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9" r:id="rId4"/>
  </p:sldMasterIdLst>
  <p:notesMasterIdLst>
    <p:notesMasterId r:id="rId55"/>
  </p:notesMasterIdLst>
  <p:sldIdLst>
    <p:sldId id="2134805240" r:id="rId5"/>
    <p:sldId id="257" r:id="rId6"/>
    <p:sldId id="266" r:id="rId7"/>
    <p:sldId id="2134805257" r:id="rId8"/>
    <p:sldId id="256" r:id="rId9"/>
    <p:sldId id="2134805271" r:id="rId10"/>
    <p:sldId id="2134805272" r:id="rId11"/>
    <p:sldId id="2134805273" r:id="rId12"/>
    <p:sldId id="2134805274" r:id="rId13"/>
    <p:sldId id="2134805275" r:id="rId14"/>
    <p:sldId id="2134805276" r:id="rId15"/>
    <p:sldId id="2134805277" r:id="rId16"/>
    <p:sldId id="2134805278" r:id="rId17"/>
    <p:sldId id="2134805279" r:id="rId18"/>
    <p:sldId id="2134805280" r:id="rId19"/>
    <p:sldId id="2134805281" r:id="rId20"/>
    <p:sldId id="2134805282" r:id="rId21"/>
    <p:sldId id="2134805283" r:id="rId22"/>
    <p:sldId id="2134805264" r:id="rId23"/>
    <p:sldId id="2134805286" r:id="rId24"/>
    <p:sldId id="2134805265"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2134805260" r:id="rId45"/>
    <p:sldId id="2134805284" r:id="rId46"/>
    <p:sldId id="2134805285" r:id="rId47"/>
    <p:sldId id="258" r:id="rId48"/>
    <p:sldId id="259" r:id="rId49"/>
    <p:sldId id="2134805266" r:id="rId50"/>
    <p:sldId id="2134805267" r:id="rId51"/>
    <p:sldId id="2134805268" r:id="rId52"/>
    <p:sldId id="2134805262" r:id="rId53"/>
    <p:sldId id="2134804891" r:id="rId54"/>
  </p:sldIdLst>
  <p:sldSz cx="12192000" cy="6858000"/>
  <p:notesSz cx="6858000" cy="9144000"/>
  <p:embeddedFontLst>
    <p:embeddedFont>
      <p:font typeface="Lexend Medium" panose="020B0604020202020204" charset="0"/>
      <p:regular r:id="rId56"/>
      <p:bold r:id="rId57"/>
    </p:embeddedFont>
    <p:embeddedFont>
      <p:font typeface="Poppins" panose="00000500000000000000" pitchFamily="2" charset="0"/>
      <p:regular r:id="rId58"/>
      <p:bold r:id="rId59"/>
      <p:italic r:id="rId60"/>
      <p:boldItalic r:id="rId61"/>
    </p:embeddedFont>
    <p:embeddedFont>
      <p:font typeface="Poppins Medium" panose="00000600000000000000" pitchFamily="2" charset="0"/>
      <p:regular r:id="rId62"/>
    </p:embeddedFont>
    <p:embeddedFont>
      <p:font typeface="Poppins SemiBold" panose="00000700000000000000" pitchFamily="2" charset="0"/>
      <p:bold r:id="rId63"/>
      <p:boldItalic r:id="rId64"/>
    </p:embeddedFont>
    <p:embeddedFont>
      <p:font typeface="Roboto" panose="02000000000000000000" pitchFamily="2" charset="0"/>
      <p:regular r:id="rId65"/>
      <p:bold r:id="rId66"/>
      <p:italic r:id="rId67"/>
      <p:boldItalic r:id="rId68"/>
    </p:embeddedFont>
    <p:embeddedFont>
      <p:font typeface="Roboto Light" panose="02000000000000000000" pitchFamily="2" charset="0"/>
      <p:regular r:id="rId69"/>
      <p:bold r:id="rId70"/>
      <p:italic r:id="rId71"/>
      <p:boldItalic r:id="rId7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B804746-3E25-47C1-867C-EB317119BCE4}">
          <p14:sldIdLst>
            <p14:sldId id="2134805240"/>
            <p14:sldId id="257"/>
            <p14:sldId id="266"/>
            <p14:sldId id="2134805257"/>
            <p14:sldId id="256"/>
            <p14:sldId id="2134805271"/>
            <p14:sldId id="2134805272"/>
            <p14:sldId id="2134805273"/>
            <p14:sldId id="2134805274"/>
            <p14:sldId id="2134805275"/>
            <p14:sldId id="2134805276"/>
            <p14:sldId id="2134805277"/>
            <p14:sldId id="2134805278"/>
            <p14:sldId id="2134805279"/>
            <p14:sldId id="2134805280"/>
            <p14:sldId id="2134805281"/>
            <p14:sldId id="2134805282"/>
            <p14:sldId id="2134805283"/>
            <p14:sldId id="2134805264"/>
            <p14:sldId id="2134805286"/>
            <p14:sldId id="2134805265"/>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2134805260"/>
            <p14:sldId id="2134805284"/>
            <p14:sldId id="2134805285"/>
            <p14:sldId id="258"/>
            <p14:sldId id="259"/>
            <p14:sldId id="2134805266"/>
            <p14:sldId id="2134805267"/>
            <p14:sldId id="2134805268"/>
            <p14:sldId id="2134805262"/>
            <p14:sldId id="2134804891"/>
          </p14:sldIdLst>
        </p14:section>
      </p14:section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3" roundtripDataSignature="AMtx7mhOfpX96sRMIsirjBic6OonAGIxx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40D0F-84E5-1BFF-91B6-851E65333A3F}" name="Alphie Murphy-O'Reilly" initials="AM" userId="S::alphie.murphy-o'reilly@communities.gov.uk::908b2de0-f403-4bb1-af46-0c224dd2bbae" providerId="AD"/>
  <p188:author id="{26B9CB13-DA61-A3B7-A4A4-55C9069B3EFF}" name="Phil James" initials="" userId="S::Philip.James@communities.gov.uk::e2b11109-5707-406f-8bd3-ffcd1fd52f5c" providerId="AD"/>
  <p188:author id="{15F6BD14-1224-892E-6B03-D84BD140F6CA}" name="Rafael Garcia" initials="RG" userId="S::rafael.garcia@communities.gov.uk::d17b1a2a-6776-4401-9f91-a80a113d7bf3" providerId="AD"/>
  <p188:author id="{4B15821F-CB26-8727-FE33-787D77DB83F0}" name="Charley Chappell" initials="CC" userId="S::charley.chappell@communities.gov.uk::cb21a55a-eeda-4c5b-acc4-8bd7e31df5a0" providerId="AD"/>
  <p188:author id="{EFF9A625-CACC-D61C-B53C-A9BD2A7AE260}" name="Josh Codjoe" initials="JC" userId="S::josh.codjoe@communities.gov.uk::568829d0-deac-4eea-9883-6d0432dd1fa9" providerId="AD"/>
  <p188:author id="{C4996D2C-1162-9716-1A4D-204C752B372D}" name="Tom Lowndes" initials="TL" userId="S::Tom.Lowndes@communities.gov.uk::9cfabb04-6448-42ef-896e-5af1cd08cd91" providerId="AD"/>
  <p188:author id="{2BBF8932-B8C1-0F92-AC16-2BD9E440D897}" name="Matt Wood-Hill" initials="MW" userId="S::matt.wood-hill@communities.gov.uk::e6a324bb-af12-4d40-bd0c-be163cabe714" providerId="AD"/>
  <p188:author id="{BDDABF49-509E-324B-F317-D60C8C5EF16D}" name="Phil James" initials="PJ" userId="S::philip.james@communities.gov.uk::e2b11109-5707-406f-8bd3-ffcd1fd52f5c" providerId="AD"/>
  <p188:author id="{5DC2F07D-357F-43DC-41B2-08D0F48DA6A2}" name="Emily Hadley" initials="EH" userId="S::emily.hadley@communities.gov.uk::6afd0bf6-8f4a-43e2-8a9c-f685374a3572" providerId="AD"/>
  <p188:author id="{47565A83-5ECE-4D7B-1002-E9867D2B859A}" name="William Holmes" initials="WH" userId="S::william.holmes@communities.gov.uk::bb7e1906-3c51-429c-8246-c7db7ff9f47e" providerId="AD"/>
  <p188:author id="{05C6648C-E4BE-AE6D-D074-73B0DAD7861F}" name="Tom Lowndes" initials="TL" userId="S::tom.lowndes@communities.gov.uk::9cfabb04-6448-42ef-896e-5af1cd08cd91" providerId="AD"/>
  <p188:author id="{CE79169F-4E61-4B88-043A-BCDB009C9879}" name="Lisa Rowntree" initials="LR" userId="S::LisaRowntree@gateshead.gov.uk::fcb93f21-39d5-4f4d-8f65-04a1f09d65ba" providerId="AD"/>
  <p188:author id="{8819D7C1-F03C-4510-A082-4011EB74E8E3}" name="Sarah Norman" initials="SN" userId="S::sarah.norman1@communities.gov.uk::14b4e352-bd52-4187-808d-9641538eec13" providerId="AD"/>
  <p188:author id="{E5EF53CB-E2E9-335D-F6B9-E14F0F4122E1}" name="Sarah Norman" initials="" userId="S::Sarah.Norman1@communities.gov.uk::14b4e352-bd52-4187-808d-9641538eec13" providerId="AD"/>
  <p188:author id="{C2D837E8-CA41-68DE-300D-94D22F41F0EE}" name="Andy Moncur" initials="AM" userId="S::andy.moncur@communities.gov.uk::0675be8d-dc76-404a-967b-629749ea89d6" providerId="AD"/>
  <p188:author id="{1E6265F5-5E0B-ED69-7E35-0DEE1292BBD4}" name="Catherine Neal" initials="CN" userId="S::CNeal@lambeth.gov.uk::69ed2b7f-8d88-4843-8d88-bbda5f0854e0" providerId="AD"/>
  <p188:author id="{A761B6FC-8E40-A3B8-5A0C-8D87E12441B2}" name="Carly Hughes" initials="CH" userId="S::carly.hughes@communities.gov.uk::254e3393-b9e4-41fb-a6c6-0318a103d63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rah Norman"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01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11C155-CCB8-4C4D-832A-557A480B4C76}" v="27" dt="2026-09-07T12:59:13.842"/>
    <p1510:client id="{26561897-84DD-E70F-D1A3-85058140FA20}" v="7" dt="2026-09-07T11:57:54.235"/>
    <p1510:client id="{7F1C7812-B625-5D57-4C01-E60729BFE8F6}" v="6" dt="2026-09-07T10:04:05.363"/>
    <p1510:client id="{8BEBE6A7-B486-D769-D110-B03752E1C320}" v="235" dt="2026-09-07T11:40:23.596"/>
    <p1510:client id="{90C327AE-685C-0B07-5015-E5936B39BBEA}" v="396" dt="2026-09-06T17:52:18.714"/>
    <p1510:client id="{E39D9201-F634-1572-DD7A-21C435370143}" v="31" dt="2026-09-07T09:51:56.6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5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63" Type="http://schemas.openxmlformats.org/officeDocument/2006/relationships/font" Target="fonts/font8.fntdata"/><Relationship Id="rId68" Type="http://schemas.openxmlformats.org/officeDocument/2006/relationships/font" Target="fonts/font13.fntdata"/><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font" Target="fonts/font16.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3.fntdata"/><Relationship Id="rId66" Type="http://schemas.openxmlformats.org/officeDocument/2006/relationships/font" Target="fonts/font11.fntdata"/><Relationship Id="rId74" Type="http://schemas.openxmlformats.org/officeDocument/2006/relationships/commentAuthors" Target="commentAuthors.xml"/><Relationship Id="rId79"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5.fntdata"/><Relationship Id="rId65" Type="http://schemas.openxmlformats.org/officeDocument/2006/relationships/font" Target="fonts/font10.fntdata"/><Relationship Id="rId73" Type="http://customschemas.google.com/relationships/presentationmetadata" Target="metadata"/><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font" Target="fonts/font14.fntdata"/><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7.fntdata"/><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4.fntdata"/><Relationship Id="rId67" Type="http://schemas.openxmlformats.org/officeDocument/2006/relationships/font" Target="fonts/font12.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7.fntdata"/><Relationship Id="rId70" Type="http://schemas.openxmlformats.org/officeDocument/2006/relationships/font" Target="fonts/font15.fntdata"/><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a:p>
            <a:pPr marL="0" lvl="0" indent="0" algn="l" rtl="0">
              <a:lnSpc>
                <a:spcPct val="100000"/>
              </a:lnSpc>
              <a:spcBef>
                <a:spcPts val="0"/>
              </a:spcBef>
              <a:spcAft>
                <a:spcPts val="0"/>
              </a:spcAft>
              <a:buSzPts val="1400"/>
              <a:buNone/>
            </a:pPr>
            <a:endParaRPr/>
          </a:p>
        </p:txBody>
      </p:sp>
      <p:sp>
        <p:nvSpPr>
          <p:cNvPr id="164" name="Google Shape;1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Read words on slide</a:t>
            </a:r>
          </a:p>
          <a:p>
            <a:pPr marL="0" indent="0"/>
            <a:endParaRPr lang="en-GB"/>
          </a:p>
          <a:p>
            <a:pPr marL="0" indent="0"/>
            <a:r>
              <a:rPr lang="en-GB"/>
              <a:t>Don’t forget to introduce yourself Tom! </a:t>
            </a:r>
            <a:endParaRPr lang="en-US"/>
          </a:p>
          <a:p>
            <a:pPr marL="0" lvl="0" indent="0" algn="l" rtl="0">
              <a:lnSpc>
                <a:spcPct val="100000"/>
              </a:lnSpc>
              <a:spcBef>
                <a:spcPts val="0"/>
              </a:spcBef>
              <a:spcAft>
                <a:spcPts val="0"/>
              </a:spcAft>
              <a:buSzPts val="1400"/>
              <a:buNone/>
            </a:pPr>
            <a:endParaRPr lang="en-US" sz="1500"/>
          </a:p>
          <a:p>
            <a:pPr marL="0" lvl="0" indent="0" algn="l" rtl="0">
              <a:lnSpc>
                <a:spcPct val="100000"/>
              </a:lnSpc>
              <a:spcBef>
                <a:spcPts val="0"/>
              </a:spcBef>
              <a:spcAft>
                <a:spcPts val="0"/>
              </a:spcAft>
              <a:buSzPts val="1400"/>
              <a:buNone/>
            </a:pPr>
            <a:endParaRPr lang="en-US" sz="1500"/>
          </a:p>
        </p:txBody>
      </p:sp>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997E01A2-46E2-72A7-A06D-C9E33B4E4B6C}"/>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26AEE066-4B42-1E4C-FBCA-5DC99C8FF73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GB" sz="1200" b="0" i="0" u="none" strike="noStrike" cap="none">
                <a:solidFill>
                  <a:schemeClr val="dk1"/>
                </a:solidFill>
                <a:effectLst/>
                <a:latin typeface="Calibri"/>
                <a:ea typeface="Calibri"/>
                <a:cs typeface="Calibri"/>
                <a:sym typeface="Calibri"/>
              </a:rPr>
              <a:t>Unboxed / City of London, Digital Local Plans project -  Louise Smith: 10 mins</a:t>
            </a:r>
          </a:p>
          <a:p>
            <a:r>
              <a:rPr lang="en-GB" sz="1200" b="0" i="0" u="none" strike="noStrike" cap="none">
                <a:solidFill>
                  <a:schemeClr val="dk1"/>
                </a:solidFill>
                <a:effectLst/>
                <a:latin typeface="Calibri"/>
                <a:ea typeface="Calibri"/>
                <a:cs typeface="Calibri"/>
                <a:sym typeface="Calibri"/>
              </a:rPr>
              <a:t>Local Plans Team – </a:t>
            </a:r>
            <a:r>
              <a:rPr lang="en-GB" sz="1200" b="0" i="0" u="none" strike="noStrike" cap="none" err="1">
                <a:solidFill>
                  <a:schemeClr val="dk1"/>
                </a:solidFill>
                <a:effectLst/>
                <a:latin typeface="Calibri"/>
                <a:ea typeface="Calibri"/>
                <a:cs typeface="Calibri"/>
                <a:sym typeface="Calibri"/>
              </a:rPr>
              <a:t>Radhiki</a:t>
            </a:r>
            <a:r>
              <a:rPr lang="en-GB" sz="1200" b="0" i="0" u="none" strike="noStrike" cap="none">
                <a:solidFill>
                  <a:schemeClr val="dk1"/>
                </a:solidFill>
                <a:effectLst/>
                <a:latin typeface="Calibri"/>
                <a:ea typeface="Calibri"/>
                <a:cs typeface="Calibri"/>
                <a:sym typeface="Calibri"/>
              </a:rPr>
              <a:t> &amp; Andy 10 mins</a:t>
            </a:r>
          </a:p>
          <a:p>
            <a:r>
              <a:rPr lang="en-GB" sz="1200" b="0" i="0" u="none" strike="noStrike" cap="none">
                <a:solidFill>
                  <a:schemeClr val="dk1"/>
                </a:solidFill>
                <a:effectLst/>
                <a:latin typeface="Calibri"/>
                <a:ea typeface="Calibri"/>
                <a:cs typeface="Calibri"/>
                <a:sym typeface="Calibri"/>
              </a:rPr>
              <a:t>Camden DPR: 15 mins</a:t>
            </a:r>
          </a:p>
          <a:p>
            <a:r>
              <a:rPr lang="en-GB" sz="1200" b="0" i="0" u="none" strike="noStrike" cap="none">
                <a:solidFill>
                  <a:schemeClr val="dk1"/>
                </a:solidFill>
                <a:effectLst/>
                <a:latin typeface="Calibri"/>
                <a:ea typeface="Calibri"/>
                <a:cs typeface="Calibri"/>
                <a:sym typeface="Calibri"/>
              </a:rPr>
              <a:t>Lambeth - Mera:  10 mins</a:t>
            </a:r>
          </a:p>
          <a:p>
            <a:r>
              <a:rPr lang="en-GB" sz="1200" b="0" i="0" u="none" strike="noStrike" cap="none">
                <a:solidFill>
                  <a:schemeClr val="dk1"/>
                </a:solidFill>
                <a:effectLst/>
                <a:latin typeface="Calibri"/>
                <a:ea typeface="Calibri"/>
                <a:cs typeface="Calibri"/>
                <a:sym typeface="Calibri"/>
              </a:rPr>
              <a:t>Extract / Chanelle: 10 mins</a:t>
            </a:r>
          </a:p>
          <a:p>
            <a:pPr marL="0" marR="0" lvl="0" indent="0" algn="l" defTabSz="914400" rtl="0" eaLnBrk="1" fontAlgn="auto" latinLnBrk="0" hangingPunct="1">
              <a:lnSpc>
                <a:spcPct val="100000"/>
              </a:lnSpc>
              <a:spcBef>
                <a:spcPts val="0"/>
              </a:spcBef>
              <a:spcAft>
                <a:spcPts val="0"/>
              </a:spcAft>
              <a:buClr>
                <a:srgbClr val="000000"/>
              </a:buClr>
              <a:buSzPts val="3600"/>
              <a:buFont typeface="Courier New"/>
              <a:buNone/>
              <a:tabLst/>
              <a:defRPr/>
            </a:pPr>
            <a:endParaRPr lang="en-US"/>
          </a:p>
        </p:txBody>
      </p:sp>
      <p:sp>
        <p:nvSpPr>
          <p:cNvPr id="170" name="Google Shape;170;p2:notes">
            <a:extLst>
              <a:ext uri="{FF2B5EF4-FFF2-40B4-BE49-F238E27FC236}">
                <a16:creationId xmlns:a16="http://schemas.microsoft.com/office/drawing/2014/main" id="{E30068A2-7BA5-B425-D659-F4822802D3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1736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256454fef0_0_5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256454fef0_0_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Nikki</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409abebcf85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409abebcf85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Nikki</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300"/>
              </a:spcBef>
              <a:spcAft>
                <a:spcPts val="0"/>
              </a:spcAft>
              <a:buNone/>
            </a:pPr>
            <a:endParaRPr>
              <a:solidFill>
                <a:srgbClr val="1D1C1D"/>
              </a:solidFill>
            </a:endParaRPr>
          </a:p>
          <a:p>
            <a:pPr marL="0" lvl="0" indent="0" algn="l" rtl="0">
              <a:lnSpc>
                <a:spcPct val="115000"/>
              </a:lnSpc>
              <a:spcBef>
                <a:spcPts val="500"/>
              </a:spcBef>
              <a:spcAft>
                <a:spcPts val="0"/>
              </a:spcAft>
              <a:buNone/>
            </a:pPr>
            <a:endParaRPr>
              <a:solidFill>
                <a:srgbClr val="1D1C1D"/>
              </a:solidFill>
            </a:endParaRPr>
          </a:p>
          <a:p>
            <a:pPr marL="0" lvl="0" indent="0" algn="l" rtl="0">
              <a:lnSpc>
                <a:spcPct val="115000"/>
              </a:lnSpc>
              <a:spcBef>
                <a:spcPts val="500"/>
              </a:spcBef>
              <a:spcAft>
                <a:spcPts val="0"/>
              </a:spcAft>
              <a:buNone/>
            </a:pPr>
            <a:endParaRPr sz="1200">
              <a:solidFill>
                <a:srgbClr val="330057"/>
              </a:solidFill>
              <a:latin typeface="Poppins"/>
              <a:ea typeface="Poppins"/>
              <a:cs typeface="Poppins"/>
              <a:sym typeface="Poppi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4097371519a_1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4097371519a_1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Nikki - give background and context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409b017398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409b01739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Nikki</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GB"/>
              <a:t>What we’re doing in this project</a:t>
            </a:r>
            <a:endParaRPr/>
          </a:p>
          <a:p>
            <a:pPr marL="457200" lvl="0" indent="-298450" algn="l" rtl="0">
              <a:spcBef>
                <a:spcPts val="0"/>
              </a:spcBef>
              <a:spcAft>
                <a:spcPts val="0"/>
              </a:spcAft>
              <a:buSzPts val="1100"/>
              <a:buChar char="-"/>
            </a:pPr>
            <a:r>
              <a:rPr lang="en-GB"/>
              <a:t>It is a discovery and alpha phase, so early on in the process</a:t>
            </a:r>
            <a:endParaRPr/>
          </a:p>
          <a:p>
            <a:pPr marL="457200" lvl="0" indent="-298450" algn="l" rtl="0">
              <a:spcBef>
                <a:spcPts val="0"/>
              </a:spcBef>
              <a:spcAft>
                <a:spcPts val="0"/>
              </a:spcAft>
              <a:buSzPts val="1100"/>
              <a:buChar char="-"/>
            </a:pPr>
            <a:r>
              <a:rPr lang="en-GB"/>
              <a:t>Discovery is about exploring the problem space and Alpha is about testing options with hypotheses</a:t>
            </a:r>
            <a:endParaRPr/>
          </a:p>
          <a:p>
            <a:pPr marL="457200" lvl="0" indent="-298450" algn="l" rtl="0">
              <a:spcBef>
                <a:spcPts val="0"/>
              </a:spcBef>
              <a:spcAft>
                <a:spcPts val="0"/>
              </a:spcAft>
              <a:buSzPts val="1100"/>
              <a:buChar char="-"/>
            </a:pPr>
            <a:r>
              <a:rPr lang="en-GB"/>
              <a:t>In this phase you can help by telling us what you need and taking part to codesign potential solutions</a:t>
            </a:r>
            <a:endParaRPr/>
          </a:p>
          <a:p>
            <a:pPr marL="457200" lvl="0" indent="-298450" algn="l" rtl="0">
              <a:spcBef>
                <a:spcPts val="0"/>
              </a:spcBef>
              <a:spcAft>
                <a:spcPts val="0"/>
              </a:spcAft>
              <a:buSzPts val="1100"/>
              <a:buChar char="-"/>
            </a:pPr>
            <a:r>
              <a:rPr lang="en-GB"/>
              <a:t>If we progress on, Later phases will look to build something you can test and eventually use in your live services. (mention timetable)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409b8f87f1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409b8f87f1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Nikki</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f514609a87_0_6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f514609a87_0_6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Laura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409b8f87f1c_1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409b8f87f1c_1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Laura</a:t>
            </a:r>
            <a:endParaRPr/>
          </a:p>
          <a:p>
            <a:pPr marL="0" lvl="0" indent="0" algn="l" rtl="0">
              <a:spcBef>
                <a:spcPts val="0"/>
              </a:spcBef>
              <a:spcAft>
                <a:spcPts val="0"/>
              </a:spcAft>
              <a:buNone/>
            </a:pPr>
            <a:r>
              <a:rPr lang="en-GB"/>
              <a:t>We’re thinking about what benefits we can have to things that are delivered or mostly happen in the wider ecosystem, maybe using third party tools - so those things on the top line</a:t>
            </a:r>
            <a:endParaRPr/>
          </a:p>
          <a:p>
            <a:pPr marL="0" lvl="0" indent="0" algn="l" rtl="0">
              <a:spcBef>
                <a:spcPts val="0"/>
              </a:spcBef>
              <a:spcAft>
                <a:spcPts val="0"/>
              </a:spcAft>
              <a:buNone/>
            </a:pPr>
            <a:r>
              <a:rPr lang="en-GB"/>
              <a:t>Then what direct benefit can we create for things are mostly delivered within the local authority - such as managing and using evidence or drafting policy</a:t>
            </a:r>
            <a:endParaRPr/>
          </a:p>
          <a:p>
            <a:pPr marL="0" lvl="0" indent="0" algn="l" rtl="0">
              <a:spcBef>
                <a:spcPts val="0"/>
              </a:spcBef>
              <a:spcAft>
                <a:spcPts val="0"/>
              </a:spcAft>
              <a:buNone/>
            </a:pPr>
            <a:r>
              <a:rPr lang="en-GB"/>
              <a:t>Realise there are some overlaps here, but it’s just helpful framing in terms of thinking about some indirect impacts we could have for other parts of the ecosystem, for example for PINS, maybe even for other proptech providers, such as those who provide consultation tools</a:t>
            </a:r>
            <a:endParaRPr/>
          </a:p>
          <a:p>
            <a:pPr marL="0" lvl="0" indent="0" algn="l" rtl="0">
              <a:spcBef>
                <a:spcPts val="0"/>
              </a:spcBef>
              <a:spcAft>
                <a:spcPts val="0"/>
              </a:spcAft>
              <a:buNone/>
            </a:pPr>
            <a:endParaRPr/>
          </a:p>
          <a:p>
            <a:pPr marL="0" lvl="0" indent="0" algn="l" rtl="0">
              <a:spcBef>
                <a:spcPts val="0"/>
              </a:spcBef>
              <a:spcAft>
                <a:spcPts val="0"/>
              </a:spcAft>
              <a:buNone/>
            </a:pPr>
            <a:r>
              <a:rPr lang="en-GB"/>
              <a:t>Working with key stakeholders like PINS, also various people at MHCLG who are looking at different parts of the process such as evidence or call for sites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409b8f87f1c_1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409b8f87f1c_1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Laura</a:t>
            </a:r>
            <a:endParaRPr/>
          </a:p>
          <a:p>
            <a:pPr marL="0" lvl="0" indent="0" algn="l" rtl="0">
              <a:spcBef>
                <a:spcPts val="0"/>
              </a:spcBef>
              <a:spcAft>
                <a:spcPts val="0"/>
              </a:spcAft>
              <a:buNone/>
            </a:pPr>
            <a:endParaRPr/>
          </a:p>
          <a:p>
            <a:pPr marL="0" lvl="0" indent="0" algn="l" rtl="0">
              <a:spcBef>
                <a:spcPts val="0"/>
              </a:spcBef>
              <a:spcAft>
                <a:spcPts val="0"/>
              </a:spcAft>
              <a:buNone/>
            </a:pPr>
            <a:r>
              <a:rPr lang="en-GB"/>
              <a:t>How can we create value</a:t>
            </a:r>
            <a:endParaRPr/>
          </a:p>
          <a:p>
            <a:pPr marL="0" lvl="0" indent="0" algn="l" rtl="0">
              <a:spcBef>
                <a:spcPts val="0"/>
              </a:spcBef>
              <a:spcAft>
                <a:spcPts val="0"/>
              </a:spcAft>
              <a:buNone/>
            </a:pPr>
            <a:r>
              <a:rPr lang="en-GB"/>
              <a:t>Is there an opportunity to standardise data or use spatial data to speed up this activity?</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409b8f87f1c_1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409b8f87f1c_1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Laura</a:t>
            </a:r>
            <a:endParaRPr/>
          </a:p>
          <a:p>
            <a:pPr marL="0" lvl="0" indent="0" algn="l" rtl="0">
              <a:spcBef>
                <a:spcPts val="0"/>
              </a:spcBef>
              <a:spcAft>
                <a:spcPts val="0"/>
              </a:spcAft>
              <a:buNone/>
            </a:pPr>
            <a:endParaRPr/>
          </a:p>
          <a:p>
            <a:pPr marL="0" lvl="0" indent="0" algn="l" rtl="0">
              <a:spcBef>
                <a:spcPts val="0"/>
              </a:spcBef>
              <a:spcAft>
                <a:spcPts val="0"/>
              </a:spcAft>
              <a:buNone/>
            </a:pPr>
            <a:r>
              <a:rPr lang="en-GB"/>
              <a:t>Show a few examples of prototypes and concepts we’ve been working on</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409b8f87f1c_1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409b8f87f1c_1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Laura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409b8f87f1c_1_7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409b8f87f1c_1_7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Laura</a:t>
            </a:r>
            <a:endParaRPr/>
          </a:p>
          <a:p>
            <a:pPr marL="0" lvl="0" indent="0" algn="l" rtl="0">
              <a:spcBef>
                <a:spcPts val="0"/>
              </a:spcBef>
              <a:spcAft>
                <a:spcPts val="0"/>
              </a:spcAft>
              <a:buNone/>
            </a:pPr>
            <a:r>
              <a:rPr lang="en-GB"/>
              <a:t>Explain what the design feedback session is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409b8f87f1c_1_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409b8f87f1c_1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Nikki</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409b8f87f1c_1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409b8f87f1c_1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Nikki</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409b8f87f1c_1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409b8f87f1c_1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Nikki</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DDEF97A9-038E-ECD0-2EEC-650872DB90B9}"/>
            </a:ext>
          </a:extLst>
        </p:cNvPr>
        <p:cNvGrpSpPr/>
        <p:nvPr/>
      </p:nvGrpSpPr>
      <p:grpSpPr>
        <a:xfrm>
          <a:off x="0" y="0"/>
          <a:ext cx="0" cy="0"/>
          <a:chOff x="0" y="0"/>
          <a:chExt cx="0" cy="0"/>
        </a:xfrm>
      </p:grpSpPr>
      <p:sp>
        <p:nvSpPr>
          <p:cNvPr id="209" name="Google Shape;209;g409b8f87f1c_1_294:notes">
            <a:extLst>
              <a:ext uri="{FF2B5EF4-FFF2-40B4-BE49-F238E27FC236}">
                <a16:creationId xmlns:a16="http://schemas.microsoft.com/office/drawing/2014/main" id="{11DF27EF-97F6-4F58-0D8E-0319D67DF3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409b8f87f1c_1_294:notes">
            <a:extLst>
              <a:ext uri="{FF2B5EF4-FFF2-40B4-BE49-F238E27FC236}">
                <a16:creationId xmlns:a16="http://schemas.microsoft.com/office/drawing/2014/main" id="{37A058F1-377D-70C3-0A5A-2CCDA5CF94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Nikki</a:t>
            </a:r>
            <a:endParaRPr/>
          </a:p>
        </p:txBody>
      </p:sp>
    </p:spTree>
    <p:extLst>
      <p:ext uri="{BB962C8B-B14F-4D97-AF65-F5344CB8AC3E}">
        <p14:creationId xmlns:p14="http://schemas.microsoft.com/office/powerpoint/2010/main" val="2188975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87546E36-55F8-6448-B7C2-05391CABD466}"/>
            </a:ext>
          </a:extLst>
        </p:cNvPr>
        <p:cNvGrpSpPr/>
        <p:nvPr/>
      </p:nvGrpSpPr>
      <p:grpSpPr>
        <a:xfrm>
          <a:off x="0" y="0"/>
          <a:ext cx="0" cy="0"/>
          <a:chOff x="0" y="0"/>
          <a:chExt cx="0" cy="0"/>
        </a:xfrm>
      </p:grpSpPr>
      <p:sp>
        <p:nvSpPr>
          <p:cNvPr id="138" name="Google Shape;138;p2:notes">
            <a:extLst>
              <a:ext uri="{FF2B5EF4-FFF2-40B4-BE49-F238E27FC236}">
                <a16:creationId xmlns:a16="http://schemas.microsoft.com/office/drawing/2014/main" id="{77EE37F0-BB5C-8BC8-9B30-964319EEF70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9" name="Google Shape;139;p2:notes">
            <a:extLst>
              <a:ext uri="{FF2B5EF4-FFF2-40B4-BE49-F238E27FC236}">
                <a16:creationId xmlns:a16="http://schemas.microsoft.com/office/drawing/2014/main" id="{718A05C7-78D2-CDCB-B9EF-8BDB439508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3564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6825109E-47BA-44AA-F02F-A5DE140D8AD5}"/>
            </a:ext>
          </a:extLst>
        </p:cNvPr>
        <p:cNvGrpSpPr/>
        <p:nvPr/>
      </p:nvGrpSpPr>
      <p:grpSpPr>
        <a:xfrm>
          <a:off x="0" y="0"/>
          <a:ext cx="0" cy="0"/>
          <a:chOff x="0" y="0"/>
          <a:chExt cx="0" cy="0"/>
        </a:xfrm>
      </p:grpSpPr>
      <p:sp>
        <p:nvSpPr>
          <p:cNvPr id="145" name="Google Shape;145;g409b889c7d4_0_0:notes">
            <a:extLst>
              <a:ext uri="{FF2B5EF4-FFF2-40B4-BE49-F238E27FC236}">
                <a16:creationId xmlns:a16="http://schemas.microsoft.com/office/drawing/2014/main" id="{F6B1B070-5924-B742-F2AB-C95E55FDB0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409b889c7d4_0_0:notes">
            <a:extLst>
              <a:ext uri="{FF2B5EF4-FFF2-40B4-BE49-F238E27FC236}">
                <a16:creationId xmlns:a16="http://schemas.microsoft.com/office/drawing/2014/main" id="{8B897584-6331-AF37-6C0E-1A7E52AA67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 a reminder - this is the first phase of work for DPR. This is the general flow</a:t>
            </a:r>
            <a:endParaRPr/>
          </a:p>
        </p:txBody>
      </p:sp>
    </p:spTree>
    <p:extLst>
      <p:ext uri="{BB962C8B-B14F-4D97-AF65-F5344CB8AC3E}">
        <p14:creationId xmlns:p14="http://schemas.microsoft.com/office/powerpoint/2010/main" val="2106356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a:extLst>
            <a:ext uri="{FF2B5EF4-FFF2-40B4-BE49-F238E27FC236}">
              <a16:creationId xmlns:a16="http://schemas.microsoft.com/office/drawing/2014/main" id="{A0365042-58E4-D105-D21D-A3F759CD86FE}"/>
            </a:ext>
          </a:extLst>
        </p:cNvPr>
        <p:cNvGrpSpPr/>
        <p:nvPr/>
      </p:nvGrpSpPr>
      <p:grpSpPr>
        <a:xfrm>
          <a:off x="0" y="0"/>
          <a:ext cx="0" cy="0"/>
          <a:chOff x="0" y="0"/>
          <a:chExt cx="0" cy="0"/>
        </a:xfrm>
      </p:grpSpPr>
      <p:sp>
        <p:nvSpPr>
          <p:cNvPr id="151" name="Google Shape;151;g409b889c7d4_0_16:notes">
            <a:extLst>
              <a:ext uri="{FF2B5EF4-FFF2-40B4-BE49-F238E27FC236}">
                <a16:creationId xmlns:a16="http://schemas.microsoft.com/office/drawing/2014/main" id="{75333547-91C1-F00C-74B8-74C2FCE2784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409b889c7d4_0_16:notes">
            <a:extLst>
              <a:ext uri="{FF2B5EF4-FFF2-40B4-BE49-F238E27FC236}">
                <a16:creationId xmlns:a16="http://schemas.microsoft.com/office/drawing/2014/main" id="{A3695BAE-DB73-6089-06B8-38AA21CDC7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BOPs and DPR work well together. We can think of it like a matching plug and socket. If you’ve got a BOPs integration DPR plugs in nicely. </a:t>
            </a:r>
            <a:endParaRPr/>
          </a:p>
        </p:txBody>
      </p:sp>
    </p:spTree>
    <p:extLst>
      <p:ext uri="{BB962C8B-B14F-4D97-AF65-F5344CB8AC3E}">
        <p14:creationId xmlns:p14="http://schemas.microsoft.com/office/powerpoint/2010/main" val="1600290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32E0B7BF-7B42-1E2B-D0DE-CC3C46408987}"/>
            </a:ext>
          </a:extLst>
        </p:cNvPr>
        <p:cNvGrpSpPr/>
        <p:nvPr/>
      </p:nvGrpSpPr>
      <p:grpSpPr>
        <a:xfrm>
          <a:off x="0" y="0"/>
          <a:ext cx="0" cy="0"/>
          <a:chOff x="0" y="0"/>
          <a:chExt cx="0" cy="0"/>
        </a:xfrm>
      </p:grpSpPr>
      <p:sp>
        <p:nvSpPr>
          <p:cNvPr id="160" name="Google Shape;160;g409b889c7d4_0_3:notes">
            <a:extLst>
              <a:ext uri="{FF2B5EF4-FFF2-40B4-BE49-F238E27FC236}">
                <a16:creationId xmlns:a16="http://schemas.microsoft.com/office/drawing/2014/main" id="{1A4D6F5A-6272-EB49-9D04-5E97CB509D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409b889c7d4_0_3:notes">
            <a:extLst>
              <a:ext uri="{FF2B5EF4-FFF2-40B4-BE49-F238E27FC236}">
                <a16:creationId xmlns:a16="http://schemas.microsoft.com/office/drawing/2014/main" id="{CA327C66-EBFC-3629-E794-7F4DC278E78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However - only a small number of councils have this intergration, and only a small number of applications are stored in BOPs.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332898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CCABE3EA-F4B0-49C8-7D85-C268DA2855DE}"/>
            </a:ext>
          </a:extLst>
        </p:cNvPr>
        <p:cNvGrpSpPr/>
        <p:nvPr/>
      </p:nvGrpSpPr>
      <p:grpSpPr>
        <a:xfrm>
          <a:off x="0" y="0"/>
          <a:ext cx="0" cy="0"/>
          <a:chOff x="0" y="0"/>
          <a:chExt cx="0" cy="0"/>
        </a:xfrm>
      </p:grpSpPr>
      <p:sp>
        <p:nvSpPr>
          <p:cNvPr id="166" name="Google Shape;166;g409b889c7d4_0_27:notes">
            <a:extLst>
              <a:ext uri="{FF2B5EF4-FFF2-40B4-BE49-F238E27FC236}">
                <a16:creationId xmlns:a16="http://schemas.microsoft.com/office/drawing/2014/main" id="{ED8429A2-F3B3-3DE5-4079-D158C4E187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409b889c7d4_0_27:notes">
            <a:extLst>
              <a:ext uri="{FF2B5EF4-FFF2-40B4-BE49-F238E27FC236}">
                <a16:creationId xmlns:a16="http://schemas.microsoft.com/office/drawing/2014/main" id="{B9505C05-91B8-1C5D-C566-D1039CE607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2702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68A01A98-32D3-2085-1CE0-6E8099A81335}"/>
            </a:ext>
          </a:extLst>
        </p:cNvPr>
        <p:cNvGrpSpPr/>
        <p:nvPr/>
      </p:nvGrpSpPr>
      <p:grpSpPr>
        <a:xfrm>
          <a:off x="0" y="0"/>
          <a:ext cx="0" cy="0"/>
          <a:chOff x="0" y="0"/>
          <a:chExt cx="0" cy="0"/>
        </a:xfrm>
      </p:grpSpPr>
      <p:sp>
        <p:nvSpPr>
          <p:cNvPr id="177" name="Google Shape;177;g409b889c7d4_0_42:notes">
            <a:extLst>
              <a:ext uri="{FF2B5EF4-FFF2-40B4-BE49-F238E27FC236}">
                <a16:creationId xmlns:a16="http://schemas.microsoft.com/office/drawing/2014/main" id="{40184109-4E20-EF4F-3CA5-D1C5EFC9FB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409b889c7d4_0_42:notes">
            <a:extLst>
              <a:ext uri="{FF2B5EF4-FFF2-40B4-BE49-F238E27FC236}">
                <a16:creationId xmlns:a16="http://schemas.microsoft.com/office/drawing/2014/main" id="{3997CB0F-6219-F742-5C26-CFD6AD92B6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We need some kind of convertor between the DPR as it is (a UK plug) and the rest of the world (all the other councils that have different sockets).</a:t>
            </a:r>
            <a:endParaRPr/>
          </a:p>
        </p:txBody>
      </p:sp>
    </p:spTree>
    <p:extLst>
      <p:ext uri="{BB962C8B-B14F-4D97-AF65-F5344CB8AC3E}">
        <p14:creationId xmlns:p14="http://schemas.microsoft.com/office/powerpoint/2010/main" val="654170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a:extLst>
            <a:ext uri="{FF2B5EF4-FFF2-40B4-BE49-F238E27FC236}">
              <a16:creationId xmlns:a16="http://schemas.microsoft.com/office/drawing/2014/main" id="{5E53EBC6-FA0C-9273-4980-1CE13CCE6A9E}"/>
            </a:ext>
          </a:extLst>
        </p:cNvPr>
        <p:cNvGrpSpPr/>
        <p:nvPr/>
      </p:nvGrpSpPr>
      <p:grpSpPr>
        <a:xfrm>
          <a:off x="0" y="0"/>
          <a:ext cx="0" cy="0"/>
          <a:chOff x="0" y="0"/>
          <a:chExt cx="0" cy="0"/>
        </a:xfrm>
      </p:grpSpPr>
      <p:sp>
        <p:nvSpPr>
          <p:cNvPr id="184" name="Google Shape;184;g409b889c7d4_0_85:notes">
            <a:extLst>
              <a:ext uri="{FF2B5EF4-FFF2-40B4-BE49-F238E27FC236}">
                <a16:creationId xmlns:a16="http://schemas.microsoft.com/office/drawing/2014/main" id="{E782E626-94C2-4062-CE13-5C1330F69B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409b889c7d4_0_85:notes">
            <a:extLst>
              <a:ext uri="{FF2B5EF4-FFF2-40B4-BE49-F238E27FC236}">
                <a16:creationId xmlns:a16="http://schemas.microsoft.com/office/drawing/2014/main" id="{964EE598-7811-3413-EFAF-2FC8D70CAA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We’ve been calling this a ‘middle layer’. It’s here the analogy falls over. Back office agnostic. </a:t>
            </a:r>
            <a:endParaRPr/>
          </a:p>
        </p:txBody>
      </p:sp>
    </p:spTree>
    <p:extLst>
      <p:ext uri="{BB962C8B-B14F-4D97-AF65-F5344CB8AC3E}">
        <p14:creationId xmlns:p14="http://schemas.microsoft.com/office/powerpoint/2010/main" val="2124990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69AFA93A-F627-BDF6-5B05-AB0C6856BA75}"/>
            </a:ext>
          </a:extLst>
        </p:cNvPr>
        <p:cNvGrpSpPr/>
        <p:nvPr/>
      </p:nvGrpSpPr>
      <p:grpSpPr>
        <a:xfrm>
          <a:off x="0" y="0"/>
          <a:ext cx="0" cy="0"/>
          <a:chOff x="0" y="0"/>
          <a:chExt cx="0" cy="0"/>
        </a:xfrm>
      </p:grpSpPr>
      <p:sp>
        <p:nvSpPr>
          <p:cNvPr id="197" name="Google Shape;197;g409b889c7d4_0_168:notes">
            <a:extLst>
              <a:ext uri="{FF2B5EF4-FFF2-40B4-BE49-F238E27FC236}">
                <a16:creationId xmlns:a16="http://schemas.microsoft.com/office/drawing/2014/main" id="{3F02D69F-A3E9-D593-CB9F-C2E94C85F1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409b889c7d4_0_168:notes">
            <a:extLst>
              <a:ext uri="{FF2B5EF4-FFF2-40B4-BE49-F238E27FC236}">
                <a16:creationId xmlns:a16="http://schemas.microsoft.com/office/drawing/2014/main" id="{18A02A7E-188D-4F66-176A-13AE423E7ED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We’ve been calling this the ‘middle layer’ and sometimes ‘DPR’ tooling </a:t>
            </a:r>
            <a:endParaRPr/>
          </a:p>
        </p:txBody>
      </p:sp>
    </p:spTree>
    <p:extLst>
      <p:ext uri="{BB962C8B-B14F-4D97-AF65-F5344CB8AC3E}">
        <p14:creationId xmlns:p14="http://schemas.microsoft.com/office/powerpoint/2010/main" val="2446925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a:extLst>
            <a:ext uri="{FF2B5EF4-FFF2-40B4-BE49-F238E27FC236}">
              <a16:creationId xmlns:a16="http://schemas.microsoft.com/office/drawing/2014/main" id="{E8F73D5F-A663-9F30-CE13-6BB952AD0A6D}"/>
            </a:ext>
          </a:extLst>
        </p:cNvPr>
        <p:cNvGrpSpPr/>
        <p:nvPr/>
      </p:nvGrpSpPr>
      <p:grpSpPr>
        <a:xfrm>
          <a:off x="0" y="0"/>
          <a:ext cx="0" cy="0"/>
          <a:chOff x="0" y="0"/>
          <a:chExt cx="0" cy="0"/>
        </a:xfrm>
      </p:grpSpPr>
      <p:sp>
        <p:nvSpPr>
          <p:cNvPr id="203" name="Google Shape;203;g409b889c7d4_0_180:notes">
            <a:extLst>
              <a:ext uri="{FF2B5EF4-FFF2-40B4-BE49-F238E27FC236}">
                <a16:creationId xmlns:a16="http://schemas.microsoft.com/office/drawing/2014/main" id="{1C0E0942-8AA4-568D-BC8D-0425332D52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409b889c7d4_0_180:notes">
            <a:extLst>
              <a:ext uri="{FF2B5EF4-FFF2-40B4-BE49-F238E27FC236}">
                <a16:creationId xmlns:a16="http://schemas.microsoft.com/office/drawing/2014/main" id="{DE22A11C-D4A4-8392-3867-4A3EB0BEBE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Once we understand this we can prioritise extraction and exposing the data that would have the biggest impact for LPAs. Building a convertor is a mega project and we’re not even sure it’s possible. So we’re prioritising finding out the data needs of LPAs and we’ll start by evolving the DPR as it currently stands so that the biggest problems are tackled first. </a:t>
            </a:r>
            <a:br>
              <a:rPr lang="en-GB"/>
            </a:br>
            <a:br>
              <a:rPr lang="en-GB"/>
            </a:br>
            <a:r>
              <a:rPr lang="en-GB"/>
              <a:t>The first phase of the DPR was great at publishing new application information to a public register. - </a:t>
            </a:r>
            <a:r>
              <a:rPr lang="en-GB" u="sng"/>
              <a:t>mention that only applications stored in BOPs can be published </a:t>
            </a:r>
            <a:br>
              <a:rPr lang="en-GB"/>
            </a:br>
            <a:br>
              <a:rPr lang="en-GB"/>
            </a:br>
            <a:r>
              <a:rPr lang="en-GB"/>
              <a:t>In this second phase we’re investigating the biggest headaches around extracting and exposing data. -</a:t>
            </a:r>
            <a:r>
              <a:rPr lang="en-GB" u="sng"/>
              <a:t> </a:t>
            </a:r>
            <a:r>
              <a:rPr lang="en-GB" sz="1050" u="sng">
                <a:solidFill>
                  <a:srgbClr val="444746"/>
                </a:solidFill>
                <a:latin typeface="Roboto"/>
                <a:ea typeface="Roboto"/>
                <a:cs typeface="Roboto"/>
                <a:sym typeface="Roboto"/>
              </a:rPr>
              <a:t>from other back office systems and day to day tools</a:t>
            </a:r>
            <a:endParaRPr sz="1050" u="sng">
              <a:solidFill>
                <a:srgbClr val="444746"/>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u="sng">
              <a:solidFill>
                <a:schemeClr val="dk1"/>
              </a:solidFill>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137372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6A5E8CA9-48D4-510F-AD7E-FF7EF0126948}"/>
            </a:ext>
          </a:extLst>
        </p:cNvPr>
        <p:cNvGrpSpPr/>
        <p:nvPr/>
      </p:nvGrpSpPr>
      <p:grpSpPr>
        <a:xfrm>
          <a:off x="0" y="0"/>
          <a:ext cx="0" cy="0"/>
          <a:chOff x="0" y="0"/>
          <a:chExt cx="0" cy="0"/>
        </a:xfrm>
      </p:grpSpPr>
      <p:sp>
        <p:nvSpPr>
          <p:cNvPr id="209" name="Google Shape;209;p3:notes">
            <a:extLst>
              <a:ext uri="{FF2B5EF4-FFF2-40B4-BE49-F238E27FC236}">
                <a16:creationId xmlns:a16="http://schemas.microsoft.com/office/drawing/2014/main" id="{F7659B27-CCEE-D419-DEBC-449BAB02C8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p3:notes">
            <a:extLst>
              <a:ext uri="{FF2B5EF4-FFF2-40B4-BE49-F238E27FC236}">
                <a16:creationId xmlns:a16="http://schemas.microsoft.com/office/drawing/2014/main" id="{5190A2AE-7AE5-6D33-94DA-FD4856345FC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en-GB"/>
              <a:t>The research will validate whether users can confidently find email correspondence, use the available search filters effectively, correctly interpret search results, confirm whether an email was sent successfully, and navigate the interface independently without assistance..</a:t>
            </a:r>
            <a:endParaRPr/>
          </a:p>
          <a:p>
            <a:pPr marL="457200" lvl="0" indent="-22860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en-GB" sz="1200">
                <a:solidFill>
                  <a:schemeClr val="dk1"/>
                </a:solidFill>
                <a:latin typeface="Arial"/>
                <a:ea typeface="Arial"/>
                <a:cs typeface="Arial"/>
                <a:sym typeface="Arial"/>
              </a:rPr>
              <a:t>This tool is primarily intended to support colleagues in CSC, CRT, CCT and potentially LBSO when responding to customer queries or complaints.</a:t>
            </a:r>
            <a:endParaRPr/>
          </a:p>
          <a:p>
            <a:pPr marL="457200" lvl="0" indent="-228600" algn="l" rtl="0">
              <a:lnSpc>
                <a:spcPct val="100000"/>
              </a:lnSpc>
              <a:spcBef>
                <a:spcPts val="0"/>
              </a:spcBef>
              <a:spcAft>
                <a:spcPts val="0"/>
              </a:spcAft>
              <a:buSzPts val="1100"/>
              <a:buNone/>
            </a:pPr>
            <a:endParaRPr/>
          </a:p>
        </p:txBody>
      </p:sp>
      <p:sp>
        <p:nvSpPr>
          <p:cNvPr id="211" name="Google Shape;211;p3:notes">
            <a:extLst>
              <a:ext uri="{FF2B5EF4-FFF2-40B4-BE49-F238E27FC236}">
                <a16:creationId xmlns:a16="http://schemas.microsoft.com/office/drawing/2014/main" id="{65948733-D09E-6DBD-25A7-E7F57F8190AD}"/>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31</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816454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3DF7ACD5-25A7-D443-E2CC-E3AD43D255F6}"/>
            </a:ext>
          </a:extLst>
        </p:cNvPr>
        <p:cNvGrpSpPr/>
        <p:nvPr/>
      </p:nvGrpSpPr>
      <p:grpSpPr>
        <a:xfrm>
          <a:off x="0" y="0"/>
          <a:ext cx="0" cy="0"/>
          <a:chOff x="0" y="0"/>
          <a:chExt cx="0" cy="0"/>
        </a:xfrm>
      </p:grpSpPr>
      <p:sp>
        <p:nvSpPr>
          <p:cNvPr id="215" name="Google Shape;215;g409b598715c_0_0:notes">
            <a:extLst>
              <a:ext uri="{FF2B5EF4-FFF2-40B4-BE49-F238E27FC236}">
                <a16:creationId xmlns:a16="http://schemas.microsoft.com/office/drawing/2014/main" id="{4FD6FF87-2F5E-1291-6714-CEF6F181F1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g409b598715c_0_0:notes">
            <a:extLst>
              <a:ext uri="{FF2B5EF4-FFF2-40B4-BE49-F238E27FC236}">
                <a16:creationId xmlns:a16="http://schemas.microsoft.com/office/drawing/2014/main" id="{98FC4B21-E6C8-FDA5-CE14-202BBF4A60B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Font typeface="Arial"/>
              <a:buNone/>
            </a:pPr>
            <a:endParaRPr/>
          </a:p>
        </p:txBody>
      </p:sp>
      <p:sp>
        <p:nvSpPr>
          <p:cNvPr id="217" name="Google Shape;217;g409b598715c_0_0:notes">
            <a:extLst>
              <a:ext uri="{FF2B5EF4-FFF2-40B4-BE49-F238E27FC236}">
                <a16:creationId xmlns:a16="http://schemas.microsoft.com/office/drawing/2014/main" id="{38FE565C-95A9-8245-E80A-15D0B95CA213}"/>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32</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8838444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a:extLst>
            <a:ext uri="{FF2B5EF4-FFF2-40B4-BE49-F238E27FC236}">
              <a16:creationId xmlns:a16="http://schemas.microsoft.com/office/drawing/2014/main" id="{5036C8D7-2EB3-AF14-B639-360E677573BB}"/>
            </a:ext>
          </a:extLst>
        </p:cNvPr>
        <p:cNvGrpSpPr/>
        <p:nvPr/>
      </p:nvGrpSpPr>
      <p:grpSpPr>
        <a:xfrm>
          <a:off x="0" y="0"/>
          <a:ext cx="0" cy="0"/>
          <a:chOff x="0" y="0"/>
          <a:chExt cx="0" cy="0"/>
        </a:xfrm>
      </p:grpSpPr>
      <p:sp>
        <p:nvSpPr>
          <p:cNvPr id="223" name="Google Shape;223;g409b598715c_0_8:notes">
            <a:extLst>
              <a:ext uri="{FF2B5EF4-FFF2-40B4-BE49-F238E27FC236}">
                <a16:creationId xmlns:a16="http://schemas.microsoft.com/office/drawing/2014/main" id="{0838C5B8-C157-6C86-58E3-562EAC56D4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g409b598715c_0_8:notes">
            <a:extLst>
              <a:ext uri="{FF2B5EF4-FFF2-40B4-BE49-F238E27FC236}">
                <a16:creationId xmlns:a16="http://schemas.microsoft.com/office/drawing/2014/main" id="{01235185-3398-3B7A-369E-C6A6959C236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Font typeface="Arial"/>
              <a:buNone/>
            </a:pPr>
            <a:endParaRPr/>
          </a:p>
        </p:txBody>
      </p:sp>
      <p:sp>
        <p:nvSpPr>
          <p:cNvPr id="225" name="Google Shape;225;g409b598715c_0_8:notes">
            <a:extLst>
              <a:ext uri="{FF2B5EF4-FFF2-40B4-BE49-F238E27FC236}">
                <a16:creationId xmlns:a16="http://schemas.microsoft.com/office/drawing/2014/main" id="{1B5B9B5E-DDA9-B068-3654-901C8E283133}"/>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33</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7769770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a:extLst>
            <a:ext uri="{FF2B5EF4-FFF2-40B4-BE49-F238E27FC236}">
              <a16:creationId xmlns:a16="http://schemas.microsoft.com/office/drawing/2014/main" id="{76FE81B0-9BE7-EA72-AA9A-34B3F00DF4A7}"/>
            </a:ext>
          </a:extLst>
        </p:cNvPr>
        <p:cNvGrpSpPr/>
        <p:nvPr/>
      </p:nvGrpSpPr>
      <p:grpSpPr>
        <a:xfrm>
          <a:off x="0" y="0"/>
          <a:ext cx="0" cy="0"/>
          <a:chOff x="0" y="0"/>
          <a:chExt cx="0" cy="0"/>
        </a:xfrm>
      </p:grpSpPr>
      <p:sp>
        <p:nvSpPr>
          <p:cNvPr id="232" name="Google Shape;232;g409b598715c_0_16:notes">
            <a:extLst>
              <a:ext uri="{FF2B5EF4-FFF2-40B4-BE49-F238E27FC236}">
                <a16:creationId xmlns:a16="http://schemas.microsoft.com/office/drawing/2014/main" id="{F703D565-04B4-80F6-039E-499185E7EB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3" name="Google Shape;233;g409b598715c_0_16:notes">
            <a:extLst>
              <a:ext uri="{FF2B5EF4-FFF2-40B4-BE49-F238E27FC236}">
                <a16:creationId xmlns:a16="http://schemas.microsoft.com/office/drawing/2014/main" id="{8A60F205-458A-DD54-9E1C-207C724BFCD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Font typeface="Arial"/>
              <a:buNone/>
            </a:pPr>
            <a:endParaRPr/>
          </a:p>
        </p:txBody>
      </p:sp>
      <p:sp>
        <p:nvSpPr>
          <p:cNvPr id="234" name="Google Shape;234;g409b598715c_0_16:notes">
            <a:extLst>
              <a:ext uri="{FF2B5EF4-FFF2-40B4-BE49-F238E27FC236}">
                <a16:creationId xmlns:a16="http://schemas.microsoft.com/office/drawing/2014/main" id="{0AA6DA01-E025-BBAE-F314-75864A882A09}"/>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34</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324918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EEEAE6ED-F77A-93FC-21E4-5FC61F1953F1}"/>
            </a:ext>
          </a:extLst>
        </p:cNvPr>
        <p:cNvGrpSpPr/>
        <p:nvPr/>
      </p:nvGrpSpPr>
      <p:grpSpPr>
        <a:xfrm>
          <a:off x="0" y="0"/>
          <a:ext cx="0" cy="0"/>
          <a:chOff x="0" y="0"/>
          <a:chExt cx="0" cy="0"/>
        </a:xfrm>
      </p:grpSpPr>
      <p:sp>
        <p:nvSpPr>
          <p:cNvPr id="241" name="Google Shape;241;g412ba807344_1_4:notes">
            <a:extLst>
              <a:ext uri="{FF2B5EF4-FFF2-40B4-BE49-F238E27FC236}">
                <a16:creationId xmlns:a16="http://schemas.microsoft.com/office/drawing/2014/main" id="{081F18F5-2A4B-7223-AC04-484398241E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2" name="Google Shape;242;g412ba807344_1_4:notes">
            <a:extLst>
              <a:ext uri="{FF2B5EF4-FFF2-40B4-BE49-F238E27FC236}">
                <a16:creationId xmlns:a16="http://schemas.microsoft.com/office/drawing/2014/main" id="{CA3BDDC7-1700-0D13-D4FB-0A910321CDF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Font typeface="Arial"/>
              <a:buNone/>
            </a:pPr>
            <a:endParaRPr/>
          </a:p>
        </p:txBody>
      </p:sp>
      <p:sp>
        <p:nvSpPr>
          <p:cNvPr id="243" name="Google Shape;243;g412ba807344_1_4:notes">
            <a:extLst>
              <a:ext uri="{FF2B5EF4-FFF2-40B4-BE49-F238E27FC236}">
                <a16:creationId xmlns:a16="http://schemas.microsoft.com/office/drawing/2014/main" id="{987B5568-C50D-A97D-E0B2-752F821030F7}"/>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35</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942162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7F4458EA-58CA-FB7A-05B8-935C64CBA9A2}"/>
            </a:ext>
          </a:extLst>
        </p:cNvPr>
        <p:cNvGrpSpPr/>
        <p:nvPr/>
      </p:nvGrpSpPr>
      <p:grpSpPr>
        <a:xfrm>
          <a:off x="0" y="0"/>
          <a:ext cx="0" cy="0"/>
          <a:chOff x="0" y="0"/>
          <a:chExt cx="0" cy="0"/>
        </a:xfrm>
      </p:grpSpPr>
      <p:sp>
        <p:nvSpPr>
          <p:cNvPr id="250" name="Google Shape;250;p5:notes">
            <a:extLst>
              <a:ext uri="{FF2B5EF4-FFF2-40B4-BE49-F238E27FC236}">
                <a16:creationId xmlns:a16="http://schemas.microsoft.com/office/drawing/2014/main" id="{859C9498-43E3-9A16-3596-7819448A0E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5:notes">
            <a:extLst>
              <a:ext uri="{FF2B5EF4-FFF2-40B4-BE49-F238E27FC236}">
                <a16:creationId xmlns:a16="http://schemas.microsoft.com/office/drawing/2014/main" id="{73B1A2C5-5E49-9649-077B-D186EE9CFDA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Font typeface="Arial"/>
              <a:buNone/>
            </a:pPr>
            <a:endParaRPr/>
          </a:p>
        </p:txBody>
      </p:sp>
      <p:sp>
        <p:nvSpPr>
          <p:cNvPr id="252" name="Google Shape;252;p5:notes">
            <a:extLst>
              <a:ext uri="{FF2B5EF4-FFF2-40B4-BE49-F238E27FC236}">
                <a16:creationId xmlns:a16="http://schemas.microsoft.com/office/drawing/2014/main" id="{9681FEB9-D043-4966-C5C2-DF50EA4EFE06}"/>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3090496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a:extLst>
            <a:ext uri="{FF2B5EF4-FFF2-40B4-BE49-F238E27FC236}">
              <a16:creationId xmlns:a16="http://schemas.microsoft.com/office/drawing/2014/main" id="{D3AB9DC8-389C-91E7-1EA8-ACBEFF3FA201}"/>
            </a:ext>
          </a:extLst>
        </p:cNvPr>
        <p:cNvGrpSpPr/>
        <p:nvPr/>
      </p:nvGrpSpPr>
      <p:grpSpPr>
        <a:xfrm>
          <a:off x="0" y="0"/>
          <a:ext cx="0" cy="0"/>
          <a:chOff x="0" y="0"/>
          <a:chExt cx="0" cy="0"/>
        </a:xfrm>
      </p:grpSpPr>
      <p:sp>
        <p:nvSpPr>
          <p:cNvPr id="258" name="Google Shape;258;g409b9466b4e_1_1:notes">
            <a:extLst>
              <a:ext uri="{FF2B5EF4-FFF2-40B4-BE49-F238E27FC236}">
                <a16:creationId xmlns:a16="http://schemas.microsoft.com/office/drawing/2014/main" id="{49EDA34F-96FE-B0E9-0B4D-99B5472A19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g409b9466b4e_1_1:notes">
            <a:extLst>
              <a:ext uri="{FF2B5EF4-FFF2-40B4-BE49-F238E27FC236}">
                <a16:creationId xmlns:a16="http://schemas.microsoft.com/office/drawing/2014/main" id="{CF93195D-120A-B2BA-98C1-3584CB8AEC1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Font typeface="Arial"/>
              <a:buNone/>
            </a:pPr>
            <a:endParaRPr/>
          </a:p>
        </p:txBody>
      </p:sp>
      <p:sp>
        <p:nvSpPr>
          <p:cNvPr id="260" name="Google Shape;260;g409b9466b4e_1_1:notes">
            <a:extLst>
              <a:ext uri="{FF2B5EF4-FFF2-40B4-BE49-F238E27FC236}">
                <a16:creationId xmlns:a16="http://schemas.microsoft.com/office/drawing/2014/main" id="{0FFEB45F-9557-F3B3-ACE4-08D0F20019FC}"/>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37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2628787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E63F24B5-0DA2-3D3B-209D-0A75649E5D51}"/>
            </a:ext>
          </a:extLst>
        </p:cNvPr>
        <p:cNvGrpSpPr/>
        <p:nvPr/>
      </p:nvGrpSpPr>
      <p:grpSpPr>
        <a:xfrm>
          <a:off x="0" y="0"/>
          <a:ext cx="0" cy="0"/>
          <a:chOff x="0" y="0"/>
          <a:chExt cx="0" cy="0"/>
        </a:xfrm>
      </p:grpSpPr>
      <p:sp>
        <p:nvSpPr>
          <p:cNvPr id="266" name="Google Shape;266;g409b9466b4e_1_16:notes">
            <a:extLst>
              <a:ext uri="{FF2B5EF4-FFF2-40B4-BE49-F238E27FC236}">
                <a16:creationId xmlns:a16="http://schemas.microsoft.com/office/drawing/2014/main" id="{73C0F9DC-A0FD-1602-706F-72F335C3AD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409b9466b4e_1_16:notes">
            <a:extLst>
              <a:ext uri="{FF2B5EF4-FFF2-40B4-BE49-F238E27FC236}">
                <a16:creationId xmlns:a16="http://schemas.microsoft.com/office/drawing/2014/main" id="{50C7D2C4-D610-9D32-CC52-9152FD9D56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As a reminder - this is the first phase of work for DPR. This is the general flow</a:t>
            </a:r>
            <a:endParaRPr/>
          </a:p>
        </p:txBody>
      </p:sp>
    </p:spTree>
    <p:extLst>
      <p:ext uri="{BB962C8B-B14F-4D97-AF65-F5344CB8AC3E}">
        <p14:creationId xmlns:p14="http://schemas.microsoft.com/office/powerpoint/2010/main" val="6574253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a:extLst>
            <a:ext uri="{FF2B5EF4-FFF2-40B4-BE49-F238E27FC236}">
              <a16:creationId xmlns:a16="http://schemas.microsoft.com/office/drawing/2014/main" id="{B9359EFE-1C42-C5BA-269F-EE27585B7054}"/>
            </a:ext>
          </a:extLst>
        </p:cNvPr>
        <p:cNvGrpSpPr/>
        <p:nvPr/>
      </p:nvGrpSpPr>
      <p:grpSpPr>
        <a:xfrm>
          <a:off x="0" y="0"/>
          <a:ext cx="0" cy="0"/>
          <a:chOff x="0" y="0"/>
          <a:chExt cx="0" cy="0"/>
        </a:xfrm>
      </p:grpSpPr>
      <p:sp>
        <p:nvSpPr>
          <p:cNvPr id="271" name="Google Shape;271;g409b9466b4e_1_21:notes">
            <a:extLst>
              <a:ext uri="{FF2B5EF4-FFF2-40B4-BE49-F238E27FC236}">
                <a16:creationId xmlns:a16="http://schemas.microsoft.com/office/drawing/2014/main" id="{9E7CC010-C4E4-A069-DB74-601FC0536D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409b9466b4e_1_21:notes">
            <a:extLst>
              <a:ext uri="{FF2B5EF4-FFF2-40B4-BE49-F238E27FC236}">
                <a16:creationId xmlns:a16="http://schemas.microsoft.com/office/drawing/2014/main" id="{14A38CAE-D9E3-3848-128F-050C95E175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We have been exploring X - these on the right are </a:t>
            </a:r>
            <a:r>
              <a:rPr lang="en-GB" i="1"/>
              <a:t>possibilities. </a:t>
            </a:r>
            <a:endParaRPr i="1"/>
          </a:p>
          <a:p>
            <a:pPr marL="0" lvl="0" indent="0" algn="l" rtl="0">
              <a:spcBef>
                <a:spcPts val="0"/>
              </a:spcBef>
              <a:spcAft>
                <a:spcPts val="0"/>
              </a:spcAft>
              <a:buNone/>
            </a:pPr>
            <a:endParaRPr/>
          </a:p>
        </p:txBody>
      </p:sp>
    </p:spTree>
    <p:extLst>
      <p:ext uri="{BB962C8B-B14F-4D97-AF65-F5344CB8AC3E}">
        <p14:creationId xmlns:p14="http://schemas.microsoft.com/office/powerpoint/2010/main" val="515633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a:extLst>
            <a:ext uri="{FF2B5EF4-FFF2-40B4-BE49-F238E27FC236}">
              <a16:creationId xmlns:a16="http://schemas.microsoft.com/office/drawing/2014/main" id="{80114B65-BCE5-465D-6BE6-D10D9A0D7B1C}"/>
            </a:ext>
          </a:extLst>
        </p:cNvPr>
        <p:cNvGrpSpPr/>
        <p:nvPr/>
      </p:nvGrpSpPr>
      <p:grpSpPr>
        <a:xfrm>
          <a:off x="0" y="0"/>
          <a:ext cx="0" cy="0"/>
          <a:chOff x="0" y="0"/>
          <a:chExt cx="0" cy="0"/>
        </a:xfrm>
      </p:grpSpPr>
      <p:sp>
        <p:nvSpPr>
          <p:cNvPr id="287" name="Google Shape;287;g409b9466b4e_1_35:notes">
            <a:extLst>
              <a:ext uri="{FF2B5EF4-FFF2-40B4-BE49-F238E27FC236}">
                <a16:creationId xmlns:a16="http://schemas.microsoft.com/office/drawing/2014/main" id="{A1705C40-5990-7C01-5373-A14EC4C207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409b9466b4e_1_35:notes">
            <a:extLst>
              <a:ext uri="{FF2B5EF4-FFF2-40B4-BE49-F238E27FC236}">
                <a16:creationId xmlns:a16="http://schemas.microsoft.com/office/drawing/2014/main" id="{CF170861-018E-360F-BD3A-3F3BBBCA4B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We’ve been calling this a ‘middle layer’. It’s here the analogy falls over. We’re not </a:t>
            </a:r>
            <a:endParaRPr/>
          </a:p>
        </p:txBody>
      </p:sp>
    </p:spTree>
    <p:extLst>
      <p:ext uri="{BB962C8B-B14F-4D97-AF65-F5344CB8AC3E}">
        <p14:creationId xmlns:p14="http://schemas.microsoft.com/office/powerpoint/2010/main" val="25778790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Extract weeknotes, 28 August and 4 September 2026</a:t>
            </a:r>
          </a:p>
          <a:p>
            <a:r>
              <a:t>User-provided reference slide image f638c58e-f911-4293-9574-ef55d12c8fc1.png — illustration and visual direction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Extract weeknotes, 28 August and 4 September 2026</a:t>
            </a:r>
          </a:p>
          <a:p>
            <a:r>
              <a:t>User-provided reference slide image f695bc74-36fc-4875-9ab6-0bc006ea584e.png — illustration and visual direction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User-provided slide screenshots showing the duplicated graphics: 04bec5c1-942d-4fe8-8536-d1382934d150.png and 67ea8c34-e814-4b13-b63e-4543fe5ec99e.png (provided 7 September 2026).</a:t>
            </a:r>
          </a:p>
          <a:p>
            <a:r>
              <a:t>+- User-provided Extract visual references: 9bb2e285-b45a-4be0-ab9e-45c0d63ac033.png and 31926927-cd7a-4493-b6ae-c3b33e5d83ba.png.</a:t>
            </a:r>
          </a:p>
          <a:p>
            <a:r>
              <a:t>+- Slide 3 hero illustration: AI-generated for this presentation on 7 September 2026; generic people, no real-person likeness intended.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User-provided metrics screenshots, 7 September 2026: 4,581 documents uploaded all time; 122 councils onboarded (40% of 302 mappable authorities)</a:t>
            </a:r>
          </a:p>
          <a:p>
            <a:r>
              <a:t>User-provided reference slide image f638c58e-f911-4293-9574-ef55d12c8fc1.png — illustration and visual direction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0ACEF-9D7C-DEE6-5A46-645009465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8280A-4391-906E-34DA-E14B4D0B5B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4E4F0B-EE30-0BAB-F39B-C5831A033EB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D06A420-2D74-BD83-4741-0D87B7804D2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82720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F6B59-8DE4-F836-C614-7EA00EDFF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D9BBD-CF95-FFAF-A104-7AE43B37D7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F48D3-7737-26D1-16A7-6343B75B390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57E10BD-E617-192A-A24F-48566F0A9A5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41279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8D6C0-3DB4-5867-B7F9-729CDF027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9C2D3-E0D1-68B4-182B-6520BBF5AA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DCDF7-1DCD-F566-7DF4-91E25077DE1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989215C-ED42-6B2D-6C49-09308AD2EAA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64723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32380281-BD72-94ED-4A50-90835749C641}"/>
            </a:ext>
          </a:extLst>
        </p:cNvPr>
        <p:cNvGrpSpPr/>
        <p:nvPr/>
      </p:nvGrpSpPr>
      <p:grpSpPr>
        <a:xfrm>
          <a:off x="0" y="0"/>
          <a:ext cx="0" cy="0"/>
          <a:chOff x="0" y="0"/>
          <a:chExt cx="0" cy="0"/>
        </a:xfrm>
      </p:grpSpPr>
      <p:sp>
        <p:nvSpPr>
          <p:cNvPr id="231" name="Google Shape;231;g33a88ab4cb0_2_16:notes">
            <a:extLst>
              <a:ext uri="{FF2B5EF4-FFF2-40B4-BE49-F238E27FC236}">
                <a16:creationId xmlns:a16="http://schemas.microsoft.com/office/drawing/2014/main" id="{72F53F15-111D-507D-41CB-D2888267439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endParaRPr lang="en-GB"/>
          </a:p>
        </p:txBody>
      </p:sp>
      <p:sp>
        <p:nvSpPr>
          <p:cNvPr id="232" name="Google Shape;232;g33a88ab4cb0_2_16:notes">
            <a:extLst>
              <a:ext uri="{FF2B5EF4-FFF2-40B4-BE49-F238E27FC236}">
                <a16:creationId xmlns:a16="http://schemas.microsoft.com/office/drawing/2014/main" id="{2FBFA5AA-53B4-1920-3073-B1EA2723AB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2526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1">
  <p:cSld name="Section Header-1">
    <p:bg>
      <p:bgPr>
        <a:blipFill>
          <a:blip r:embed="rId2">
            <a:alphaModFix/>
          </a:blip>
          <a:stretch>
            <a:fillRect/>
          </a:stretch>
        </a:blipFill>
        <a:effectLst/>
      </p:bgPr>
    </p:bg>
    <p:spTree>
      <p:nvGrpSpPr>
        <p:cNvPr id="1" name="Shape 17"/>
        <p:cNvGrpSpPr/>
        <p:nvPr/>
      </p:nvGrpSpPr>
      <p:grpSpPr>
        <a:xfrm>
          <a:off x="0" y="0"/>
          <a:ext cx="0" cy="0"/>
          <a:chOff x="0" y="0"/>
          <a:chExt cx="0" cy="0"/>
        </a:xfrm>
      </p:grpSpPr>
      <p:pic>
        <p:nvPicPr>
          <p:cNvPr id="18" name="Google Shape;18;p13" descr="A group of people posing for a photo&#10;&#10;Description automatically generated"/>
          <p:cNvPicPr preferRelativeResize="0"/>
          <p:nvPr/>
        </p:nvPicPr>
        <p:blipFill rotWithShape="1">
          <a:blip r:embed="rId3">
            <a:alphaModFix/>
          </a:blip>
          <a:srcRect/>
          <a:stretch/>
        </p:blipFill>
        <p:spPr>
          <a:xfrm>
            <a:off x="-1" y="0"/>
            <a:ext cx="12192001" cy="6858000"/>
          </a:xfrm>
          <a:prstGeom prst="rect">
            <a:avLst/>
          </a:prstGeom>
          <a:noFill/>
          <a:ln>
            <a:noFill/>
          </a:ln>
        </p:spPr>
      </p:pic>
      <p:pic>
        <p:nvPicPr>
          <p:cNvPr id="19" name="Google Shape;19;p13" descr="A black and purple rectangle&#10;&#10;Description automatically generated"/>
          <p:cNvPicPr preferRelativeResize="0"/>
          <p:nvPr/>
        </p:nvPicPr>
        <p:blipFill rotWithShape="1">
          <a:blip r:embed="rId4">
            <a:alphaModFix/>
          </a:blip>
          <a:srcRect/>
          <a:stretch/>
        </p:blipFill>
        <p:spPr>
          <a:xfrm>
            <a:off x="-14116" y="1102936"/>
            <a:ext cx="12206117" cy="5797905"/>
          </a:xfrm>
          <a:prstGeom prst="rect">
            <a:avLst/>
          </a:prstGeom>
          <a:noFill/>
          <a:ln>
            <a:noFill/>
          </a:ln>
        </p:spPr>
      </p:pic>
      <p:sp>
        <p:nvSpPr>
          <p:cNvPr id="20" name="Google Shape;20;p13"/>
          <p:cNvSpPr txBox="1">
            <a:spLocks noGrp="1"/>
          </p:cNvSpPr>
          <p:nvPr>
            <p:ph type="body" idx="1"/>
          </p:nvPr>
        </p:nvSpPr>
        <p:spPr>
          <a:xfrm>
            <a:off x="253223" y="3731071"/>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21" name="Google Shape;21;p13" descr="A black background with white text&#10;&#10;Description automatically generated"/>
          <p:cNvPicPr preferRelativeResize="0"/>
          <p:nvPr/>
        </p:nvPicPr>
        <p:blipFill rotWithShape="1">
          <a:blip r:embed="rId5">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14"/>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dk1"/>
              </a:buClr>
              <a:buSzPts val="3600"/>
              <a:buFont typeface="Arial"/>
              <a:buChar char="•"/>
              <a:defRPr>
                <a:solidFill>
                  <a:srgbClr val="171717"/>
                </a:solidFill>
              </a:defRPr>
            </a:lvl1pPr>
            <a:lvl2pPr marL="914400" lvl="1" indent="-419100" algn="l">
              <a:lnSpc>
                <a:spcPct val="144000"/>
              </a:lnSpc>
              <a:spcBef>
                <a:spcPts val="500"/>
              </a:spcBef>
              <a:spcAft>
                <a:spcPts val="0"/>
              </a:spcAft>
              <a:buSzPts val="3000"/>
              <a:buChar char="•"/>
              <a:defRPr>
                <a:solidFill>
                  <a:srgbClr val="171717"/>
                </a:solidFill>
              </a:defRPr>
            </a:lvl2pPr>
            <a:lvl3pPr marL="1371600" lvl="2" indent="-400050" algn="l">
              <a:lnSpc>
                <a:spcPct val="160000"/>
              </a:lnSpc>
              <a:spcBef>
                <a:spcPts val="500"/>
              </a:spcBef>
              <a:spcAft>
                <a:spcPts val="0"/>
              </a:spcAft>
              <a:buSzPts val="2700"/>
              <a:buChar char="•"/>
              <a:defRPr>
                <a:solidFill>
                  <a:srgbClr val="171717"/>
                </a:solidFill>
              </a:defRPr>
            </a:lvl3pPr>
            <a:lvl4pPr marL="1828800" lvl="3" indent="-381000" algn="l">
              <a:lnSpc>
                <a:spcPct val="180000"/>
              </a:lnSpc>
              <a:spcBef>
                <a:spcPts val="500"/>
              </a:spcBef>
              <a:spcAft>
                <a:spcPts val="0"/>
              </a:spcAft>
              <a:buSzPts val="2400"/>
              <a:buChar char="•"/>
              <a:defRPr>
                <a:solidFill>
                  <a:srgbClr val="171717"/>
                </a:solidFill>
              </a:defRPr>
            </a:lvl4pPr>
            <a:lvl5pPr marL="2286000" lvl="4" indent="-381000" algn="l">
              <a:lnSpc>
                <a:spcPct val="180000"/>
              </a:lnSpc>
              <a:spcBef>
                <a:spcPts val="500"/>
              </a:spcBef>
              <a:spcAft>
                <a:spcPts val="0"/>
              </a:spcAft>
              <a:buSzPts val="2400"/>
              <a:buChar char="•"/>
              <a:defRPr>
                <a:solidFill>
                  <a:srgbClr val="171717"/>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5" name="Google Shape;25;p1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32"/>
        <p:cNvGrpSpPr/>
        <p:nvPr/>
      </p:nvGrpSpPr>
      <p:grpSpPr>
        <a:xfrm>
          <a:off x="0" y="0"/>
          <a:ext cx="0" cy="0"/>
          <a:chOff x="0" y="0"/>
          <a:chExt cx="0" cy="0"/>
        </a:xfrm>
      </p:grpSpPr>
      <p:sp>
        <p:nvSpPr>
          <p:cNvPr id="33" name="Google Shape;33;g2e85e04905a_1_90"/>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g2e85e04905a_1_90"/>
          <p:cNvSpPr txBox="1">
            <a:spLocks noGrp="1"/>
          </p:cNvSpPr>
          <p:nvPr>
            <p:ph type="body" idx="1"/>
          </p:nvPr>
        </p:nvSpPr>
        <p:spPr>
          <a:xfrm>
            <a:off x="609600" y="1604640"/>
            <a:ext cx="10972500" cy="397710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228600" algn="l">
              <a:lnSpc>
                <a:spcPct val="160000"/>
              </a:lnSpc>
              <a:spcBef>
                <a:spcPts val="500"/>
              </a:spcBef>
              <a:spcAft>
                <a:spcPts val="0"/>
              </a:spcAft>
              <a:buSzPts val="2700"/>
              <a:buNone/>
              <a:defRPr/>
            </a:lvl3pPr>
            <a:lvl4pPr marL="1828800" lvl="3" indent="-228600" algn="l">
              <a:lnSpc>
                <a:spcPct val="180000"/>
              </a:lnSpc>
              <a:spcBef>
                <a:spcPts val="500"/>
              </a:spcBef>
              <a:spcAft>
                <a:spcPts val="0"/>
              </a:spcAft>
              <a:buSzPts val="2400"/>
              <a:buNone/>
              <a:defRPr/>
            </a:lvl4pPr>
            <a:lvl5pPr marL="2286000" lvl="4" indent="-228600" algn="l">
              <a:lnSpc>
                <a:spcPct val="180000"/>
              </a:lnSpc>
              <a:spcBef>
                <a:spcPts val="500"/>
              </a:spcBef>
              <a:spcAft>
                <a:spcPts val="0"/>
              </a:spcAft>
              <a:buSzPts val="2400"/>
              <a:buNone/>
              <a:defRPr/>
            </a:lvl5pPr>
            <a:lvl6pPr marL="2743200" lvl="5" indent="-228600" algn="l">
              <a:lnSpc>
                <a:spcPct val="90000"/>
              </a:lnSpc>
              <a:spcBef>
                <a:spcPts val="500"/>
              </a:spcBef>
              <a:spcAft>
                <a:spcPts val="0"/>
              </a:spcAft>
              <a:buSzPts val="1800"/>
              <a:buNone/>
              <a:defRPr/>
            </a:lvl6pPr>
            <a:lvl7pPr marL="3200400" lvl="6" indent="-228600" algn="l">
              <a:lnSpc>
                <a:spcPct val="90000"/>
              </a:lnSpc>
              <a:spcBef>
                <a:spcPts val="500"/>
              </a:spcBef>
              <a:spcAft>
                <a:spcPts val="0"/>
              </a:spcAft>
              <a:buSzPts val="1800"/>
              <a:buNone/>
              <a:defRPr/>
            </a:lvl7pPr>
            <a:lvl8pPr marL="3657600" lvl="7" indent="-228600" algn="l">
              <a:lnSpc>
                <a:spcPct val="90000"/>
              </a:lnSpc>
              <a:spcBef>
                <a:spcPts val="500"/>
              </a:spcBef>
              <a:spcAft>
                <a:spcPts val="0"/>
              </a:spcAft>
              <a:buSzPts val="1800"/>
              <a:buNone/>
              <a:defRPr/>
            </a:lvl8pPr>
            <a:lvl9pPr marL="4114800" lvl="8" indent="-228600" algn="l">
              <a:lnSpc>
                <a:spcPct val="90000"/>
              </a:lnSpc>
              <a:spcBef>
                <a:spcPts val="500"/>
              </a:spcBef>
              <a:spcAft>
                <a:spcPts val="0"/>
              </a:spcAft>
              <a:buSzPts val="1800"/>
              <a:buNone/>
              <a:defRPr/>
            </a:lvl9pPr>
          </a:lstStyle>
          <a:p>
            <a:endParaRPr/>
          </a:p>
        </p:txBody>
      </p:sp>
    </p:spTree>
  </p:cSld>
  <p:clrMapOvr>
    <a:masterClrMapping/>
  </p:clrMapOvr>
  <p:transition spd="med">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utro Slide">
  <p:cSld name="Outro Slide">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21"/>
          <p:cNvSpPr txBox="1">
            <a:spLocks noGrp="1"/>
          </p:cNvSpPr>
          <p:nvPr>
            <p:ph type="subTitle" idx="1"/>
          </p:nvPr>
        </p:nvSpPr>
        <p:spPr>
          <a:xfrm>
            <a:off x="587374" y="2860005"/>
            <a:ext cx="7889651" cy="184958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 name="Google Shape;42;p21"/>
          <p:cNvSpPr txBox="1">
            <a:spLocks noGrp="1"/>
          </p:cNvSpPr>
          <p:nvPr>
            <p:ph type="title"/>
          </p:nvPr>
        </p:nvSpPr>
        <p:spPr>
          <a:xfrm>
            <a:off x="587374" y="225425"/>
            <a:ext cx="7889652"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3" name="Google Shape;43;p21"/>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44" name="Google Shape;44;p21"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7" name="Google Shape;47;p35"/>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53"/>
        <p:cNvGrpSpPr/>
        <p:nvPr/>
      </p:nvGrpSpPr>
      <p:grpSpPr>
        <a:xfrm>
          <a:off x="0" y="0"/>
          <a:ext cx="0" cy="0"/>
          <a:chOff x="0" y="0"/>
          <a:chExt cx="0" cy="0"/>
        </a:xfrm>
      </p:grpSpPr>
    </p:spTree>
  </p:cSld>
  <p:clrMapOvr>
    <a:masterClrMapping/>
  </p:clrMapOvr>
  <p:transition spd="med">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
        <p:cNvGrpSpPr/>
        <p:nvPr/>
      </p:nvGrpSpPr>
      <p:grpSpPr>
        <a:xfrm>
          <a:off x="0" y="0"/>
          <a:ext cx="0" cy="0"/>
          <a:chOff x="0" y="0"/>
          <a:chExt cx="0" cy="0"/>
        </a:xfrm>
      </p:grpSpPr>
      <p:sp>
        <p:nvSpPr>
          <p:cNvPr id="59" name="Google Shape;59;g2f7c097412e_0_166"/>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2f7c097412e_0_166"/>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SzPts val="3600"/>
              <a:buChar char="•"/>
              <a:defRPr/>
            </a:lvl1pPr>
            <a:lvl2pPr marL="914400" lvl="1" indent="-419100" algn="l">
              <a:lnSpc>
                <a:spcPct val="144000"/>
              </a:lnSpc>
              <a:spcBef>
                <a:spcPts val="500"/>
              </a:spcBef>
              <a:spcAft>
                <a:spcPts val="0"/>
              </a:spcAft>
              <a:buSzPts val="3000"/>
              <a:buChar char="•"/>
              <a:defRPr/>
            </a:lvl2pPr>
            <a:lvl3pPr marL="1371600" lvl="2" indent="-400050" algn="l">
              <a:lnSpc>
                <a:spcPct val="160000"/>
              </a:lnSpc>
              <a:spcBef>
                <a:spcPts val="500"/>
              </a:spcBef>
              <a:spcAft>
                <a:spcPts val="0"/>
              </a:spcAft>
              <a:buSzPts val="2700"/>
              <a:buChar char="•"/>
              <a:defRPr/>
            </a:lvl3pPr>
            <a:lvl4pPr marL="1828800" lvl="3" indent="-381000" algn="l">
              <a:lnSpc>
                <a:spcPct val="180000"/>
              </a:lnSpc>
              <a:spcBef>
                <a:spcPts val="500"/>
              </a:spcBef>
              <a:spcAft>
                <a:spcPts val="0"/>
              </a:spcAft>
              <a:buSzPts val="2400"/>
              <a:buChar char="•"/>
              <a:defRPr/>
            </a:lvl4pPr>
            <a:lvl5pPr marL="2286000" lvl="4" indent="-381000" algn="l">
              <a:lnSpc>
                <a:spcPct val="180000"/>
              </a:lnSpc>
              <a:spcBef>
                <a:spcPts val="500"/>
              </a:spcBef>
              <a:spcAft>
                <a:spcPts val="0"/>
              </a:spcAft>
              <a:buSzPts val="24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61" name="Google Shape;61;g2f7c097412e_0_166"/>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twoColTx">
  <p:cSld name="TITLE_AND_TWO_COLUMNS">
    <p:spTree>
      <p:nvGrpSpPr>
        <p:cNvPr id="1" name="Shape 62"/>
        <p:cNvGrpSpPr/>
        <p:nvPr/>
      </p:nvGrpSpPr>
      <p:grpSpPr>
        <a:xfrm>
          <a:off x="0" y="0"/>
          <a:ext cx="0" cy="0"/>
          <a:chOff x="0" y="0"/>
          <a:chExt cx="0" cy="0"/>
        </a:xfrm>
      </p:grpSpPr>
      <p:sp>
        <p:nvSpPr>
          <p:cNvPr id="63" name="Google Shape;63;g2e6fcb5cb84_1_132"/>
          <p:cNvSpPr txBox="1">
            <a:spLocks noGrp="1"/>
          </p:cNvSpPr>
          <p:nvPr>
            <p:ph type="title"/>
          </p:nvPr>
        </p:nvSpPr>
        <p:spPr>
          <a:xfrm>
            <a:off x="758200" y="531533"/>
            <a:ext cx="106551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2e6fcb5cb84_1_132"/>
          <p:cNvSpPr txBox="1">
            <a:spLocks noGrp="1"/>
          </p:cNvSpPr>
          <p:nvPr>
            <p:ph type="body" idx="1"/>
          </p:nvPr>
        </p:nvSpPr>
        <p:spPr>
          <a:xfrm>
            <a:off x="758200" y="1536633"/>
            <a:ext cx="10655100" cy="4053900"/>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1000"/>
              </a:spcBef>
              <a:spcAft>
                <a:spcPts val="0"/>
              </a:spcAft>
              <a:buClr>
                <a:srgbClr val="00528A"/>
              </a:buClr>
              <a:buSzPts val="3600"/>
              <a:buChar char="•"/>
              <a:defRPr/>
            </a:lvl1pPr>
            <a:lvl2pPr marL="914400" lvl="1" indent="-419100" algn="l">
              <a:lnSpc>
                <a:spcPct val="100000"/>
              </a:lnSpc>
              <a:spcBef>
                <a:spcPts val="2000"/>
              </a:spcBef>
              <a:spcAft>
                <a:spcPts val="0"/>
              </a:spcAft>
              <a:buClr>
                <a:schemeClr val="accent1"/>
              </a:buClr>
              <a:buSzPts val="3000"/>
              <a:buChar char="•"/>
              <a:defRPr/>
            </a:lvl2pPr>
            <a:lvl3pPr marL="1371600" lvl="2" indent="-400050" algn="l">
              <a:lnSpc>
                <a:spcPct val="100000"/>
              </a:lnSpc>
              <a:spcBef>
                <a:spcPts val="2000"/>
              </a:spcBef>
              <a:spcAft>
                <a:spcPts val="0"/>
              </a:spcAft>
              <a:buClr>
                <a:schemeClr val="accent1"/>
              </a:buClr>
              <a:buSzPts val="2700"/>
              <a:buChar char="•"/>
              <a:defRPr/>
            </a:lvl3pPr>
            <a:lvl4pPr marL="1828800" lvl="3" indent="-381000" algn="l">
              <a:lnSpc>
                <a:spcPct val="100000"/>
              </a:lnSpc>
              <a:spcBef>
                <a:spcPts val="2000"/>
              </a:spcBef>
              <a:spcAft>
                <a:spcPts val="0"/>
              </a:spcAft>
              <a:buClr>
                <a:schemeClr val="accent1"/>
              </a:buClr>
              <a:buSzPts val="2400"/>
              <a:buChar char="•"/>
              <a:defRPr/>
            </a:lvl4pPr>
            <a:lvl5pPr marL="2286000" lvl="4" indent="-381000" algn="l">
              <a:lnSpc>
                <a:spcPct val="100000"/>
              </a:lnSpc>
              <a:spcBef>
                <a:spcPts val="2000"/>
              </a:spcBef>
              <a:spcAft>
                <a:spcPts val="0"/>
              </a:spcAft>
              <a:buClr>
                <a:schemeClr val="accent1"/>
              </a:buClr>
              <a:buSzPts val="2400"/>
              <a:buChar char="•"/>
              <a:defRPr/>
            </a:lvl5pPr>
            <a:lvl6pPr marL="2743200" lvl="5" indent="-342900" algn="l">
              <a:lnSpc>
                <a:spcPct val="100000"/>
              </a:lnSpc>
              <a:spcBef>
                <a:spcPts val="2000"/>
              </a:spcBef>
              <a:spcAft>
                <a:spcPts val="0"/>
              </a:spcAft>
              <a:buClr>
                <a:schemeClr val="accent1"/>
              </a:buClr>
              <a:buSzPts val="1800"/>
              <a:buChar char="•"/>
              <a:defRPr/>
            </a:lvl6pPr>
            <a:lvl7pPr marL="3200400" lvl="6" indent="-342900" algn="l">
              <a:lnSpc>
                <a:spcPct val="100000"/>
              </a:lnSpc>
              <a:spcBef>
                <a:spcPts val="2000"/>
              </a:spcBef>
              <a:spcAft>
                <a:spcPts val="0"/>
              </a:spcAft>
              <a:buClr>
                <a:schemeClr val="accent1"/>
              </a:buClr>
              <a:buSzPts val="1800"/>
              <a:buChar char="•"/>
              <a:defRPr/>
            </a:lvl7pPr>
            <a:lvl8pPr marL="3657600" lvl="7" indent="-342900" algn="l">
              <a:lnSpc>
                <a:spcPct val="100000"/>
              </a:lnSpc>
              <a:spcBef>
                <a:spcPts val="2000"/>
              </a:spcBef>
              <a:spcAft>
                <a:spcPts val="0"/>
              </a:spcAft>
              <a:buClr>
                <a:schemeClr val="accent1"/>
              </a:buClr>
              <a:buSzPts val="1800"/>
              <a:buChar char="•"/>
              <a:defRPr/>
            </a:lvl8pPr>
            <a:lvl9pPr marL="4114800" lvl="8" indent="-342900" algn="l">
              <a:lnSpc>
                <a:spcPct val="100000"/>
              </a:lnSpc>
              <a:spcBef>
                <a:spcPts val="2000"/>
              </a:spcBef>
              <a:spcAft>
                <a:spcPts val="2000"/>
              </a:spcAft>
              <a:buClr>
                <a:schemeClr val="accent1"/>
              </a:buClr>
              <a:buSzPts val="1800"/>
              <a:buChar char="•"/>
              <a:defRPr/>
            </a:lvl9pPr>
          </a:lstStyle>
          <a:p>
            <a:endParaRPr/>
          </a:p>
        </p:txBody>
      </p:sp>
    </p:spTree>
  </p:cSld>
  <p:clrMapOvr>
    <a:masterClrMapping/>
  </p:clrMapOvr>
  <p:transition spd="med">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plit Content">
  <p:cSld name="Split Content">
    <p:spTree>
      <p:nvGrpSpPr>
        <p:cNvPr id="1" name="Shape 65"/>
        <p:cNvGrpSpPr/>
        <p:nvPr/>
      </p:nvGrpSpPr>
      <p:grpSpPr>
        <a:xfrm>
          <a:off x="0" y="0"/>
          <a:ext cx="0" cy="0"/>
          <a:chOff x="0" y="0"/>
          <a:chExt cx="0" cy="0"/>
        </a:xfrm>
      </p:grpSpPr>
      <p:sp>
        <p:nvSpPr>
          <p:cNvPr id="66" name="Google Shape;66;p20"/>
          <p:cNvSpPr/>
          <p:nvPr/>
        </p:nvSpPr>
        <p:spPr>
          <a:xfrm>
            <a:off x="6096000" y="0"/>
            <a:ext cx="6096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67" name="Google Shape;67;p20"/>
          <p:cNvSpPr txBox="1">
            <a:spLocks noGrp="1"/>
          </p:cNvSpPr>
          <p:nvPr>
            <p:ph type="body" idx="1"/>
          </p:nvPr>
        </p:nvSpPr>
        <p:spPr>
          <a:xfrm>
            <a:off x="604837"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dk1"/>
              </a:buClr>
              <a:buSzPts val="3600"/>
              <a:buFont typeface="Arial"/>
              <a:buChar char="•"/>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20"/>
          <p:cNvSpPr txBox="1">
            <a:spLocks noGrp="1"/>
          </p:cNvSpPr>
          <p:nvPr>
            <p:ph type="body" idx="2"/>
          </p:nvPr>
        </p:nvSpPr>
        <p:spPr>
          <a:xfrm>
            <a:off x="6256152"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2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Slide - Mariner">
  <p:cSld name="Title Slide - Mariner">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22"/>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2" name="Google Shape;72;p22"/>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4" name="Google Shape;74;p22"/>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75" name="Google Shape;75;p22"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Slide - Amethyst">
  <p:cSld name="Title Slide - Amethyst">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23"/>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8" name="Google Shape;78;p23"/>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80" name="Google Shape;80;p23"/>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81" name="Google Shape;81;p23"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genda">
  <p:cSld name="Agenda">
    <p:bg>
      <p:bgPr>
        <a:solidFill>
          <a:schemeClr val="lt1"/>
        </a:solidFill>
        <a:effectLst/>
      </p:bgPr>
    </p:bg>
    <p:spTree>
      <p:nvGrpSpPr>
        <p:cNvPr id="1" name="Shape 82"/>
        <p:cNvGrpSpPr/>
        <p:nvPr/>
      </p:nvGrpSpPr>
      <p:grpSpPr>
        <a:xfrm>
          <a:off x="0" y="0"/>
          <a:ext cx="0" cy="0"/>
          <a:chOff x="0" y="0"/>
          <a:chExt cx="0" cy="0"/>
        </a:xfrm>
      </p:grpSpPr>
      <p:sp>
        <p:nvSpPr>
          <p:cNvPr id="83" name="Google Shape;83;p24"/>
          <p:cNvSpPr txBox="1">
            <a:spLocks noGrp="1"/>
          </p:cNvSpPr>
          <p:nvPr>
            <p:ph type="subTitle" idx="1"/>
          </p:nvPr>
        </p:nvSpPr>
        <p:spPr>
          <a:xfrm>
            <a:off x="587375" y="1836693"/>
            <a:ext cx="7198880" cy="417671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rgbClr val="171717"/>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4" name="Google Shape;84;p24"/>
          <p:cNvSpPr txBox="1">
            <a:spLocks noGrp="1"/>
          </p:cNvSpPr>
          <p:nvPr>
            <p:ph type="title"/>
          </p:nvPr>
        </p:nvSpPr>
        <p:spPr>
          <a:xfrm>
            <a:off x="587374" y="225425"/>
            <a:ext cx="7198881" cy="122396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400"/>
              <a:buFont typeface="Lexend Medium"/>
              <a:buNone/>
              <a:defRPr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85" name="Google Shape;85;p2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Header-2" type="secHead">
  <p:cSld name="SECTION_HEADER">
    <p:bg>
      <p:bgPr>
        <a:blipFill>
          <a:blip r:embed="rId2">
            <a:alphaModFix/>
          </a:blip>
          <a:stretch>
            <a:fillRect/>
          </a:stretch>
        </a:blipFill>
        <a:effectLst/>
      </p:bgPr>
    </p:bg>
    <p:spTree>
      <p:nvGrpSpPr>
        <p:cNvPr id="1" name="Shape 86"/>
        <p:cNvGrpSpPr/>
        <p:nvPr/>
      </p:nvGrpSpPr>
      <p:grpSpPr>
        <a:xfrm>
          <a:off x="0" y="0"/>
          <a:ext cx="0" cy="0"/>
          <a:chOff x="0" y="0"/>
          <a:chExt cx="0" cy="0"/>
        </a:xfrm>
      </p:grpSpPr>
      <p:pic>
        <p:nvPicPr>
          <p:cNvPr id="87" name="Google Shape;87;p25"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88" name="Google Shape;88;p25"/>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0" name="Google Shape;90;p25"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Header-3">
  <p:cSld name="Section Header-3">
    <p:bg>
      <p:bgPr>
        <a:blipFill>
          <a:blip r:embed="rId2">
            <a:alphaModFix/>
          </a:blip>
          <a:stretch>
            <a:fillRect/>
          </a:stretch>
        </a:blipFill>
        <a:effectLst/>
      </p:bgPr>
    </p:bg>
    <p:spTree>
      <p:nvGrpSpPr>
        <p:cNvPr id="1" name="Shape 91"/>
        <p:cNvGrpSpPr/>
        <p:nvPr/>
      </p:nvGrpSpPr>
      <p:grpSpPr>
        <a:xfrm>
          <a:off x="0" y="0"/>
          <a:ext cx="0" cy="0"/>
          <a:chOff x="0" y="0"/>
          <a:chExt cx="0" cy="0"/>
        </a:xfrm>
      </p:grpSpPr>
      <p:pic>
        <p:nvPicPr>
          <p:cNvPr id="92" name="Google Shape;92;p26" descr="A black and purple rectangles&#10;&#10;Description automatically generated"/>
          <p:cNvPicPr preferRelativeResize="0"/>
          <p:nvPr/>
        </p:nvPicPr>
        <p:blipFill rotWithShape="1">
          <a:blip r:embed="rId3">
            <a:alphaModFix/>
          </a:blip>
          <a:srcRect/>
          <a:stretch/>
        </p:blipFill>
        <p:spPr>
          <a:xfrm>
            <a:off x="-1" y="1064741"/>
            <a:ext cx="12196335" cy="5793259"/>
          </a:xfrm>
          <a:prstGeom prst="rect">
            <a:avLst/>
          </a:prstGeom>
          <a:noFill/>
          <a:ln>
            <a:noFill/>
          </a:ln>
        </p:spPr>
      </p:pic>
      <p:sp>
        <p:nvSpPr>
          <p:cNvPr id="93" name="Google Shape;93;p26"/>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6"/>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5" name="Google Shape;95;p26"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4-add image">
  <p:cSld name="Section Header-4-add image">
    <p:bg>
      <p:bgPr>
        <a:solidFill>
          <a:schemeClr val="lt1"/>
        </a:solidFill>
        <a:effectLst/>
      </p:bgPr>
    </p:bg>
    <p:spTree>
      <p:nvGrpSpPr>
        <p:cNvPr id="1" name="Shape 96"/>
        <p:cNvGrpSpPr/>
        <p:nvPr/>
      </p:nvGrpSpPr>
      <p:grpSpPr>
        <a:xfrm>
          <a:off x="0" y="0"/>
          <a:ext cx="0" cy="0"/>
          <a:chOff x="0" y="0"/>
          <a:chExt cx="0" cy="0"/>
        </a:xfrm>
      </p:grpSpPr>
      <p:pic>
        <p:nvPicPr>
          <p:cNvPr id="97" name="Google Shape;97;p27" descr="A black and purple rectangle&#10;&#10;Description automatically generated"/>
          <p:cNvPicPr preferRelativeResize="0"/>
          <p:nvPr/>
        </p:nvPicPr>
        <p:blipFill rotWithShape="1">
          <a:blip r:embed="rId2">
            <a:alphaModFix/>
          </a:blip>
          <a:srcRect/>
          <a:stretch/>
        </p:blipFill>
        <p:spPr>
          <a:xfrm>
            <a:off x="0" y="1066800"/>
            <a:ext cx="12192000" cy="5791200"/>
          </a:xfrm>
          <a:prstGeom prst="rect">
            <a:avLst/>
          </a:prstGeom>
          <a:noFill/>
          <a:ln>
            <a:noFill/>
          </a:ln>
        </p:spPr>
      </p:pic>
      <p:sp>
        <p:nvSpPr>
          <p:cNvPr id="98" name="Google Shape;98;p27"/>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7"/>
          <p:cNvSpPr txBox="1">
            <a:spLocks noGrp="1"/>
          </p:cNvSpPr>
          <p:nvPr>
            <p:ph type="body" idx="1"/>
          </p:nvPr>
        </p:nvSpPr>
        <p:spPr>
          <a:xfrm>
            <a:off x="602014" y="3887174"/>
            <a:ext cx="4480626" cy="21169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00" name="Google Shape;100;p27"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
        <p:nvSpPr>
          <p:cNvPr id="101" name="Google Shape;101;p27"/>
          <p:cNvSpPr txBox="1">
            <a:spLocks noGrp="1"/>
          </p:cNvSpPr>
          <p:nvPr>
            <p:ph type="body" idx="2"/>
          </p:nvPr>
        </p:nvSpPr>
        <p:spPr>
          <a:xfrm>
            <a:off x="4297680" y="1343632"/>
            <a:ext cx="6604000" cy="173312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and Content on Hibiscus">
  <p:cSld name="Title and Content on Hibiscus">
    <p:bg>
      <p:bgPr>
        <a:solidFill>
          <a:schemeClr val="dk1"/>
        </a:solidFill>
        <a:effectLst/>
      </p:bgPr>
    </p:bg>
    <p:spTree>
      <p:nvGrpSpPr>
        <p:cNvPr id="1" name="Shape 109"/>
        <p:cNvGrpSpPr/>
        <p:nvPr/>
      </p:nvGrpSpPr>
      <p:grpSpPr>
        <a:xfrm>
          <a:off x="0" y="0"/>
          <a:ext cx="0" cy="0"/>
          <a:chOff x="0" y="0"/>
          <a:chExt cx="0" cy="0"/>
        </a:xfrm>
      </p:grpSpPr>
      <p:sp>
        <p:nvSpPr>
          <p:cNvPr id="110" name="Google Shape;110;p29"/>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9"/>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2" name="Google Shape;112;p29"/>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3" name="Google Shape;113;p29"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and Content on Mariner">
  <p:cSld name="Title and Content on Mariner">
    <p:bg>
      <p:bgPr>
        <a:solidFill>
          <a:schemeClr val="dk2"/>
        </a:solidFill>
        <a:effectLst/>
      </p:bgPr>
    </p:bg>
    <p:spTree>
      <p:nvGrpSpPr>
        <p:cNvPr id="1" name="Shape 114"/>
        <p:cNvGrpSpPr/>
        <p:nvPr/>
      </p:nvGrpSpPr>
      <p:grpSpPr>
        <a:xfrm>
          <a:off x="0" y="0"/>
          <a:ext cx="0" cy="0"/>
          <a:chOff x="0" y="0"/>
          <a:chExt cx="0" cy="0"/>
        </a:xfrm>
      </p:grpSpPr>
      <p:sp>
        <p:nvSpPr>
          <p:cNvPr id="115" name="Google Shape;115;p30"/>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0"/>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7" name="Google Shape;117;p30"/>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8" name="Google Shape;118;p3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and Content on Amethyst">
  <p:cSld name="Title and Content on Amethyst">
    <p:bg>
      <p:bgPr>
        <a:solidFill>
          <a:schemeClr val="accent1"/>
        </a:solidFill>
        <a:effectLst/>
      </p:bgPr>
    </p:bg>
    <p:spTree>
      <p:nvGrpSpPr>
        <p:cNvPr id="1" name="Shape 119"/>
        <p:cNvGrpSpPr/>
        <p:nvPr/>
      </p:nvGrpSpPr>
      <p:grpSpPr>
        <a:xfrm>
          <a:off x="0" y="0"/>
          <a:ext cx="0" cy="0"/>
          <a:chOff x="0" y="0"/>
          <a:chExt cx="0" cy="0"/>
        </a:xfrm>
      </p:grpSpPr>
      <p:sp>
        <p:nvSpPr>
          <p:cNvPr id="120" name="Google Shape;120;p31"/>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2" name="Google Shape;122;p31"/>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23" name="Google Shape;123;p31"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hree column text">
  <p:cSld name="Title and three column text">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6" name="Google Shape;126;p32"/>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
        <p:nvSpPr>
          <p:cNvPr id="127" name="Google Shape;127;p32"/>
          <p:cNvSpPr txBox="1">
            <a:spLocks noGrp="1"/>
          </p:cNvSpPr>
          <p:nvPr>
            <p:ph type="body" idx="1"/>
          </p:nvPr>
        </p:nvSpPr>
        <p:spPr>
          <a:xfrm>
            <a:off x="604838" y="1783531"/>
            <a:ext cx="10980737" cy="400767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3000"/>
              <a:buNone/>
              <a:defRPr sz="2000"/>
            </a:lvl1pPr>
            <a:lvl2pPr marL="914400" lvl="1" indent="-400050" algn="l">
              <a:lnSpc>
                <a:spcPct val="160000"/>
              </a:lnSpc>
              <a:spcBef>
                <a:spcPts val="8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Picture only">
  <p:cSld name="Picture only">
    <p:spTree>
      <p:nvGrpSpPr>
        <p:cNvPr id="1" name="Shape 132"/>
        <p:cNvGrpSpPr/>
        <p:nvPr/>
      </p:nvGrpSpPr>
      <p:grpSpPr>
        <a:xfrm>
          <a:off x="0" y="0"/>
          <a:ext cx="0" cy="0"/>
          <a:chOff x="0" y="0"/>
          <a:chExt cx="0" cy="0"/>
        </a:xfrm>
      </p:grpSpPr>
      <p:sp>
        <p:nvSpPr>
          <p:cNvPr id="133" name="Google Shape;133;p34"/>
          <p:cNvSpPr>
            <a:spLocks noGrp="1"/>
          </p:cNvSpPr>
          <p:nvPr>
            <p:ph type="pic" idx="2"/>
          </p:nvPr>
        </p:nvSpPr>
        <p:spPr>
          <a:xfrm>
            <a:off x="0" y="0"/>
            <a:ext cx="12192000" cy="6858000"/>
          </a:xfrm>
          <a:prstGeom prst="rect">
            <a:avLst/>
          </a:prstGeom>
          <a:solidFill>
            <a:srgbClr val="BFBFBF"/>
          </a:solidFill>
          <a:ln>
            <a:noFill/>
          </a:ln>
        </p:spPr>
      </p:sp>
    </p:spTree>
  </p:cSld>
  <p:clrMapOvr>
    <a:masterClrMapping/>
  </p:clrMapOvr>
  <p:transition spd="med">
    <p:push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ll out text and image">
  <p:cSld name="Call out text and image">
    <p:spTree>
      <p:nvGrpSpPr>
        <p:cNvPr id="1" name="Shape 134"/>
        <p:cNvGrpSpPr/>
        <p:nvPr/>
      </p:nvGrpSpPr>
      <p:grpSpPr>
        <a:xfrm>
          <a:off x="0" y="0"/>
          <a:ext cx="0" cy="0"/>
          <a:chOff x="0" y="0"/>
          <a:chExt cx="0" cy="0"/>
        </a:xfrm>
      </p:grpSpPr>
      <p:sp>
        <p:nvSpPr>
          <p:cNvPr id="135" name="Google Shape;135;p38"/>
          <p:cNvSpPr txBox="1">
            <a:spLocks noGrp="1"/>
          </p:cNvSpPr>
          <p:nvPr>
            <p:ph type="body" idx="1"/>
          </p:nvPr>
        </p:nvSpPr>
        <p:spPr>
          <a:xfrm>
            <a:off x="604838" y="436606"/>
            <a:ext cx="4757994" cy="54403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4200"/>
              <a:buNone/>
              <a:defRPr sz="2800">
                <a:solidFill>
                  <a:schemeClr val="dk1"/>
                </a:solidFill>
                <a:latin typeface="Lexend Medium"/>
                <a:ea typeface="Lexend Medium"/>
                <a:cs typeface="Lexend Medium"/>
                <a:sym typeface="Lexend Medium"/>
              </a:defRPr>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6" name="Google Shape;136;p38"/>
          <p:cNvSpPr>
            <a:spLocks noGrp="1"/>
          </p:cNvSpPr>
          <p:nvPr>
            <p:ph type="pic" idx="2"/>
          </p:nvPr>
        </p:nvSpPr>
        <p:spPr>
          <a:xfrm>
            <a:off x="5807075" y="0"/>
            <a:ext cx="6384925" cy="6858000"/>
          </a:xfrm>
          <a:prstGeom prst="rect">
            <a:avLst/>
          </a:prstGeom>
          <a:solidFill>
            <a:srgbClr val="BFBFBF"/>
          </a:solidFill>
          <a:ln>
            <a:noFill/>
          </a:ln>
        </p:spPr>
      </p:sp>
      <p:pic>
        <p:nvPicPr>
          <p:cNvPr id="137" name="Google Shape;137;p38" descr="A black and pink rectangle&#10;&#10;Description automatically generated"/>
          <p:cNvPicPr preferRelativeResize="0"/>
          <p:nvPr/>
        </p:nvPicPr>
        <p:blipFill rotWithShape="1">
          <a:blip r:embed="rId2">
            <a:alphaModFix/>
          </a:blip>
          <a:srcRect/>
          <a:stretch/>
        </p:blipFill>
        <p:spPr>
          <a:xfrm flipH="1">
            <a:off x="8474439" y="4728518"/>
            <a:ext cx="3717560" cy="2129481"/>
          </a:xfrm>
          <a:prstGeom prst="rect">
            <a:avLst/>
          </a:prstGeom>
          <a:noFill/>
          <a:ln>
            <a:noFill/>
          </a:ln>
        </p:spPr>
      </p:pic>
      <p:pic>
        <p:nvPicPr>
          <p:cNvPr id="138" name="Google Shape;138;p38"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9"/>
        <p:cNvGrpSpPr/>
        <p:nvPr/>
      </p:nvGrpSpPr>
      <p:grpSpPr>
        <a:xfrm>
          <a:off x="0" y="0"/>
          <a:ext cx="0" cy="0"/>
          <a:chOff x="0" y="0"/>
          <a:chExt cx="0" cy="0"/>
        </a:xfrm>
      </p:grpSpPr>
      <p:sp>
        <p:nvSpPr>
          <p:cNvPr id="140" name="Google Shape;140;p39"/>
          <p:cNvSpPr txBox="1">
            <a:spLocks noGrp="1"/>
          </p:cNvSpPr>
          <p:nvPr>
            <p:ph type="title"/>
          </p:nvPr>
        </p:nvSpPr>
        <p:spPr>
          <a:xfrm>
            <a:off x="587375" y="235820"/>
            <a:ext cx="10980738" cy="121356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Lexend Medium"/>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9"/>
          <p:cNvSpPr>
            <a:spLocks noGrp="1"/>
          </p:cNvSpPr>
          <p:nvPr>
            <p:ph type="pic" idx="2"/>
          </p:nvPr>
        </p:nvSpPr>
        <p:spPr>
          <a:xfrm>
            <a:off x="4186989" y="1836693"/>
            <a:ext cx="7381124" cy="3936310"/>
          </a:xfrm>
          <a:prstGeom prst="rect">
            <a:avLst/>
          </a:prstGeom>
          <a:solidFill>
            <a:srgbClr val="A5A5A5"/>
          </a:solidFill>
          <a:ln>
            <a:noFill/>
          </a:ln>
        </p:spPr>
      </p:sp>
      <p:sp>
        <p:nvSpPr>
          <p:cNvPr id="142" name="Google Shape;142;p39"/>
          <p:cNvSpPr txBox="1">
            <a:spLocks noGrp="1"/>
          </p:cNvSpPr>
          <p:nvPr>
            <p:ph type="body" idx="1"/>
          </p:nvPr>
        </p:nvSpPr>
        <p:spPr>
          <a:xfrm>
            <a:off x="604838" y="1836693"/>
            <a:ext cx="3283768" cy="393630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1600"/>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143" name="Google Shape;143;p39"/>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Quote in circle">
  <p:cSld name="Quote in circle">
    <p:bg>
      <p:bgPr>
        <a:blipFill>
          <a:blip r:embed="rId2">
            <a:alphaModFix/>
          </a:blip>
          <a:stretch>
            <a:fillRect/>
          </a:stretch>
        </a:blipFill>
        <a:effectLst/>
      </p:bgPr>
    </p:bg>
    <p:spTree>
      <p:nvGrpSpPr>
        <p:cNvPr id="1" name="Shape 144"/>
        <p:cNvGrpSpPr/>
        <p:nvPr/>
      </p:nvGrpSpPr>
      <p:grpSpPr>
        <a:xfrm>
          <a:off x="0" y="0"/>
          <a:ext cx="0" cy="0"/>
          <a:chOff x="0" y="0"/>
          <a:chExt cx="0" cy="0"/>
        </a:xfrm>
      </p:grpSpPr>
      <p:pic>
        <p:nvPicPr>
          <p:cNvPr id="145" name="Google Shape;145;p40" descr="A black and pink rectangle&#10;&#10;Description automatically generated"/>
          <p:cNvPicPr preferRelativeResize="0"/>
          <p:nvPr/>
        </p:nvPicPr>
        <p:blipFill rotWithShape="1">
          <a:blip r:embed="rId3">
            <a:alphaModFix/>
          </a:blip>
          <a:srcRect/>
          <a:stretch/>
        </p:blipFill>
        <p:spPr>
          <a:xfrm flipH="1">
            <a:off x="8474439" y="4728518"/>
            <a:ext cx="3717560" cy="2129481"/>
          </a:xfrm>
          <a:prstGeom prst="rect">
            <a:avLst/>
          </a:prstGeom>
          <a:noFill/>
          <a:ln>
            <a:noFill/>
          </a:ln>
        </p:spPr>
      </p:pic>
      <p:sp>
        <p:nvSpPr>
          <p:cNvPr id="146" name="Google Shape;146;p40"/>
          <p:cNvSpPr/>
          <p:nvPr/>
        </p:nvSpPr>
        <p:spPr>
          <a:xfrm>
            <a:off x="587375" y="562232"/>
            <a:ext cx="5733535" cy="5733535"/>
          </a:xfrm>
          <a:prstGeom prst="ellipse">
            <a:avLst/>
          </a:prstGeom>
          <a:solidFill>
            <a:schemeClr val="dk1">
              <a:alpha val="8196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147" name="Google Shape;147;p40"/>
          <p:cNvSpPr txBox="1">
            <a:spLocks noGrp="1"/>
          </p:cNvSpPr>
          <p:nvPr>
            <p:ph type="body" idx="1"/>
          </p:nvPr>
        </p:nvSpPr>
        <p:spPr>
          <a:xfrm>
            <a:off x="1339591" y="1574184"/>
            <a:ext cx="4286851" cy="34920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sz="2400" b="0"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48" name="Google Shape;148;p40"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149"/>
        <p:cNvGrpSpPr/>
        <p:nvPr/>
      </p:nvGrpSpPr>
      <p:grpSpPr>
        <a:xfrm>
          <a:off x="0" y="0"/>
          <a:ext cx="0" cy="0"/>
          <a:chOff x="0" y="0"/>
          <a:chExt cx="0" cy="0"/>
        </a:xfrm>
      </p:grpSpPr>
      <p:sp>
        <p:nvSpPr>
          <p:cNvPr id="150" name="Google Shape;150;g31b4d94bd81_11_59"/>
          <p:cNvSpPr/>
          <p:nvPr/>
        </p:nvSpPr>
        <p:spPr>
          <a:xfrm>
            <a:off x="0" y="617933"/>
            <a:ext cx="12192000" cy="62400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1" name="Google Shape;151;g31b4d94bd81_11_59"/>
          <p:cNvSpPr/>
          <p:nvPr/>
        </p:nvSpPr>
        <p:spPr>
          <a:xfrm>
            <a:off x="8518000" y="0"/>
            <a:ext cx="3674100" cy="6858000"/>
          </a:xfrm>
          <a:prstGeom prst="rect">
            <a:avLst/>
          </a:prstGeom>
          <a:solidFill>
            <a:srgbClr val="CB3C7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2" name="Google Shape;152;g31b4d94bd81_11_59"/>
          <p:cNvSpPr>
            <a:spLocks noGrp="1"/>
          </p:cNvSpPr>
          <p:nvPr>
            <p:ph type="pic" idx="2"/>
          </p:nvPr>
        </p:nvSpPr>
        <p:spPr>
          <a:xfrm>
            <a:off x="6465467" y="1439833"/>
            <a:ext cx="3968400" cy="4240800"/>
          </a:xfrm>
          <a:prstGeom prst="rect">
            <a:avLst/>
          </a:prstGeom>
          <a:noFill/>
          <a:ln>
            <a:noFill/>
          </a:ln>
        </p:spPr>
      </p:sp>
      <p:sp>
        <p:nvSpPr>
          <p:cNvPr id="153" name="Google Shape;153;g31b4d94bd81_11_59"/>
          <p:cNvSpPr txBox="1">
            <a:spLocks noGrp="1"/>
          </p:cNvSpPr>
          <p:nvPr>
            <p:ph type="ctrTitle"/>
          </p:nvPr>
        </p:nvSpPr>
        <p:spPr>
          <a:xfrm>
            <a:off x="823133" y="1970967"/>
            <a:ext cx="5065500" cy="28512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Clr>
                <a:srgbClr val="1D1D1D"/>
              </a:buClr>
              <a:buSzPts val="5600"/>
              <a:buFont typeface="Lexend"/>
              <a:buNone/>
              <a:defRPr sz="5600" b="1">
                <a:solidFill>
                  <a:srgbClr val="1D1D1D"/>
                </a:solidFill>
                <a:latin typeface="Lexend"/>
                <a:ea typeface="Lexend"/>
                <a:cs typeface="Lexend"/>
                <a:sym typeface="Lexend"/>
              </a:defRPr>
            </a:lvl1pPr>
            <a:lvl2pPr lvl="1" algn="ctr">
              <a:lnSpc>
                <a:spcPct val="100000"/>
              </a:lnSpc>
              <a:spcBef>
                <a:spcPts val="0"/>
              </a:spcBef>
              <a:spcAft>
                <a:spcPts val="0"/>
              </a:spcAft>
              <a:buClr>
                <a:srgbClr val="1D1D1D"/>
              </a:buClr>
              <a:buSzPts val="6900"/>
              <a:buNone/>
              <a:defRPr sz="6900">
                <a:solidFill>
                  <a:srgbClr val="1D1D1D"/>
                </a:solidFill>
              </a:defRPr>
            </a:lvl2pPr>
            <a:lvl3pPr lvl="2" algn="ctr">
              <a:lnSpc>
                <a:spcPct val="100000"/>
              </a:lnSpc>
              <a:spcBef>
                <a:spcPts val="0"/>
              </a:spcBef>
              <a:spcAft>
                <a:spcPts val="0"/>
              </a:spcAft>
              <a:buClr>
                <a:srgbClr val="1D1D1D"/>
              </a:buClr>
              <a:buSzPts val="6900"/>
              <a:buNone/>
              <a:defRPr sz="6900">
                <a:solidFill>
                  <a:srgbClr val="1D1D1D"/>
                </a:solidFill>
              </a:defRPr>
            </a:lvl3pPr>
            <a:lvl4pPr lvl="3" algn="ctr">
              <a:lnSpc>
                <a:spcPct val="100000"/>
              </a:lnSpc>
              <a:spcBef>
                <a:spcPts val="0"/>
              </a:spcBef>
              <a:spcAft>
                <a:spcPts val="0"/>
              </a:spcAft>
              <a:buClr>
                <a:srgbClr val="1D1D1D"/>
              </a:buClr>
              <a:buSzPts val="6900"/>
              <a:buNone/>
              <a:defRPr sz="6900">
                <a:solidFill>
                  <a:srgbClr val="1D1D1D"/>
                </a:solidFill>
              </a:defRPr>
            </a:lvl4pPr>
            <a:lvl5pPr lvl="4" algn="ctr">
              <a:lnSpc>
                <a:spcPct val="100000"/>
              </a:lnSpc>
              <a:spcBef>
                <a:spcPts val="0"/>
              </a:spcBef>
              <a:spcAft>
                <a:spcPts val="0"/>
              </a:spcAft>
              <a:buClr>
                <a:srgbClr val="1D1D1D"/>
              </a:buClr>
              <a:buSzPts val="6900"/>
              <a:buNone/>
              <a:defRPr sz="6900">
                <a:solidFill>
                  <a:srgbClr val="1D1D1D"/>
                </a:solidFill>
              </a:defRPr>
            </a:lvl5pPr>
            <a:lvl6pPr lvl="5" algn="ctr">
              <a:lnSpc>
                <a:spcPct val="100000"/>
              </a:lnSpc>
              <a:spcBef>
                <a:spcPts val="0"/>
              </a:spcBef>
              <a:spcAft>
                <a:spcPts val="0"/>
              </a:spcAft>
              <a:buClr>
                <a:srgbClr val="1D1D1D"/>
              </a:buClr>
              <a:buSzPts val="6900"/>
              <a:buNone/>
              <a:defRPr sz="6900">
                <a:solidFill>
                  <a:srgbClr val="1D1D1D"/>
                </a:solidFill>
              </a:defRPr>
            </a:lvl6pPr>
            <a:lvl7pPr lvl="6" algn="ctr">
              <a:lnSpc>
                <a:spcPct val="100000"/>
              </a:lnSpc>
              <a:spcBef>
                <a:spcPts val="0"/>
              </a:spcBef>
              <a:spcAft>
                <a:spcPts val="0"/>
              </a:spcAft>
              <a:buClr>
                <a:srgbClr val="1D1D1D"/>
              </a:buClr>
              <a:buSzPts val="6900"/>
              <a:buNone/>
              <a:defRPr sz="6900">
                <a:solidFill>
                  <a:srgbClr val="1D1D1D"/>
                </a:solidFill>
              </a:defRPr>
            </a:lvl7pPr>
            <a:lvl8pPr lvl="7" algn="ctr">
              <a:lnSpc>
                <a:spcPct val="100000"/>
              </a:lnSpc>
              <a:spcBef>
                <a:spcPts val="0"/>
              </a:spcBef>
              <a:spcAft>
                <a:spcPts val="0"/>
              </a:spcAft>
              <a:buClr>
                <a:srgbClr val="1D1D1D"/>
              </a:buClr>
              <a:buSzPts val="6900"/>
              <a:buNone/>
              <a:defRPr sz="6900">
                <a:solidFill>
                  <a:srgbClr val="1D1D1D"/>
                </a:solidFill>
              </a:defRPr>
            </a:lvl8pPr>
            <a:lvl9pPr lvl="8" algn="ctr">
              <a:lnSpc>
                <a:spcPct val="100000"/>
              </a:lnSpc>
              <a:spcBef>
                <a:spcPts val="0"/>
              </a:spcBef>
              <a:spcAft>
                <a:spcPts val="0"/>
              </a:spcAft>
              <a:buClr>
                <a:srgbClr val="1D1D1D"/>
              </a:buClr>
              <a:buSzPts val="6900"/>
              <a:buNone/>
              <a:defRPr sz="6900">
                <a:solidFill>
                  <a:srgbClr val="1D1D1D"/>
                </a:solidFill>
              </a:defRPr>
            </a:lvl9pPr>
          </a:lstStyle>
          <a:p>
            <a:endParaRPr/>
          </a:p>
        </p:txBody>
      </p:sp>
      <p:sp>
        <p:nvSpPr>
          <p:cNvPr id="154" name="Google Shape;154;g31b4d94bd81_11_59"/>
          <p:cNvSpPr txBox="1">
            <a:spLocks noGrp="1"/>
          </p:cNvSpPr>
          <p:nvPr>
            <p:ph type="subTitle" idx="1"/>
          </p:nvPr>
        </p:nvSpPr>
        <p:spPr>
          <a:xfrm>
            <a:off x="823133" y="5432917"/>
            <a:ext cx="5404800" cy="581700"/>
          </a:xfrm>
          <a:prstGeom prst="rect">
            <a:avLst/>
          </a:prstGeom>
          <a:noFill/>
          <a:ln>
            <a:noFill/>
          </a:ln>
        </p:spPr>
        <p:txBody>
          <a:bodyPr spcFirstLastPara="1" wrap="square" lIns="121900" tIns="121900" rIns="121900" bIns="121900" anchor="t" anchorCtr="0">
            <a:normAutofit/>
          </a:bodyPr>
          <a:lstStyle>
            <a:lvl1pPr lvl="0" algn="l">
              <a:lnSpc>
                <a:spcPct val="115000"/>
              </a:lnSpc>
              <a:spcBef>
                <a:spcPts val="0"/>
              </a:spcBef>
              <a:spcAft>
                <a:spcPts val="0"/>
              </a:spcAft>
              <a:buSzPts val="2400"/>
              <a:buNone/>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a:endParaRPr/>
          </a:p>
        </p:txBody>
      </p:sp>
      <p:pic>
        <p:nvPicPr>
          <p:cNvPr id="155" name="Google Shape;155;g31b4d94bd81_11_59"/>
          <p:cNvPicPr preferRelativeResize="0"/>
          <p:nvPr/>
        </p:nvPicPr>
        <p:blipFill rotWithShape="1">
          <a:blip r:embed="rId2">
            <a:alphaModFix/>
          </a:blip>
          <a:srcRect/>
          <a:stretch/>
        </p:blipFill>
        <p:spPr>
          <a:xfrm>
            <a:off x="980667" y="976700"/>
            <a:ext cx="1732500" cy="717667"/>
          </a:xfrm>
          <a:prstGeom prst="rect">
            <a:avLst/>
          </a:prstGeom>
          <a:noFill/>
          <a:ln>
            <a:noFill/>
          </a:ln>
        </p:spPr>
      </p:pic>
      <p:cxnSp>
        <p:nvCxnSpPr>
          <p:cNvPr id="156" name="Google Shape;156;g31b4d94bd81_11_59"/>
          <p:cNvCxnSpPr/>
          <p:nvPr/>
        </p:nvCxnSpPr>
        <p:spPr>
          <a:xfrm>
            <a:off x="980667" y="5098751"/>
            <a:ext cx="1312800" cy="0"/>
          </a:xfrm>
          <a:prstGeom prst="straightConnector1">
            <a:avLst/>
          </a:prstGeom>
          <a:noFill/>
          <a:ln w="38100" cap="flat" cmpd="sng">
            <a:solidFill>
              <a:srgbClr val="CB3C79"/>
            </a:solidFill>
            <a:prstDash val="solid"/>
            <a:round/>
            <a:headEnd type="none" w="sm" len="sm"/>
            <a:tailEnd type="none" w="sm" len="sm"/>
          </a:ln>
        </p:spPr>
      </p:cxnSp>
    </p:spTree>
  </p:cSld>
  <p:clrMapOvr>
    <a:masterClrMapping/>
  </p:clrMapOvr>
  <p:transition spd="med">
    <p:push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ection Header-2 1">
  <p:cSld name="Section Header-2">
    <p:bg>
      <p:bgPr>
        <a:blipFill>
          <a:blip r:embed="rId2">
            <a:alphaModFix/>
          </a:blip>
          <a:stretch>
            <a:fillRect/>
          </a:stretch>
        </a:blipFill>
        <a:effectLst/>
      </p:bgPr>
    </p:bg>
    <p:spTree>
      <p:nvGrpSpPr>
        <p:cNvPr id="1" name="Shape 157"/>
        <p:cNvGrpSpPr/>
        <p:nvPr/>
      </p:nvGrpSpPr>
      <p:grpSpPr>
        <a:xfrm>
          <a:off x="0" y="0"/>
          <a:ext cx="0" cy="0"/>
          <a:chOff x="0" y="0"/>
          <a:chExt cx="0" cy="0"/>
        </a:xfrm>
      </p:grpSpPr>
      <p:pic>
        <p:nvPicPr>
          <p:cNvPr id="158" name="Google Shape;158;g33bd747eea3_10_210"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159" name="Google Shape;159;g33bd747eea3_10_210"/>
          <p:cNvSpPr txBox="1">
            <a:spLocks noGrp="1"/>
          </p:cNvSpPr>
          <p:nvPr>
            <p:ph type="title"/>
          </p:nvPr>
        </p:nvSpPr>
        <p:spPr>
          <a:xfrm>
            <a:off x="602017" y="2266338"/>
            <a:ext cx="2825700" cy="179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g33bd747eea3_10_210"/>
          <p:cNvSpPr txBox="1">
            <a:spLocks noGrp="1"/>
          </p:cNvSpPr>
          <p:nvPr>
            <p:ph type="body" idx="1"/>
          </p:nvPr>
        </p:nvSpPr>
        <p:spPr>
          <a:xfrm>
            <a:off x="602014" y="3887175"/>
            <a:ext cx="4480500" cy="1793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61" name="Google Shape;161;g33bd747eea3_10_210" descr="A black background with white text&#10;&#10;Description automatically generated"/>
          <p:cNvPicPr preferRelativeResize="0"/>
          <p:nvPr/>
        </p:nvPicPr>
        <p:blipFill rotWithShape="1">
          <a:blip r:embed="rId4">
            <a:alphaModFix/>
          </a:blip>
          <a:srcRect/>
          <a:stretch/>
        </p:blipFill>
        <p:spPr>
          <a:xfrm>
            <a:off x="10520515" y="6004113"/>
            <a:ext cx="1084113" cy="454117"/>
          </a:xfrm>
          <a:prstGeom prst="rect">
            <a:avLst/>
          </a:prstGeom>
          <a:noFill/>
          <a:ln>
            <a:noFill/>
          </a:ln>
        </p:spPr>
      </p:pic>
    </p:spTree>
  </p:cSld>
  <p:clrMapOvr>
    <a:masterClrMapping/>
  </p:clrMapOvr>
  <p:transition spd="med">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a:spcBef>
                <a:spcPts val="1600"/>
              </a:spcBef>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p>
            <a:r>
              <a:rPr lang="en-US"/>
              <a:t>Click to edit Master title style</a:t>
            </a:r>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487588"/>
      </p:ext>
    </p:extLst>
  </p:cSld>
  <p:clrMapOvr>
    <a:masterClrMapping/>
  </p:clrMapOvr>
  <p:transition spd="med">
    <p:push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only slide">
  <p:cSld name="Content only slide">
    <p:spTree>
      <p:nvGrpSpPr>
        <p:cNvPr id="1" name="Shape 117"/>
        <p:cNvGrpSpPr/>
        <p:nvPr/>
      </p:nvGrpSpPr>
      <p:grpSpPr>
        <a:xfrm>
          <a:off x="0" y="0"/>
          <a:ext cx="0" cy="0"/>
          <a:chOff x="0" y="0"/>
          <a:chExt cx="0" cy="0"/>
        </a:xfrm>
      </p:grpSpPr>
    </p:spTree>
    <p:extLst>
      <p:ext uri="{BB962C8B-B14F-4D97-AF65-F5344CB8AC3E}">
        <p14:creationId xmlns:p14="http://schemas.microsoft.com/office/powerpoint/2010/main" val="40838507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all out text and imag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5D45F0-01E4-82C8-C8F0-96A3FA9C1731}"/>
              </a:ext>
            </a:extLst>
          </p:cNvPr>
          <p:cNvSpPr>
            <a:spLocks noGrp="1"/>
          </p:cNvSpPr>
          <p:nvPr>
            <p:ph type="body" sz="half" idx="2" hasCustomPrompt="1"/>
          </p:nvPr>
        </p:nvSpPr>
        <p:spPr>
          <a:xfrm>
            <a:off x="604838" y="436606"/>
            <a:ext cx="4757994" cy="5440320"/>
          </a:xfrm>
        </p:spPr>
        <p:txBody>
          <a:bodyPr>
            <a:normAutofit/>
          </a:bodyPr>
          <a:lstStyle>
            <a:lvl1pPr marL="0" indent="0">
              <a:lnSpc>
                <a:spcPct val="100000"/>
              </a:lnSpc>
              <a:buNone/>
              <a:defRPr sz="2800">
                <a:solidFill>
                  <a:schemeClr val="tx2"/>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Type in call out text here</a:t>
            </a:r>
          </a:p>
        </p:txBody>
      </p:sp>
      <p:sp>
        <p:nvSpPr>
          <p:cNvPr id="7" name="Picture Placeholder 6">
            <a:extLst>
              <a:ext uri="{FF2B5EF4-FFF2-40B4-BE49-F238E27FC236}">
                <a16:creationId xmlns:a16="http://schemas.microsoft.com/office/drawing/2014/main" id="{89C14507-1BA5-1032-2F16-315B83D522A7}"/>
              </a:ext>
            </a:extLst>
          </p:cNvPr>
          <p:cNvSpPr>
            <a:spLocks noGrp="1"/>
          </p:cNvSpPr>
          <p:nvPr>
            <p:ph type="pic" sz="quarter" idx="10" hasCustomPrompt="1"/>
          </p:nvPr>
        </p:nvSpPr>
        <p:spPr>
          <a:xfrm>
            <a:off x="5807075" y="0"/>
            <a:ext cx="6384925" cy="6858000"/>
          </a:xfrm>
          <a:solidFill>
            <a:schemeClr val="bg1">
              <a:lumMod val="95000"/>
            </a:schemeClr>
          </a:solidFill>
        </p:spPr>
        <p:txBody>
          <a:bodyPr anchor="ctr"/>
          <a:lstStyle>
            <a:lvl1pPr marL="0" indent="0" algn="ctr">
              <a:buFontTx/>
              <a:buNone/>
              <a:defRPr/>
            </a:lvl1pPr>
          </a:lstStyle>
          <a:p>
            <a:r>
              <a:rPr lang="en-US"/>
              <a:t>Click to add picture</a:t>
            </a:r>
          </a:p>
        </p:txBody>
      </p:sp>
    </p:spTree>
    <p:extLst>
      <p:ext uri="{BB962C8B-B14F-4D97-AF65-F5344CB8AC3E}">
        <p14:creationId xmlns:p14="http://schemas.microsoft.com/office/powerpoint/2010/main" val="2473100548"/>
      </p:ext>
    </p:extLst>
  </p:cSld>
  <p:clrMapOvr>
    <a:masterClrMapping/>
  </p:clrMapOvr>
  <p:transition spd="med">
    <p:pull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6800" y="583200"/>
            <a:ext cx="10515600" cy="586800"/>
          </a:xfrm>
          <a:prstGeom prst="rect">
            <a:avLst/>
          </a:prstGeom>
        </p:spPr>
        <p:txBody>
          <a:bodyPr/>
          <a:lstStyle/>
          <a:p>
            <a:r>
              <a:rPr lang="en-US"/>
              <a:t>Click to edit Master title style</a:t>
            </a:r>
          </a:p>
        </p:txBody>
      </p:sp>
      <p:cxnSp>
        <p:nvCxnSpPr>
          <p:cNvPr id="6" name="Straight Connector 5"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24111871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86800" y="1710000"/>
            <a:ext cx="10515600" cy="2852737"/>
          </a:xfrm>
          <a:prstGeom prst="rect">
            <a:avLst/>
          </a:prstGeom>
        </p:spPr>
        <p:txBody>
          <a:bodyPr anchor="t" anchorCtr="0"/>
          <a:lstStyle>
            <a:lvl1pPr>
              <a:defRPr sz="6000"/>
            </a:lvl1pPr>
          </a:lstStyle>
          <a:p>
            <a:r>
              <a:rPr lang="en-US"/>
              <a:t>Click to edit Master title style</a:t>
            </a:r>
          </a:p>
        </p:txBody>
      </p:sp>
      <p:cxnSp>
        <p:nvCxnSpPr>
          <p:cNvPr id="9" name="Straight Connector 8"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42386399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ver">
  <p:cSld name="Cover">
    <p:spTree>
      <p:nvGrpSpPr>
        <p:cNvPr id="1" name="Shape 307"/>
        <p:cNvGrpSpPr/>
        <p:nvPr/>
      </p:nvGrpSpPr>
      <p:grpSpPr>
        <a:xfrm>
          <a:off x="0" y="0"/>
          <a:ext cx="0" cy="0"/>
          <a:chOff x="0" y="0"/>
          <a:chExt cx="0" cy="0"/>
        </a:xfrm>
      </p:grpSpPr>
      <p:sp>
        <p:nvSpPr>
          <p:cNvPr id="308" name="Google Shape;308;p39"/>
          <p:cNvSpPr/>
          <p:nvPr/>
        </p:nvSpPr>
        <p:spPr>
          <a:xfrm>
            <a:off x="7044501" y="381201"/>
            <a:ext cx="4764647" cy="4764647"/>
          </a:xfrm>
          <a:custGeom>
            <a:avLst/>
            <a:gdLst/>
            <a:ahLst/>
            <a:cxnLst/>
            <a:rect l="l" t="t" r="r" b="b"/>
            <a:pathLst>
              <a:path w="32645" h="32645" extrusionOk="0">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dk2"/>
              </a:solidFill>
              <a:latin typeface="Inter"/>
              <a:ea typeface="Inter"/>
              <a:cs typeface="Inter"/>
              <a:sym typeface="Inter"/>
            </a:endParaRPr>
          </a:p>
        </p:txBody>
      </p:sp>
      <p:sp>
        <p:nvSpPr>
          <p:cNvPr id="309" name="Google Shape;309;p39"/>
          <p:cNvSpPr txBox="1">
            <a:spLocks noGrp="1"/>
          </p:cNvSpPr>
          <p:nvPr>
            <p:ph type="title"/>
          </p:nvPr>
        </p:nvSpPr>
        <p:spPr>
          <a:xfrm>
            <a:off x="378467" y="299213"/>
            <a:ext cx="8911600" cy="1649200"/>
          </a:xfrm>
          <a:prstGeom prst="rect">
            <a:avLst/>
          </a:prstGeom>
        </p:spPr>
        <p:txBody>
          <a:bodyPr spcFirstLastPara="1" wrap="square" lIns="0" tIns="91425" rIns="91425" bIns="91425" anchor="t" anchorCtr="0">
            <a:noAutofit/>
          </a:bodyPr>
          <a:lstStyle>
            <a:lvl1pPr lvl="0">
              <a:lnSpc>
                <a:spcPct val="70000"/>
              </a:lnSpc>
              <a:spcBef>
                <a:spcPts val="0"/>
              </a:spcBef>
              <a:spcAft>
                <a:spcPts val="0"/>
              </a:spcAft>
              <a:buNone/>
              <a:defRPr sz="8000"/>
            </a:lvl1pPr>
            <a:lvl2pPr lvl="1">
              <a:lnSpc>
                <a:spcPct val="70000"/>
              </a:lnSpc>
              <a:spcBef>
                <a:spcPts val="0"/>
              </a:spcBef>
              <a:spcAft>
                <a:spcPts val="0"/>
              </a:spcAft>
              <a:buNone/>
              <a:defRPr sz="8000"/>
            </a:lvl2pPr>
            <a:lvl3pPr lvl="2">
              <a:lnSpc>
                <a:spcPct val="70000"/>
              </a:lnSpc>
              <a:spcBef>
                <a:spcPts val="0"/>
              </a:spcBef>
              <a:spcAft>
                <a:spcPts val="0"/>
              </a:spcAft>
              <a:buNone/>
              <a:defRPr sz="8000"/>
            </a:lvl3pPr>
            <a:lvl4pPr lvl="3">
              <a:lnSpc>
                <a:spcPct val="70000"/>
              </a:lnSpc>
              <a:spcBef>
                <a:spcPts val="0"/>
              </a:spcBef>
              <a:spcAft>
                <a:spcPts val="0"/>
              </a:spcAft>
              <a:buNone/>
              <a:defRPr sz="8000"/>
            </a:lvl4pPr>
            <a:lvl5pPr lvl="4">
              <a:lnSpc>
                <a:spcPct val="70000"/>
              </a:lnSpc>
              <a:spcBef>
                <a:spcPts val="0"/>
              </a:spcBef>
              <a:spcAft>
                <a:spcPts val="0"/>
              </a:spcAft>
              <a:buNone/>
              <a:defRPr sz="8000"/>
            </a:lvl5pPr>
            <a:lvl6pPr lvl="5">
              <a:lnSpc>
                <a:spcPct val="70000"/>
              </a:lnSpc>
              <a:spcBef>
                <a:spcPts val="0"/>
              </a:spcBef>
              <a:spcAft>
                <a:spcPts val="0"/>
              </a:spcAft>
              <a:buNone/>
              <a:defRPr sz="8000"/>
            </a:lvl6pPr>
            <a:lvl7pPr lvl="6">
              <a:lnSpc>
                <a:spcPct val="70000"/>
              </a:lnSpc>
              <a:spcBef>
                <a:spcPts val="0"/>
              </a:spcBef>
              <a:spcAft>
                <a:spcPts val="0"/>
              </a:spcAft>
              <a:buNone/>
              <a:defRPr sz="8000"/>
            </a:lvl7pPr>
            <a:lvl8pPr lvl="7">
              <a:lnSpc>
                <a:spcPct val="70000"/>
              </a:lnSpc>
              <a:spcBef>
                <a:spcPts val="0"/>
              </a:spcBef>
              <a:spcAft>
                <a:spcPts val="0"/>
              </a:spcAft>
              <a:buNone/>
              <a:defRPr sz="8000"/>
            </a:lvl8pPr>
            <a:lvl9pPr lvl="8">
              <a:lnSpc>
                <a:spcPct val="70000"/>
              </a:lnSpc>
              <a:spcBef>
                <a:spcPts val="0"/>
              </a:spcBef>
              <a:spcAft>
                <a:spcPts val="0"/>
              </a:spcAft>
              <a:buNone/>
              <a:defRPr sz="8000"/>
            </a:lvl9pPr>
          </a:lstStyle>
          <a:p>
            <a:endParaRPr/>
          </a:p>
        </p:txBody>
      </p:sp>
      <p:sp>
        <p:nvSpPr>
          <p:cNvPr id="310" name="Google Shape;310;p39"/>
          <p:cNvSpPr txBox="1">
            <a:spLocks noGrp="1"/>
          </p:cNvSpPr>
          <p:nvPr>
            <p:ph type="sldNum" idx="12"/>
          </p:nvPr>
        </p:nvSpPr>
        <p:spPr>
          <a:xfrm>
            <a:off x="11077533" y="6376167"/>
            <a:ext cx="731600" cy="1016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311" name="Google Shape;311;p39"/>
          <p:cNvSpPr txBox="1">
            <a:spLocks noGrp="1"/>
          </p:cNvSpPr>
          <p:nvPr>
            <p:ph type="title" idx="2"/>
          </p:nvPr>
        </p:nvSpPr>
        <p:spPr>
          <a:xfrm>
            <a:off x="6173000" y="6371967"/>
            <a:ext cx="1771200" cy="101600"/>
          </a:xfrm>
          <a:prstGeom prst="rect">
            <a:avLst/>
          </a:prstGeom>
        </p:spPr>
        <p:txBody>
          <a:bodyPr spcFirstLastPara="1" wrap="square" lIns="0" tIns="0" rIns="0" bIns="0" anchor="ctr" anchorCtr="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2" name="Google Shape;312;p39"/>
          <p:cNvSpPr txBox="1">
            <a:spLocks noGrp="1"/>
          </p:cNvSpPr>
          <p:nvPr>
            <p:ph type="title" idx="3"/>
          </p:nvPr>
        </p:nvSpPr>
        <p:spPr>
          <a:xfrm>
            <a:off x="8114800" y="6371967"/>
            <a:ext cx="1771200" cy="101600"/>
          </a:xfrm>
          <a:prstGeom prst="rect">
            <a:avLst/>
          </a:prstGeom>
        </p:spPr>
        <p:txBody>
          <a:bodyPr spcFirstLastPara="1" wrap="square" lIns="0" tIns="0" rIns="0" bIns="0" anchor="ctr" anchorCtr="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3" name="Google Shape;313;p39"/>
          <p:cNvSpPr txBox="1">
            <a:spLocks noGrp="1"/>
          </p:cNvSpPr>
          <p:nvPr>
            <p:ph type="title" idx="4"/>
          </p:nvPr>
        </p:nvSpPr>
        <p:spPr>
          <a:xfrm>
            <a:off x="384833" y="6370445"/>
            <a:ext cx="5636400" cy="104644"/>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600"/>
              <a:buFont typeface="Inter"/>
              <a:buNone/>
              <a:defRPr sz="8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a:endParaRPr/>
          </a:p>
        </p:txBody>
      </p:sp>
    </p:spTree>
    <p:extLst>
      <p:ext uri="{BB962C8B-B14F-4D97-AF65-F5344CB8AC3E}">
        <p14:creationId xmlns:p14="http://schemas.microsoft.com/office/powerpoint/2010/main" val="9128570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
        <p:nvSpPr>
          <p:cNvPr id="56" name="Google Shape;56;p14"/>
          <p:cNvSpPr txBox="1">
            <a:spLocks noGrp="1"/>
          </p:cNvSpPr>
          <p:nvPr>
            <p:ph type="title"/>
          </p:nvPr>
        </p:nvSpPr>
        <p:spPr>
          <a:xfrm>
            <a:off x="219700" y="119633"/>
            <a:ext cx="5317600" cy="470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0000"/>
              </a:buClr>
              <a:buSzPts val="2000"/>
              <a:buFont typeface="Inter"/>
              <a:buNone/>
              <a:defRPr sz="2667" b="1" i="0" u="none" strike="noStrike" cap="none">
                <a:solidFill>
                  <a:srgbClr val="000000"/>
                </a:solidFill>
                <a:latin typeface="Inter"/>
                <a:ea typeface="Inter"/>
                <a:cs typeface="Inter"/>
                <a:sym typeface="Inter"/>
              </a:defRPr>
            </a:lvl1pPr>
            <a:lvl2pPr marR="0" lvl="1"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57" name="Google Shape;57;p14"/>
          <p:cNvSpPr txBox="1">
            <a:spLocks noGrp="1"/>
          </p:cNvSpPr>
          <p:nvPr>
            <p:ph type="body" idx="1"/>
          </p:nvPr>
        </p:nvSpPr>
        <p:spPr>
          <a:xfrm>
            <a:off x="1286500" y="2255217"/>
            <a:ext cx="3924400" cy="3962400"/>
          </a:xfrm>
          <a:prstGeom prst="rect">
            <a:avLst/>
          </a:prstGeom>
          <a:noFill/>
          <a:ln>
            <a:noFill/>
          </a:ln>
        </p:spPr>
        <p:txBody>
          <a:bodyPr spcFirstLastPara="1" wrap="square" lIns="91425" tIns="91425" rIns="91425" bIns="91425" anchor="t" anchorCtr="0">
            <a:noAutofit/>
          </a:bodyPr>
          <a:lstStyle>
            <a:lvl1pPr marL="609585" marR="0" lvl="0"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1pPr>
            <a:lvl2pPr marL="1219170" marR="0" lvl="1"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2pPr>
            <a:lvl3pPr marL="1828754" marR="0" lvl="2"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3pPr>
            <a:lvl4pPr marL="2438339" marR="0" lvl="3"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4pPr>
            <a:lvl5pPr marL="3047924" marR="0" lvl="4"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5pPr>
            <a:lvl6pPr marL="3657509" marR="0" lvl="5"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6pPr>
            <a:lvl7pPr marL="4267093" marR="0" lvl="6"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7pPr>
            <a:lvl8pPr marL="4876678" marR="0" lvl="7"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8pPr>
            <a:lvl9pPr marL="5486263" marR="0" lvl="8"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9pPr>
          </a:lstStyle>
          <a:p>
            <a:endParaRPr/>
          </a:p>
        </p:txBody>
      </p:sp>
      <p:grpSp>
        <p:nvGrpSpPr>
          <p:cNvPr id="58" name="Google Shape;58;p14"/>
          <p:cNvGrpSpPr/>
          <p:nvPr/>
        </p:nvGrpSpPr>
        <p:grpSpPr>
          <a:xfrm>
            <a:off x="11353125" y="300268"/>
            <a:ext cx="618529" cy="108761"/>
            <a:chOff x="2955625" y="2655450"/>
            <a:chExt cx="723596" cy="169200"/>
          </a:xfrm>
        </p:grpSpPr>
        <p:sp>
          <p:nvSpPr>
            <p:cNvPr id="59" name="Google Shape;59;p14"/>
            <p:cNvSpPr/>
            <p:nvPr/>
          </p:nvSpPr>
          <p:spPr>
            <a:xfrm>
              <a:off x="2955625" y="2655450"/>
              <a:ext cx="361800" cy="84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60" name="Google Shape;60;p14"/>
            <p:cNvSpPr/>
            <p:nvPr/>
          </p:nvSpPr>
          <p:spPr>
            <a:xfrm>
              <a:off x="3317421" y="2740050"/>
              <a:ext cx="361800" cy="84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
        <p:nvSpPr>
          <p:cNvPr id="61" name="Google Shape;61;p14"/>
          <p:cNvSpPr txBox="1">
            <a:spLocks noGrp="1"/>
          </p:cNvSpPr>
          <p:nvPr>
            <p:ph type="subTitle" idx="2"/>
          </p:nvPr>
        </p:nvSpPr>
        <p:spPr>
          <a:xfrm>
            <a:off x="1286500" y="1730433"/>
            <a:ext cx="4013200" cy="5248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rgbClr val="000000"/>
              </a:buClr>
              <a:buSzPts val="1100"/>
              <a:buFont typeface="Inter"/>
              <a:buNone/>
              <a:defRPr sz="1467" b="1" i="0" u="none" strike="noStrike" cap="none">
                <a:solidFill>
                  <a:srgbClr val="000000"/>
                </a:solidFill>
                <a:latin typeface="Inter"/>
                <a:ea typeface="Inter"/>
                <a:cs typeface="Inter"/>
                <a:sym typeface="Inter"/>
              </a:defRPr>
            </a:lvl1pPr>
            <a:lvl2pPr marR="0" lvl="1"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3317021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 Blank">
  <p:cSld name="3 Blank">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11409045" y="6231535"/>
            <a:ext cx="731600" cy="524800"/>
          </a:xfrm>
          <a:prstGeom prst="rect">
            <a:avLst/>
          </a:prstGeom>
        </p:spPr>
        <p:txBody>
          <a:bodyPr spcFirstLastPara="1" wrap="square" lIns="91425" tIns="91425" rIns="91425" bIns="91425" anchor="t" anchorCtr="0">
            <a:normAutofit/>
          </a:bodyPr>
          <a:lstStyle>
            <a:lvl1pPr lvl="0">
              <a:buNone/>
              <a:defRPr sz="1600">
                <a:solidFill>
                  <a:srgbClr val="000000"/>
                </a:solidFill>
              </a:defRPr>
            </a:lvl1pPr>
            <a:lvl2pPr lvl="1">
              <a:buNone/>
              <a:defRPr sz="1600">
                <a:solidFill>
                  <a:srgbClr val="000000"/>
                </a:solidFill>
              </a:defRPr>
            </a:lvl2pPr>
            <a:lvl3pPr lvl="2">
              <a:buNone/>
              <a:defRPr sz="1600">
                <a:solidFill>
                  <a:srgbClr val="000000"/>
                </a:solidFill>
              </a:defRPr>
            </a:lvl3pPr>
            <a:lvl4pPr lvl="3">
              <a:buNone/>
              <a:defRPr sz="1600">
                <a:solidFill>
                  <a:srgbClr val="000000"/>
                </a:solidFill>
              </a:defRPr>
            </a:lvl4pPr>
            <a:lvl5pPr lvl="4">
              <a:buNone/>
              <a:defRPr sz="1600">
                <a:solidFill>
                  <a:srgbClr val="000000"/>
                </a:solidFill>
              </a:defRPr>
            </a:lvl5pPr>
            <a:lvl6pPr lvl="5">
              <a:buNone/>
              <a:defRPr sz="1600">
                <a:solidFill>
                  <a:srgbClr val="000000"/>
                </a:solidFill>
              </a:defRPr>
            </a:lvl6pPr>
            <a:lvl7pPr lvl="6">
              <a:buNone/>
              <a:defRPr sz="1600">
                <a:solidFill>
                  <a:srgbClr val="000000"/>
                </a:solidFill>
              </a:defRPr>
            </a:lvl7pPr>
            <a:lvl8pPr lvl="7">
              <a:buNone/>
              <a:defRPr sz="1600">
                <a:solidFill>
                  <a:srgbClr val="000000"/>
                </a:solidFill>
              </a:defRPr>
            </a:lvl8pPr>
            <a:lvl9pPr lvl="8">
              <a:buNone/>
              <a:defRPr sz="1600">
                <a:solidFill>
                  <a:srgbClr val="000000"/>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392534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C3E1-994F-A411-C80B-BCD27B3F58BF}"/>
              </a:ext>
            </a:extLst>
          </p:cNvPr>
          <p:cNvSpPr>
            <a:spLocks noGrp="1"/>
          </p:cNvSpPr>
          <p:nvPr>
            <p:ph type="title" hasCustomPrompt="1"/>
          </p:nvPr>
        </p:nvSpPr>
        <p:spPr>
          <a:xfrm>
            <a:off x="558800" y="2007759"/>
            <a:ext cx="7140713" cy="1325563"/>
          </a:xfrm>
        </p:spPr>
        <p:txBody>
          <a:bodyPr>
            <a:noAutofit/>
          </a:bodyPr>
          <a:lstStyle>
            <a:lvl1pPr>
              <a:defRPr sz="4400" b="1">
                <a:solidFill>
                  <a:srgbClr val="2D5161"/>
                </a:solidFill>
                <a:latin typeface="Arial" panose="020B0604020202020204" pitchFamily="34" charset="0"/>
                <a:cs typeface="Arial" panose="020B0604020202020204" pitchFamily="34" charset="0"/>
              </a:defRPr>
            </a:lvl1pPr>
          </a:lstStyle>
          <a:p>
            <a:r>
              <a:rPr lang="en-US"/>
              <a:t>Insert presentation </a:t>
            </a:r>
            <a:br>
              <a:rPr lang="en-US"/>
            </a:br>
            <a:r>
              <a:rPr lang="en-US"/>
              <a:t>title here (44pt)</a:t>
            </a:r>
            <a:endParaRPr lang="en-GB"/>
          </a:p>
        </p:txBody>
      </p:sp>
      <p:sp>
        <p:nvSpPr>
          <p:cNvPr id="10" name="Rectangle 9">
            <a:extLst>
              <a:ext uri="{FF2B5EF4-FFF2-40B4-BE49-F238E27FC236}">
                <a16:creationId xmlns:a16="http://schemas.microsoft.com/office/drawing/2014/main" id="{6BC5E86C-7554-2465-45FC-6C91CAE9D7ED}"/>
              </a:ext>
            </a:extLst>
          </p:cNvPr>
          <p:cNvSpPr/>
          <p:nvPr userDrawn="1"/>
        </p:nvSpPr>
        <p:spPr>
          <a:xfrm>
            <a:off x="0" y="5739493"/>
            <a:ext cx="12192000" cy="1118508"/>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14" name="Text Placeholder 13">
            <a:extLst>
              <a:ext uri="{FF2B5EF4-FFF2-40B4-BE49-F238E27FC236}">
                <a16:creationId xmlns:a16="http://schemas.microsoft.com/office/drawing/2014/main" id="{2985BDB4-36D8-BB5F-8478-202FA270CCCC}"/>
              </a:ext>
            </a:extLst>
          </p:cNvPr>
          <p:cNvSpPr>
            <a:spLocks noGrp="1"/>
          </p:cNvSpPr>
          <p:nvPr>
            <p:ph type="body" sz="quarter" idx="10" hasCustomPrompt="1"/>
          </p:nvPr>
        </p:nvSpPr>
        <p:spPr>
          <a:xfrm>
            <a:off x="558800" y="3324575"/>
            <a:ext cx="7140713" cy="929373"/>
          </a:xfrm>
        </p:spPr>
        <p:txBody>
          <a:bodyPr>
            <a:normAutofit/>
          </a:bodyPr>
          <a:lstStyle>
            <a:lvl1pPr marL="0" indent="0">
              <a:buNone/>
              <a:defRPr sz="4000">
                <a:latin typeface="Arial" panose="020B0604020202020204" pitchFamily="34" charset="0"/>
                <a:cs typeface="Arial" panose="020B0604020202020204" pitchFamily="34" charset="0"/>
              </a:defRPr>
            </a:lvl1pPr>
          </a:lstStyle>
          <a:p>
            <a:pPr lvl="0"/>
            <a:r>
              <a:rPr lang="en-US"/>
              <a:t>Speakers name (40pt)</a:t>
            </a:r>
            <a:endParaRPr lang="en-GB"/>
          </a:p>
        </p:txBody>
      </p:sp>
      <p:pic>
        <p:nvPicPr>
          <p:cNvPr id="16" name="Picture 15">
            <a:extLst>
              <a:ext uri="{FF2B5EF4-FFF2-40B4-BE49-F238E27FC236}">
                <a16:creationId xmlns:a16="http://schemas.microsoft.com/office/drawing/2014/main" id="{0D58B1BC-82DC-349D-C4C2-C3185CDB28D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553" y="435446"/>
            <a:ext cx="3002508" cy="941764"/>
          </a:xfrm>
          <a:prstGeom prst="rect">
            <a:avLst/>
          </a:prstGeom>
        </p:spPr>
      </p:pic>
      <p:sp>
        <p:nvSpPr>
          <p:cNvPr id="4" name="TextBox 3">
            <a:extLst>
              <a:ext uri="{FF2B5EF4-FFF2-40B4-BE49-F238E27FC236}">
                <a16:creationId xmlns:a16="http://schemas.microsoft.com/office/drawing/2014/main" id="{7A2CF31C-A6A9-AD64-F5B4-FBC8DF284DAF}"/>
              </a:ext>
            </a:extLst>
          </p:cNvPr>
          <p:cNvSpPr txBox="1"/>
          <p:nvPr userDrawn="1"/>
        </p:nvSpPr>
        <p:spPr>
          <a:xfrm>
            <a:off x="8226405" y="5983532"/>
            <a:ext cx="3183147" cy="646331"/>
          </a:xfrm>
          <a:prstGeom prst="rect">
            <a:avLst/>
          </a:prstGeom>
          <a:noFill/>
        </p:spPr>
        <p:txBody>
          <a:bodyPr wrap="square">
            <a:spAutoFit/>
          </a:bodyPr>
          <a:lstStyle/>
          <a:p>
            <a:pPr algn="ctr"/>
            <a:r>
              <a:rPr lang="en-GB" sz="1800">
                <a:solidFill>
                  <a:schemeClr val="bg1"/>
                </a:solidFill>
                <a:effectLst/>
                <a:latin typeface="Colfax Light" panose="020B0405000000010003" pitchFamily="34" charset="0"/>
                <a:ea typeface="Times New Roman" panose="02020603050405020304" pitchFamily="18" charset="0"/>
                <a:cs typeface="Arial" panose="020B0604020202020204" pitchFamily="34" charset="0"/>
              </a:rPr>
              <a:t>Making Greater Manchester a better place for all</a:t>
            </a:r>
            <a:endParaRPr lang="en-GB">
              <a:solidFill>
                <a:schemeClr val="bg1"/>
              </a:solidFill>
              <a:latin typeface="Colfax Light" panose="020B0405000000010003" pitchFamily="34" charset="0"/>
              <a:cs typeface="Arial" panose="020B0604020202020204" pitchFamily="34" charset="0"/>
            </a:endParaRPr>
          </a:p>
        </p:txBody>
      </p:sp>
      <p:pic>
        <p:nvPicPr>
          <p:cNvPr id="7" name="Picture 6" descr="Logo: Together We Are Greater Manchester">
            <a:extLst>
              <a:ext uri="{FF2B5EF4-FFF2-40B4-BE49-F238E27FC236}">
                <a16:creationId xmlns:a16="http://schemas.microsoft.com/office/drawing/2014/main" id="{DD666C3B-1912-2766-B472-188E718088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63" y="5989935"/>
            <a:ext cx="7510952" cy="646331"/>
          </a:xfrm>
          <a:prstGeom prst="rect">
            <a:avLst/>
          </a:prstGeom>
        </p:spPr>
      </p:pic>
    </p:spTree>
    <p:extLst>
      <p:ext uri="{BB962C8B-B14F-4D97-AF65-F5344CB8AC3E}">
        <p14:creationId xmlns:p14="http://schemas.microsoft.com/office/powerpoint/2010/main" val="42505438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ylised list">
    <p:spTree>
      <p:nvGrpSpPr>
        <p:cNvPr id="1" name=""/>
        <p:cNvGrpSpPr/>
        <p:nvPr/>
      </p:nvGrpSpPr>
      <p:grpSpPr>
        <a:xfrm>
          <a:off x="0" y="0"/>
          <a:ext cx="0" cy="0"/>
          <a:chOff x="0" y="0"/>
          <a:chExt cx="0" cy="0"/>
        </a:xfrm>
      </p:grpSpPr>
      <p:sp>
        <p:nvSpPr>
          <p:cNvPr id="24" name="Arrow: Pentagon 23">
            <a:extLst>
              <a:ext uri="{FF2B5EF4-FFF2-40B4-BE49-F238E27FC236}">
                <a16:creationId xmlns:a16="http://schemas.microsoft.com/office/drawing/2014/main" id="{B1241BD7-E416-74A5-4184-F5B871D0DDCA}"/>
              </a:ext>
            </a:extLst>
          </p:cNvPr>
          <p:cNvSpPr/>
          <p:nvPr userDrawn="1"/>
        </p:nvSpPr>
        <p:spPr>
          <a:xfrm>
            <a:off x="-1" y="626832"/>
            <a:ext cx="10903789"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4000">
              <a:solidFill>
                <a:srgbClr val="2D5161"/>
              </a:solidFill>
            </a:endParaRPr>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799" y="818774"/>
            <a:ext cx="9646249" cy="590335"/>
          </a:xfrm>
        </p:spPr>
        <p:txBody>
          <a:bodyPr>
            <a:noAutofit/>
          </a:bodyPr>
          <a:lstStyle>
            <a:lvl1pPr marL="0" indent="0">
              <a:buNone/>
              <a:defRPr sz="3600" b="1">
                <a:solidFill>
                  <a:schemeClr val="bg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Stylised</a:t>
            </a:r>
            <a:r>
              <a:rPr lang="en-US"/>
              <a:t> list (36pt) </a:t>
            </a:r>
            <a:endParaRPr lang="en-GB"/>
          </a:p>
        </p:txBody>
      </p:sp>
      <p:sp>
        <p:nvSpPr>
          <p:cNvPr id="2" name="Rectangle 1">
            <a:extLst>
              <a:ext uri="{FF2B5EF4-FFF2-40B4-BE49-F238E27FC236}">
                <a16:creationId xmlns:a16="http://schemas.microsoft.com/office/drawing/2014/main" id="{8437C203-32BE-60EF-2C21-176CAB5A8CD2}"/>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5" name="Text Placeholder 4">
            <a:extLst>
              <a:ext uri="{FF2B5EF4-FFF2-40B4-BE49-F238E27FC236}">
                <a16:creationId xmlns:a16="http://schemas.microsoft.com/office/drawing/2014/main" id="{FD73693C-7996-A154-9AEF-2979C6D1A090}"/>
              </a:ext>
            </a:extLst>
          </p:cNvPr>
          <p:cNvSpPr>
            <a:spLocks noGrp="1"/>
          </p:cNvSpPr>
          <p:nvPr>
            <p:ph type="body" sz="quarter" idx="17" hasCustomPrompt="1"/>
          </p:nvPr>
        </p:nvSpPr>
        <p:spPr>
          <a:xfrm>
            <a:off x="558800" y="1707927"/>
            <a:ext cx="10904538" cy="4136282"/>
          </a:xfrm>
        </p:spPr>
        <p:txBody>
          <a:bodyPr>
            <a:normAutofit/>
          </a:bodyPr>
          <a:lstStyle>
            <a:lvl1pPr>
              <a:buClr>
                <a:srgbClr val="2D5161"/>
              </a:buClr>
              <a:defRPr sz="300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a:t>List</a:t>
            </a:r>
          </a:p>
          <a:p>
            <a:pPr lvl="0"/>
            <a:r>
              <a:rPr lang="en-US"/>
              <a:t>List 2</a:t>
            </a:r>
          </a:p>
          <a:p>
            <a:pPr lvl="0"/>
            <a:r>
              <a:rPr lang="en-US"/>
              <a:t>List 3</a:t>
            </a:r>
            <a:endParaRPr lang="en-GB"/>
          </a:p>
        </p:txBody>
      </p:sp>
    </p:spTree>
    <p:extLst>
      <p:ext uri="{BB962C8B-B14F-4D97-AF65-F5344CB8AC3E}">
        <p14:creationId xmlns:p14="http://schemas.microsoft.com/office/powerpoint/2010/main" val="29883589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7" name="Content Placeholder 2">
            <a:extLst>
              <a:ext uri="{FF2B5EF4-FFF2-40B4-BE49-F238E27FC236}">
                <a16:creationId xmlns:a16="http://schemas.microsoft.com/office/drawing/2014/main" id="{00CD6D28-7D3E-78FA-CBAD-B90F52B62BA3}"/>
              </a:ext>
            </a:extLst>
          </p:cNvPr>
          <p:cNvSpPr>
            <a:spLocks noGrp="1"/>
          </p:cNvSpPr>
          <p:nvPr>
            <p:ph idx="1" hasCustomPrompt="1"/>
          </p:nvPr>
        </p:nvSpPr>
        <p:spPr>
          <a:xfrm>
            <a:off x="569892" y="1478358"/>
            <a:ext cx="11102693" cy="3836592"/>
          </a:xfrm>
          <a:prstGeom prst="rect">
            <a:avLst/>
          </a:prstGeom>
        </p:spPr>
        <p:txBody>
          <a:bodyPr bIns="0">
            <a:normAutofit/>
          </a:bodyPr>
          <a:lstStyle>
            <a:lvl1pPr marL="0" indent="0">
              <a:buNone/>
              <a:defRPr sz="3000" b="0" i="0">
                <a:solidFill>
                  <a:schemeClr val="tx1">
                    <a:lumMod val="65000"/>
                    <a:lumOff val="35000"/>
                  </a:schemeClr>
                </a:solidFill>
                <a:latin typeface="Arial" panose="020B0604020202020204" pitchFamily="34" charset="0"/>
                <a:cs typeface="Arial" panose="020B0604020202020204" pitchFamily="34" charset="0"/>
              </a:defRPr>
            </a:lvl1pPr>
            <a:lvl2pPr>
              <a:defRPr>
                <a:solidFill>
                  <a:srgbClr val="5C5B5A"/>
                </a:solidFill>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image/object</a:t>
            </a:r>
          </a:p>
          <a:p>
            <a:pPr lvl="0"/>
            <a:endParaRPr lang="en-US"/>
          </a:p>
        </p:txBody>
      </p:sp>
    </p:spTree>
    <p:extLst>
      <p:ext uri="{BB962C8B-B14F-4D97-AF65-F5344CB8AC3E}">
        <p14:creationId xmlns:p14="http://schemas.microsoft.com/office/powerpoint/2010/main" val="39194374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478358"/>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22028364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lide title">
    <p:spTree>
      <p:nvGrpSpPr>
        <p:cNvPr id="1" name=""/>
        <p:cNvGrpSpPr/>
        <p:nvPr/>
      </p:nvGrpSpPr>
      <p:grpSpPr>
        <a:xfrm>
          <a:off x="0" y="0"/>
          <a:ext cx="0" cy="0"/>
          <a:chOff x="0" y="0"/>
          <a:chExt cx="0" cy="0"/>
        </a:xfrm>
      </p:grpSpPr>
      <p:sp>
        <p:nvSpPr>
          <p:cNvPr id="24" name="Arrow: Pentagon 23">
            <a:extLst>
              <a:ext uri="{FF2B5EF4-FFF2-40B4-BE49-F238E27FC236}">
                <a16:creationId xmlns:a16="http://schemas.microsoft.com/office/drawing/2014/main" id="{B1241BD7-E416-74A5-4184-F5B871D0DDCA}"/>
              </a:ext>
            </a:extLst>
          </p:cNvPr>
          <p:cNvSpPr/>
          <p:nvPr userDrawn="1"/>
        </p:nvSpPr>
        <p:spPr>
          <a:xfrm>
            <a:off x="-1" y="626832"/>
            <a:ext cx="10903789"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4000">
              <a:solidFill>
                <a:srgbClr val="2D5161"/>
              </a:solidFill>
            </a:endParaRPr>
          </a:p>
        </p:txBody>
      </p:sp>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999361"/>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 (30pt)</a:t>
            </a:r>
          </a:p>
          <a:p>
            <a:pPr lvl="1"/>
            <a:r>
              <a:rPr lang="en-US"/>
              <a:t>Second level </a:t>
            </a:r>
          </a:p>
          <a:p>
            <a:pPr lvl="2"/>
            <a:r>
              <a:rPr lang="en-US"/>
              <a:t>Third level </a:t>
            </a:r>
          </a:p>
          <a:p>
            <a:pPr lvl="3"/>
            <a:r>
              <a:rPr lang="en-US"/>
              <a:t>Fourth level </a:t>
            </a:r>
          </a:p>
          <a:p>
            <a:pPr lvl="4"/>
            <a:r>
              <a:rPr lang="en-US"/>
              <a:t>Fifth level </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799" y="818774"/>
            <a:ext cx="9646249" cy="590335"/>
          </a:xfrm>
        </p:spPr>
        <p:txBody>
          <a:bodyPr>
            <a:noAutofit/>
          </a:bodyPr>
          <a:lstStyle>
            <a:lvl1pPr marL="0" indent="0">
              <a:buNone/>
              <a:defRPr sz="3600" b="1">
                <a:solidFill>
                  <a:schemeClr val="bg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title (36pt) </a:t>
            </a:r>
            <a:endParaRPr lang="en-GB"/>
          </a:p>
        </p:txBody>
      </p:sp>
      <p:sp>
        <p:nvSpPr>
          <p:cNvPr id="2" name="Rectangle 1">
            <a:extLst>
              <a:ext uri="{FF2B5EF4-FFF2-40B4-BE49-F238E27FC236}">
                <a16:creationId xmlns:a16="http://schemas.microsoft.com/office/drawing/2014/main" id="{8437C203-32BE-60EF-2C21-176CAB5A8CD2}"/>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4795557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End slide">
    <p:bg>
      <p:bgPr>
        <a:solidFill>
          <a:srgbClr val="2D516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F1F8177-E340-1519-4FC5-B96BC099B1EE}"/>
              </a:ext>
            </a:extLst>
          </p:cNvPr>
          <p:cNvSpPr>
            <a:spLocks noGrp="1"/>
          </p:cNvSpPr>
          <p:nvPr>
            <p:ph type="title" hasCustomPrompt="1"/>
          </p:nvPr>
        </p:nvSpPr>
        <p:spPr>
          <a:xfrm>
            <a:off x="838200" y="3617673"/>
            <a:ext cx="10515600" cy="1325563"/>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End slide title (36pt)</a:t>
            </a:r>
            <a:endParaRPr lang="en-GB"/>
          </a:p>
        </p:txBody>
      </p:sp>
      <p:sp>
        <p:nvSpPr>
          <p:cNvPr id="9" name="Text Placeholder 8">
            <a:extLst>
              <a:ext uri="{FF2B5EF4-FFF2-40B4-BE49-F238E27FC236}">
                <a16:creationId xmlns:a16="http://schemas.microsoft.com/office/drawing/2014/main" id="{6F960290-04AD-96D0-421F-A65E324FE34E}"/>
              </a:ext>
            </a:extLst>
          </p:cNvPr>
          <p:cNvSpPr>
            <a:spLocks noGrp="1"/>
          </p:cNvSpPr>
          <p:nvPr>
            <p:ph type="body" sz="quarter" idx="11" hasCustomPrompt="1"/>
          </p:nvPr>
        </p:nvSpPr>
        <p:spPr>
          <a:xfrm>
            <a:off x="838200" y="4519572"/>
            <a:ext cx="10515600" cy="1626047"/>
          </a:xfrm>
        </p:spPr>
        <p:txBody>
          <a:bodyPr>
            <a:normAutofit/>
          </a:bodyPr>
          <a:lstStyle>
            <a:lvl1pPr marL="0" indent="0">
              <a:buNone/>
              <a:defRPr sz="3000">
                <a:solidFill>
                  <a:schemeClr val="bg1"/>
                </a:solidFill>
                <a:latin typeface="Arial" panose="020B0604020202020204" pitchFamily="34" charset="0"/>
                <a:cs typeface="Arial" panose="020B0604020202020204" pitchFamily="34" charset="0"/>
              </a:defRPr>
            </a:lvl1pPr>
          </a:lstStyle>
          <a:p>
            <a:pPr lvl="0"/>
            <a:r>
              <a:rPr lang="en-US"/>
              <a:t>For further information, email</a:t>
            </a:r>
            <a:br>
              <a:rPr lang="en-US"/>
            </a:br>
            <a:r>
              <a:rPr lang="en-US"/>
              <a:t>xxx@greatermanchester-ca.gov.uk</a:t>
            </a:r>
            <a:endParaRPr lang="en-GB"/>
          </a:p>
        </p:txBody>
      </p:sp>
      <p:pic>
        <p:nvPicPr>
          <p:cNvPr id="6" name="Picture 5" descr="A black and white logo&#10;&#10;Description automatically generated">
            <a:extLst>
              <a:ext uri="{FF2B5EF4-FFF2-40B4-BE49-F238E27FC236}">
                <a16:creationId xmlns:a16="http://schemas.microsoft.com/office/drawing/2014/main" id="{EBB59F98-D0FC-7FD6-33F6-5A26CAB844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553" y="435446"/>
            <a:ext cx="3002508" cy="941176"/>
          </a:xfrm>
          <a:prstGeom prst="rect">
            <a:avLst/>
          </a:prstGeom>
        </p:spPr>
      </p:pic>
    </p:spTree>
    <p:extLst>
      <p:ext uri="{BB962C8B-B14F-4D97-AF65-F5344CB8AC3E}">
        <p14:creationId xmlns:p14="http://schemas.microsoft.com/office/powerpoint/2010/main" val="20137369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0863-D660-DBC4-9BF4-DD2CEEA74398}"/>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B7E1053-A6F5-9DC4-449E-3BCC2CDF4202}"/>
              </a:ext>
            </a:extLst>
          </p:cNvPr>
          <p:cNvSpPr>
            <a:spLocks noGrp="1"/>
          </p:cNvSpPr>
          <p:nvPr>
            <p:ph sz="half" idx="1"/>
          </p:nvPr>
        </p:nvSpPr>
        <p:spPr>
          <a:xfrm>
            <a:off x="604837" y="1700212"/>
            <a:ext cx="5331013" cy="416156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BBE465E-FFB3-3FA8-553E-21F73D1BA9DE}"/>
              </a:ext>
            </a:extLst>
          </p:cNvPr>
          <p:cNvSpPr>
            <a:spLocks noGrp="1"/>
          </p:cNvSpPr>
          <p:nvPr>
            <p:ph sz="half" idx="2"/>
          </p:nvPr>
        </p:nvSpPr>
        <p:spPr>
          <a:xfrm>
            <a:off x="6256152" y="1700212"/>
            <a:ext cx="5331013" cy="416156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9" name="Straight Connector 8">
            <a:extLst>
              <a:ext uri="{FF2B5EF4-FFF2-40B4-BE49-F238E27FC236}">
                <a16:creationId xmlns:a16="http://schemas.microsoft.com/office/drawing/2014/main" id="{CB1AAEC1-3B1F-8AF4-C567-16742C6EB454}"/>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653401"/>
      </p:ext>
    </p:extLst>
  </p:cSld>
  <p:clrMapOvr>
    <a:masterClrMapping/>
  </p:clrMapOvr>
  <p:transition spd="med">
    <p:pull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on dark green">
    <p:bg>
      <p:bgPr>
        <a:solidFill>
          <a:schemeClr val="tx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marL="404813" indent="-404813">
              <a:spcBef>
                <a:spcPts val="1600"/>
              </a:spcBef>
              <a:buFontTx/>
              <a:buBlip>
                <a:blip r:embed="rId2"/>
              </a:buBlip>
              <a:defRPr>
                <a:solidFill>
                  <a:schemeClr val="bg1"/>
                </a:solidFill>
              </a:defRPr>
            </a:lvl1pPr>
            <a:lvl2pPr>
              <a:buClr>
                <a:schemeClr val="accent1"/>
              </a:buClr>
              <a:defRPr>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 text&#10;&#10;Description automatically generated with medium confidence">
            <a:extLst>
              <a:ext uri="{FF2B5EF4-FFF2-40B4-BE49-F238E27FC236}">
                <a16:creationId xmlns:a16="http://schemas.microsoft.com/office/drawing/2014/main" id="{F0F3C220-FE83-9180-A55E-2CD9B35FD4EF}"/>
              </a:ext>
            </a:extLst>
          </p:cNvPr>
          <p:cNvPicPr>
            <a:picLocks noChangeAspect="1"/>
          </p:cNvPicPr>
          <p:nvPr userDrawn="1"/>
        </p:nvPicPr>
        <p:blipFill rotWithShape="1">
          <a:blip r:embed="rId3"/>
          <a:srcRect r="66457"/>
          <a:stretch/>
        </p:blipFill>
        <p:spPr>
          <a:xfrm>
            <a:off x="628744" y="5995515"/>
            <a:ext cx="751246" cy="442761"/>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647991A0-EA1F-58FA-9D42-ECD5D92D868A}"/>
              </a:ext>
            </a:extLst>
          </p:cNvPr>
          <p:cNvPicPr>
            <a:picLocks noChangeAspect="1"/>
          </p:cNvPicPr>
          <p:nvPr userDrawn="1"/>
        </p:nvPicPr>
        <p:blipFill>
          <a:blip r:embed="rId4"/>
          <a:stretch>
            <a:fillRect/>
          </a:stretch>
        </p:blipFill>
        <p:spPr>
          <a:xfrm>
            <a:off x="1482432" y="5995514"/>
            <a:ext cx="850641" cy="442761"/>
          </a:xfrm>
          <a:prstGeom prst="rect">
            <a:avLst/>
          </a:prstGeom>
        </p:spPr>
      </p:pic>
    </p:spTree>
    <p:extLst>
      <p:ext uri="{BB962C8B-B14F-4D97-AF65-F5344CB8AC3E}">
        <p14:creationId xmlns:p14="http://schemas.microsoft.com/office/powerpoint/2010/main" val="3873321267"/>
      </p:ext>
    </p:extLst>
  </p:cSld>
  <p:clrMapOvr>
    <a:masterClrMapping/>
  </p:clrMapOvr>
  <p:transition spd="med">
    <p:pull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6A2F4-F4B5-49CE-B16C-3A92A6FFE515}"/>
              </a:ext>
            </a:extLst>
          </p:cNvPr>
          <p:cNvSpPr>
            <a:spLocks noGrp="1"/>
          </p:cNvSpPr>
          <p:nvPr>
            <p:ph type="dt" idx="10"/>
          </p:nvPr>
        </p:nvSpPr>
        <p:spPr/>
        <p:txBody>
          <a:bodyPr/>
          <a:lstStyle/>
          <a:p>
            <a:fld id="{5BCAD085-E8A6-8845-BD4E-CB4CCA059FC4}" type="datetimeFigureOut">
              <a:t>9/7/2026</a:t>
            </a:fld>
            <a:endParaRPr/>
          </a:p>
        </p:txBody>
      </p:sp>
      <p:sp>
        <p:nvSpPr>
          <p:cNvPr id="3" name="Footer Placeholder 2">
            <a:extLst>
              <a:ext uri="{FF2B5EF4-FFF2-40B4-BE49-F238E27FC236}">
                <a16:creationId xmlns:a16="http://schemas.microsoft.com/office/drawing/2014/main" id="{DC068617-9540-48C4-BD6B-20E88D7B590C}"/>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54B2853A-D413-4D7E-BE2C-08CB6CDA7AE8}"/>
              </a:ext>
            </a:extLst>
          </p:cNvPr>
          <p:cNvSpPr>
            <a:spLocks noGrp="1"/>
          </p:cNvSpPr>
          <p:nvPr>
            <p:ph type="sldNum" idx="12"/>
          </p:nvPr>
        </p:nvSpPr>
        <p:spPr/>
        <p:txBody>
          <a:bodyPr/>
          <a:lstStyle/>
          <a:p>
            <a:fld id="{C1FF6DA9-008F-8B48-92A6-B652298478BF}" type="slidenum">
              <a:t>‹#›</a:t>
            </a:fld>
            <a:endParaRPr/>
          </a:p>
        </p:txBody>
      </p:sp>
    </p:spTree>
    <p:extLst>
      <p:ext uri="{BB962C8B-B14F-4D97-AF65-F5344CB8AC3E}">
        <p14:creationId xmlns:p14="http://schemas.microsoft.com/office/powerpoint/2010/main" val="3873041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lide 1 master">
  <p:cSld name="Slide 1 master">
    <p:spTree>
      <p:nvGrpSpPr>
        <p:cNvPr id="1" name="Shape 25"/>
        <p:cNvGrpSpPr/>
        <p:nvPr/>
      </p:nvGrpSpPr>
      <p:grpSpPr>
        <a:xfrm>
          <a:off x="0" y="0"/>
          <a:ext cx="0" cy="0"/>
          <a:chOff x="0" y="0"/>
          <a:chExt cx="0" cy="0"/>
        </a:xfrm>
      </p:grpSpPr>
      <p:sp>
        <p:nvSpPr>
          <p:cNvPr id="26" name="Google Shape;26;p15"/>
          <p:cNvSpPr/>
          <p:nvPr/>
        </p:nvSpPr>
        <p:spPr>
          <a:xfrm>
            <a:off x="0" y="0"/>
            <a:ext cx="12192000" cy="6858000"/>
          </a:xfrm>
          <a:prstGeom prst="rect">
            <a:avLst/>
          </a:prstGeom>
          <a:solidFill>
            <a:srgbClr val="F5F5F5"/>
          </a:solidFill>
          <a:ln>
            <a:noFill/>
          </a:ln>
        </p:spPr>
        <p:txBody>
          <a:bodyPr spcFirstLastPara="1" wrap="square" lIns="121900" tIns="60933" rIns="121900" bIns="60933" anchor="t" anchorCtr="0">
            <a:noAutofit/>
          </a:bodyPr>
          <a:lstStyle/>
          <a:p>
            <a:pPr marL="0" marR="0" lvl="0" indent="0" algn="l" rtl="0">
              <a:lnSpc>
                <a:spcPct val="100000"/>
              </a:lnSpc>
              <a:spcBef>
                <a:spcPts val="0"/>
              </a:spcBef>
              <a:spcAft>
                <a:spcPts val="0"/>
              </a:spcAft>
              <a:buClr>
                <a:srgbClr val="000000"/>
              </a:buClr>
              <a:buSzPts val="875"/>
              <a:buFont typeface="Arial"/>
              <a:buNone/>
            </a:pPr>
            <a:endParaRPr sz="1167" b="0" i="0" u="none" strike="noStrike" cap="none">
              <a:solidFill>
                <a:srgbClr val="000000"/>
              </a:solidFill>
              <a:latin typeface="Arial"/>
              <a:ea typeface="Arial"/>
              <a:cs typeface="Arial"/>
              <a:sym typeface="Arial"/>
            </a:endParaRPr>
          </a:p>
        </p:txBody>
      </p:sp>
      <p:sp>
        <p:nvSpPr>
          <p:cNvPr id="27" name="Google Shape;27;p15"/>
          <p:cNvSpPr/>
          <p:nvPr/>
        </p:nvSpPr>
        <p:spPr>
          <a:xfrm>
            <a:off x="0" y="0"/>
            <a:ext cx="12192000" cy="6858000"/>
          </a:xfrm>
          <a:prstGeom prst="rect">
            <a:avLst/>
          </a:prstGeom>
          <a:solidFill>
            <a:srgbClr val="FFFFFF"/>
          </a:solidFill>
          <a:ln>
            <a:noFill/>
          </a:ln>
        </p:spPr>
        <p:txBody>
          <a:bodyPr spcFirstLastPara="1" wrap="square" lIns="121900" tIns="60933" rIns="121900" bIns="60933" anchor="t" anchorCtr="0">
            <a:noAutofit/>
          </a:bodyPr>
          <a:lstStyle/>
          <a:p>
            <a:pPr marL="0" marR="0" lvl="0" indent="0" algn="l" rtl="0">
              <a:lnSpc>
                <a:spcPct val="100000"/>
              </a:lnSpc>
              <a:spcBef>
                <a:spcPts val="0"/>
              </a:spcBef>
              <a:spcAft>
                <a:spcPts val="0"/>
              </a:spcAft>
              <a:buClr>
                <a:srgbClr val="000000"/>
              </a:buClr>
              <a:buSzPts val="875"/>
              <a:buFont typeface="Arial"/>
              <a:buNone/>
            </a:pPr>
            <a:endParaRPr sz="1167"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5774602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 left aligned"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720000" y="2867800"/>
            <a:ext cx="8424000" cy="1122400"/>
          </a:xfrm>
          <a:prstGeom prst="rect">
            <a:avLst/>
          </a:prstGeom>
        </p:spPr>
        <p:txBody>
          <a:bodyPr spcFirstLastPara="1" wrap="square" lIns="0" tIns="91425" rIns="0" bIns="91425" anchor="ctr" anchorCtr="0">
            <a:noAutofit/>
          </a:bodyPr>
          <a:lstStyle>
            <a:lvl1pPr lvl="0">
              <a:spcBef>
                <a:spcPts val="0"/>
              </a:spcBef>
              <a:spcAft>
                <a:spcPts val="0"/>
              </a:spcAft>
              <a:buSzPts val="5000"/>
              <a:buNone/>
              <a:defRPr sz="6667"/>
            </a:lvl1pPr>
            <a:lvl2pPr lvl="1">
              <a:spcBef>
                <a:spcPts val="0"/>
              </a:spcBef>
              <a:spcAft>
                <a:spcPts val="0"/>
              </a:spcAft>
              <a:buSzPts val="3600"/>
              <a:buNone/>
              <a:defRPr sz="4800"/>
            </a:lvl2pPr>
            <a:lvl3pPr lvl="2">
              <a:spcBef>
                <a:spcPts val="0"/>
              </a:spcBef>
              <a:spcAft>
                <a:spcPts val="0"/>
              </a:spcAft>
              <a:buSzPts val="3600"/>
              <a:buNone/>
              <a:defRPr sz="4800"/>
            </a:lvl3pPr>
            <a:lvl4pPr lvl="3">
              <a:spcBef>
                <a:spcPts val="0"/>
              </a:spcBef>
              <a:spcAft>
                <a:spcPts val="0"/>
              </a:spcAft>
              <a:buSzPts val="3600"/>
              <a:buNone/>
              <a:defRPr sz="4800"/>
            </a:lvl4pPr>
            <a:lvl5pPr lvl="4">
              <a:spcBef>
                <a:spcPts val="0"/>
              </a:spcBef>
              <a:spcAft>
                <a:spcPts val="0"/>
              </a:spcAft>
              <a:buSzPts val="3600"/>
              <a:buNone/>
              <a:defRPr sz="4800"/>
            </a:lvl5pPr>
            <a:lvl6pPr lvl="5">
              <a:spcBef>
                <a:spcPts val="0"/>
              </a:spcBef>
              <a:spcAft>
                <a:spcPts val="0"/>
              </a:spcAft>
              <a:buSzPts val="3600"/>
              <a:buNone/>
              <a:defRPr sz="4800"/>
            </a:lvl6pPr>
            <a:lvl7pPr lvl="6">
              <a:spcBef>
                <a:spcPts val="0"/>
              </a:spcBef>
              <a:spcAft>
                <a:spcPts val="0"/>
              </a:spcAft>
              <a:buSzPts val="3600"/>
              <a:buNone/>
              <a:defRPr sz="4800"/>
            </a:lvl7pPr>
            <a:lvl8pPr lvl="7">
              <a:spcBef>
                <a:spcPts val="0"/>
              </a:spcBef>
              <a:spcAft>
                <a:spcPts val="0"/>
              </a:spcAft>
              <a:buSzPts val="3600"/>
              <a:buNone/>
              <a:defRPr sz="4800"/>
            </a:lvl8pPr>
            <a:lvl9pPr lvl="8">
              <a:spcBef>
                <a:spcPts val="0"/>
              </a:spcBef>
              <a:spcAft>
                <a:spcPts val="0"/>
              </a:spcAft>
              <a:buSzPts val="3600"/>
              <a:buNone/>
              <a:defRPr sz="4800"/>
            </a:lvl9pPr>
          </a:lstStyle>
          <a:p>
            <a:endParaRPr/>
          </a:p>
        </p:txBody>
      </p:sp>
      <p:sp>
        <p:nvSpPr>
          <p:cNvPr id="21" name="Google Shape;21;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a:pPr marL="0" lvl="0" indent="0" algn="l" rtl="0">
                <a:spcBef>
                  <a:spcPts val="0"/>
                </a:spcBef>
                <a:spcAft>
                  <a:spcPts val="0"/>
                </a:spcAft>
                <a:buNone/>
              </a:pPr>
              <a:t>‹#›</a:t>
            </a:fld>
            <a:endParaRPr/>
          </a:p>
        </p:txBody>
      </p:sp>
    </p:spTree>
    <p:extLst>
      <p:ext uri="{BB962C8B-B14F-4D97-AF65-F5344CB8AC3E}">
        <p14:creationId xmlns:p14="http://schemas.microsoft.com/office/powerpoint/2010/main" val="9707424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20000" y="2060600"/>
            <a:ext cx="10752000" cy="2736800"/>
          </a:xfrm>
          <a:prstGeom prst="rect">
            <a:avLst/>
          </a:prstGeom>
        </p:spPr>
        <p:txBody>
          <a:bodyPr spcFirstLastPara="1" wrap="square" lIns="0" tIns="91425" rIns="0" bIns="91425" anchor="ctr" anchorCtr="0">
            <a:normAutofit/>
          </a:bodyPr>
          <a:lstStyle>
            <a:lvl1pPr lvl="0">
              <a:spcBef>
                <a:spcPts val="0"/>
              </a:spcBef>
              <a:spcAft>
                <a:spcPts val="0"/>
              </a:spcAft>
              <a:buClr>
                <a:schemeClr val="lt1"/>
              </a:buClr>
              <a:buSzPts val="5000"/>
              <a:buNone/>
              <a:defRPr sz="6667">
                <a:solidFill>
                  <a:schemeClr val="lt1"/>
                </a:solidFill>
              </a:defRPr>
            </a:lvl1pPr>
            <a:lvl2pPr lvl="1" algn="ctr">
              <a:spcBef>
                <a:spcPts val="0"/>
              </a:spcBef>
              <a:spcAft>
                <a:spcPts val="0"/>
              </a:spcAft>
              <a:buClr>
                <a:schemeClr val="lt1"/>
              </a:buClr>
              <a:buSzPts val="5200"/>
              <a:buFont typeface="Poppins SemiBold"/>
              <a:buNone/>
              <a:defRPr sz="6933">
                <a:solidFill>
                  <a:schemeClr val="lt1"/>
                </a:solidFill>
                <a:latin typeface="Poppins SemiBold"/>
                <a:ea typeface="Poppins SemiBold"/>
                <a:cs typeface="Poppins SemiBold"/>
                <a:sym typeface="Poppins SemiBold"/>
              </a:defRPr>
            </a:lvl2pPr>
            <a:lvl3pPr lvl="2" algn="ctr">
              <a:spcBef>
                <a:spcPts val="0"/>
              </a:spcBef>
              <a:spcAft>
                <a:spcPts val="0"/>
              </a:spcAft>
              <a:buClr>
                <a:schemeClr val="lt1"/>
              </a:buClr>
              <a:buSzPts val="5200"/>
              <a:buFont typeface="Poppins SemiBold"/>
              <a:buNone/>
              <a:defRPr sz="6933">
                <a:solidFill>
                  <a:schemeClr val="lt1"/>
                </a:solidFill>
                <a:latin typeface="Poppins SemiBold"/>
                <a:ea typeface="Poppins SemiBold"/>
                <a:cs typeface="Poppins SemiBold"/>
                <a:sym typeface="Poppins SemiBold"/>
              </a:defRPr>
            </a:lvl3pPr>
            <a:lvl4pPr lvl="3" algn="ctr">
              <a:spcBef>
                <a:spcPts val="0"/>
              </a:spcBef>
              <a:spcAft>
                <a:spcPts val="0"/>
              </a:spcAft>
              <a:buClr>
                <a:schemeClr val="lt1"/>
              </a:buClr>
              <a:buSzPts val="5200"/>
              <a:buFont typeface="Poppins SemiBold"/>
              <a:buNone/>
              <a:defRPr sz="6933">
                <a:solidFill>
                  <a:schemeClr val="lt1"/>
                </a:solidFill>
                <a:latin typeface="Poppins SemiBold"/>
                <a:ea typeface="Poppins SemiBold"/>
                <a:cs typeface="Poppins SemiBold"/>
                <a:sym typeface="Poppins SemiBold"/>
              </a:defRPr>
            </a:lvl4pPr>
            <a:lvl5pPr lvl="4" algn="ctr">
              <a:spcBef>
                <a:spcPts val="0"/>
              </a:spcBef>
              <a:spcAft>
                <a:spcPts val="0"/>
              </a:spcAft>
              <a:buClr>
                <a:schemeClr val="lt1"/>
              </a:buClr>
              <a:buSzPts val="5200"/>
              <a:buFont typeface="Poppins SemiBold"/>
              <a:buNone/>
              <a:defRPr sz="6933">
                <a:solidFill>
                  <a:schemeClr val="lt1"/>
                </a:solidFill>
                <a:latin typeface="Poppins SemiBold"/>
                <a:ea typeface="Poppins SemiBold"/>
                <a:cs typeface="Poppins SemiBold"/>
                <a:sym typeface="Poppins SemiBold"/>
              </a:defRPr>
            </a:lvl5pPr>
            <a:lvl6pPr lvl="5" algn="ctr">
              <a:spcBef>
                <a:spcPts val="0"/>
              </a:spcBef>
              <a:spcAft>
                <a:spcPts val="0"/>
              </a:spcAft>
              <a:buClr>
                <a:schemeClr val="lt1"/>
              </a:buClr>
              <a:buSzPts val="5200"/>
              <a:buFont typeface="Poppins SemiBold"/>
              <a:buNone/>
              <a:defRPr sz="6933">
                <a:solidFill>
                  <a:schemeClr val="lt1"/>
                </a:solidFill>
                <a:latin typeface="Poppins SemiBold"/>
                <a:ea typeface="Poppins SemiBold"/>
                <a:cs typeface="Poppins SemiBold"/>
                <a:sym typeface="Poppins SemiBold"/>
              </a:defRPr>
            </a:lvl6pPr>
            <a:lvl7pPr lvl="6" algn="ctr">
              <a:spcBef>
                <a:spcPts val="0"/>
              </a:spcBef>
              <a:spcAft>
                <a:spcPts val="0"/>
              </a:spcAft>
              <a:buClr>
                <a:schemeClr val="lt1"/>
              </a:buClr>
              <a:buSzPts val="5200"/>
              <a:buFont typeface="Poppins SemiBold"/>
              <a:buNone/>
              <a:defRPr sz="6933">
                <a:solidFill>
                  <a:schemeClr val="lt1"/>
                </a:solidFill>
                <a:latin typeface="Poppins SemiBold"/>
                <a:ea typeface="Poppins SemiBold"/>
                <a:cs typeface="Poppins SemiBold"/>
                <a:sym typeface="Poppins SemiBold"/>
              </a:defRPr>
            </a:lvl7pPr>
            <a:lvl8pPr lvl="7" algn="ctr">
              <a:spcBef>
                <a:spcPts val="0"/>
              </a:spcBef>
              <a:spcAft>
                <a:spcPts val="0"/>
              </a:spcAft>
              <a:buClr>
                <a:schemeClr val="lt1"/>
              </a:buClr>
              <a:buSzPts val="5200"/>
              <a:buFont typeface="Poppins SemiBold"/>
              <a:buNone/>
              <a:defRPr sz="6933">
                <a:solidFill>
                  <a:schemeClr val="lt1"/>
                </a:solidFill>
                <a:latin typeface="Poppins SemiBold"/>
                <a:ea typeface="Poppins SemiBold"/>
                <a:cs typeface="Poppins SemiBold"/>
                <a:sym typeface="Poppins SemiBold"/>
              </a:defRPr>
            </a:lvl8pPr>
            <a:lvl9pPr lvl="8" algn="ctr">
              <a:spcBef>
                <a:spcPts val="0"/>
              </a:spcBef>
              <a:spcAft>
                <a:spcPts val="0"/>
              </a:spcAft>
              <a:buClr>
                <a:schemeClr val="lt1"/>
              </a:buClr>
              <a:buSzPts val="5200"/>
              <a:buFont typeface="Poppins SemiBold"/>
              <a:buNone/>
              <a:defRPr sz="6933">
                <a:solidFill>
                  <a:schemeClr val="lt1"/>
                </a:solidFill>
                <a:latin typeface="Poppins SemiBold"/>
                <a:ea typeface="Poppins SemiBold"/>
                <a:cs typeface="Poppins SemiBold"/>
                <a:sym typeface="Poppins SemiBold"/>
              </a:defRPr>
            </a:lvl9pPr>
          </a:lstStyle>
          <a:p>
            <a:endParaRPr/>
          </a:p>
        </p:txBody>
      </p:sp>
      <p:sp>
        <p:nvSpPr>
          <p:cNvPr id="10" name="Google Shape;10;p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a:pPr marL="0" lvl="0" indent="0" algn="l" rtl="0">
                <a:spcBef>
                  <a:spcPts val="0"/>
                </a:spcBef>
                <a:spcAft>
                  <a:spcPts val="0"/>
                </a:spcAft>
                <a:buNone/>
              </a:pPr>
              <a:t>‹#›</a:t>
            </a:fld>
            <a:endParaRPr/>
          </a:p>
        </p:txBody>
      </p:sp>
      <p:grpSp>
        <p:nvGrpSpPr>
          <p:cNvPr id="11" name="Google Shape;11;p2"/>
          <p:cNvGrpSpPr/>
          <p:nvPr/>
        </p:nvGrpSpPr>
        <p:grpSpPr>
          <a:xfrm>
            <a:off x="719903" y="719712"/>
            <a:ext cx="2327412" cy="324633"/>
            <a:chOff x="2501950" y="4582363"/>
            <a:chExt cx="11097006" cy="1546857"/>
          </a:xfrm>
        </p:grpSpPr>
        <p:sp>
          <p:nvSpPr>
            <p:cNvPr id="12" name="Google Shape;12;p2"/>
            <p:cNvSpPr/>
            <p:nvPr/>
          </p:nvSpPr>
          <p:spPr>
            <a:xfrm>
              <a:off x="2501950" y="4609725"/>
              <a:ext cx="1237326" cy="1492117"/>
            </a:xfrm>
            <a:custGeom>
              <a:avLst/>
              <a:gdLst/>
              <a:ahLst/>
              <a:cxnLst/>
              <a:rect l="l" t="t" r="r" b="b"/>
              <a:pathLst>
                <a:path w="173295" h="208980" extrusionOk="0">
                  <a:moveTo>
                    <a:pt x="1" y="0"/>
                  </a:moveTo>
                  <a:lnTo>
                    <a:pt x="1" y="123474"/>
                  </a:lnTo>
                  <a:cubicBezTo>
                    <a:pt x="1" y="141982"/>
                    <a:pt x="3740" y="157638"/>
                    <a:pt x="11220" y="170505"/>
                  </a:cubicBezTo>
                  <a:cubicBezTo>
                    <a:pt x="18636" y="183372"/>
                    <a:pt x="28841" y="193007"/>
                    <a:pt x="41708" y="199408"/>
                  </a:cubicBezTo>
                  <a:cubicBezTo>
                    <a:pt x="54575" y="205747"/>
                    <a:pt x="69153" y="208980"/>
                    <a:pt x="85443" y="208980"/>
                  </a:cubicBezTo>
                  <a:cubicBezTo>
                    <a:pt x="101796" y="208980"/>
                    <a:pt x="116565" y="205747"/>
                    <a:pt x="129812" y="199218"/>
                  </a:cubicBezTo>
                  <a:cubicBezTo>
                    <a:pt x="143060" y="192753"/>
                    <a:pt x="153645" y="183119"/>
                    <a:pt x="161505" y="170378"/>
                  </a:cubicBezTo>
                  <a:cubicBezTo>
                    <a:pt x="169364" y="157575"/>
                    <a:pt x="173294" y="141982"/>
                    <a:pt x="173294" y="123474"/>
                  </a:cubicBezTo>
                  <a:lnTo>
                    <a:pt x="173294" y="0"/>
                  </a:lnTo>
                  <a:lnTo>
                    <a:pt x="122904" y="0"/>
                  </a:lnTo>
                  <a:lnTo>
                    <a:pt x="122904" y="123790"/>
                  </a:lnTo>
                  <a:cubicBezTo>
                    <a:pt x="122904" y="136150"/>
                    <a:pt x="119734" y="145722"/>
                    <a:pt x="113459" y="152377"/>
                  </a:cubicBezTo>
                  <a:cubicBezTo>
                    <a:pt x="107184" y="159032"/>
                    <a:pt x="98120" y="162392"/>
                    <a:pt x="86331" y="162392"/>
                  </a:cubicBezTo>
                  <a:cubicBezTo>
                    <a:pt x="74541" y="162392"/>
                    <a:pt x="65604" y="159032"/>
                    <a:pt x="59519" y="152377"/>
                  </a:cubicBezTo>
                  <a:cubicBezTo>
                    <a:pt x="53434" y="145722"/>
                    <a:pt x="50391" y="136150"/>
                    <a:pt x="50391" y="123790"/>
                  </a:cubicBezTo>
                  <a:lnTo>
                    <a:pt x="5039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 name="Google Shape;13;p2"/>
            <p:cNvSpPr/>
            <p:nvPr/>
          </p:nvSpPr>
          <p:spPr>
            <a:xfrm>
              <a:off x="5891800" y="4619812"/>
              <a:ext cx="1188389" cy="1490628"/>
            </a:xfrm>
            <a:custGeom>
              <a:avLst/>
              <a:gdLst/>
              <a:ahLst/>
              <a:cxnLst/>
              <a:rect l="l" t="t" r="r" b="b"/>
              <a:pathLst>
                <a:path w="165054" h="206888" extrusionOk="0">
                  <a:moveTo>
                    <a:pt x="125312" y="100782"/>
                  </a:moveTo>
                  <a:cubicBezTo>
                    <a:pt x="137292" y="103381"/>
                    <a:pt x="146926" y="109275"/>
                    <a:pt x="154152" y="118656"/>
                  </a:cubicBezTo>
                  <a:cubicBezTo>
                    <a:pt x="161441" y="127974"/>
                    <a:pt x="165054" y="138622"/>
                    <a:pt x="165054" y="150602"/>
                  </a:cubicBezTo>
                  <a:cubicBezTo>
                    <a:pt x="165054" y="167906"/>
                    <a:pt x="159032" y="181597"/>
                    <a:pt x="146926" y="191739"/>
                  </a:cubicBezTo>
                  <a:cubicBezTo>
                    <a:pt x="134883" y="201817"/>
                    <a:pt x="118023" y="206888"/>
                    <a:pt x="96409" y="206888"/>
                  </a:cubicBezTo>
                  <a:lnTo>
                    <a:pt x="1" y="206888"/>
                  </a:lnTo>
                  <a:lnTo>
                    <a:pt x="1" y="0"/>
                  </a:lnTo>
                  <a:lnTo>
                    <a:pt x="93176" y="0"/>
                  </a:lnTo>
                  <a:cubicBezTo>
                    <a:pt x="114156" y="0"/>
                    <a:pt x="130636" y="4817"/>
                    <a:pt x="142553" y="14452"/>
                  </a:cubicBezTo>
                  <a:cubicBezTo>
                    <a:pt x="154405" y="24086"/>
                    <a:pt x="160364" y="37143"/>
                    <a:pt x="160364" y="53624"/>
                  </a:cubicBezTo>
                  <a:cubicBezTo>
                    <a:pt x="160364" y="65857"/>
                    <a:pt x="157194" y="75935"/>
                    <a:pt x="150793" y="83985"/>
                  </a:cubicBezTo>
                  <a:cubicBezTo>
                    <a:pt x="144391" y="92035"/>
                    <a:pt x="135897" y="97676"/>
                    <a:pt x="125312" y="100782"/>
                  </a:cubicBezTo>
                  <a:close/>
                  <a:moveTo>
                    <a:pt x="50455" y="83731"/>
                  </a:moveTo>
                  <a:lnTo>
                    <a:pt x="83415" y="83731"/>
                  </a:lnTo>
                  <a:cubicBezTo>
                    <a:pt x="91718" y="83731"/>
                    <a:pt x="97993" y="81893"/>
                    <a:pt x="102430" y="78280"/>
                  </a:cubicBezTo>
                  <a:cubicBezTo>
                    <a:pt x="106867" y="74604"/>
                    <a:pt x="109085" y="69280"/>
                    <a:pt x="109085" y="62180"/>
                  </a:cubicBezTo>
                  <a:cubicBezTo>
                    <a:pt x="109085" y="55145"/>
                    <a:pt x="106867" y="49694"/>
                    <a:pt x="102430" y="45954"/>
                  </a:cubicBezTo>
                  <a:cubicBezTo>
                    <a:pt x="97993" y="42214"/>
                    <a:pt x="91718" y="40376"/>
                    <a:pt x="83415" y="40376"/>
                  </a:cubicBezTo>
                  <a:lnTo>
                    <a:pt x="50455" y="40376"/>
                  </a:lnTo>
                  <a:close/>
                  <a:moveTo>
                    <a:pt x="87535" y="166258"/>
                  </a:moveTo>
                  <a:cubicBezTo>
                    <a:pt x="96028" y="166258"/>
                    <a:pt x="102557" y="164293"/>
                    <a:pt x="107184" y="160490"/>
                  </a:cubicBezTo>
                  <a:cubicBezTo>
                    <a:pt x="111748" y="156624"/>
                    <a:pt x="114093" y="151109"/>
                    <a:pt x="114093" y="143820"/>
                  </a:cubicBezTo>
                  <a:cubicBezTo>
                    <a:pt x="114093" y="136594"/>
                    <a:pt x="111684" y="130890"/>
                    <a:pt x="106867" y="126770"/>
                  </a:cubicBezTo>
                  <a:cubicBezTo>
                    <a:pt x="102050" y="122586"/>
                    <a:pt x="95394" y="120558"/>
                    <a:pt x="86964" y="120558"/>
                  </a:cubicBezTo>
                  <a:lnTo>
                    <a:pt x="50455" y="120558"/>
                  </a:lnTo>
                  <a:lnTo>
                    <a:pt x="50455" y="16625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 name="Google Shape;14;p2"/>
            <p:cNvSpPr/>
            <p:nvPr/>
          </p:nvSpPr>
          <p:spPr>
            <a:xfrm>
              <a:off x="4147150" y="4619813"/>
              <a:ext cx="1336769" cy="1490628"/>
            </a:xfrm>
            <a:custGeom>
              <a:avLst/>
              <a:gdLst/>
              <a:ahLst/>
              <a:cxnLst/>
              <a:rect l="l" t="t" r="r" b="b"/>
              <a:pathLst>
                <a:path w="185084" h="206888" extrusionOk="0">
                  <a:moveTo>
                    <a:pt x="0" y="0"/>
                  </a:moveTo>
                  <a:lnTo>
                    <a:pt x="0" y="206888"/>
                  </a:lnTo>
                  <a:lnTo>
                    <a:pt x="50391" y="206888"/>
                  </a:lnTo>
                  <a:lnTo>
                    <a:pt x="50391" y="79294"/>
                  </a:lnTo>
                  <a:lnTo>
                    <a:pt x="134693" y="206888"/>
                  </a:lnTo>
                  <a:lnTo>
                    <a:pt x="185083" y="206888"/>
                  </a:lnTo>
                  <a:lnTo>
                    <a:pt x="185083" y="0"/>
                  </a:lnTo>
                  <a:lnTo>
                    <a:pt x="134693" y="0"/>
                  </a:lnTo>
                  <a:lnTo>
                    <a:pt x="134693" y="128227"/>
                  </a:lnTo>
                  <a:lnTo>
                    <a:pt x="5039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 name="Google Shape;15;p2"/>
            <p:cNvSpPr/>
            <p:nvPr/>
          </p:nvSpPr>
          <p:spPr>
            <a:xfrm>
              <a:off x="7283275" y="4582363"/>
              <a:ext cx="1536229" cy="1546857"/>
            </a:xfrm>
            <a:custGeom>
              <a:avLst/>
              <a:gdLst/>
              <a:ahLst/>
              <a:cxnLst/>
              <a:rect l="l" t="t" r="r" b="b"/>
              <a:pathLst>
                <a:path w="205722" h="207423" extrusionOk="0">
                  <a:moveTo>
                    <a:pt x="103135" y="207423"/>
                  </a:moveTo>
                  <a:cubicBezTo>
                    <a:pt x="84295" y="207423"/>
                    <a:pt x="67035" y="202986"/>
                    <a:pt x="51294" y="194174"/>
                  </a:cubicBezTo>
                  <a:cubicBezTo>
                    <a:pt x="35554" y="185301"/>
                    <a:pt x="23095" y="172964"/>
                    <a:pt x="13857" y="157102"/>
                  </a:cubicBezTo>
                  <a:cubicBezTo>
                    <a:pt x="4620" y="141240"/>
                    <a:pt x="1" y="123372"/>
                    <a:pt x="1" y="103560"/>
                  </a:cubicBezTo>
                  <a:cubicBezTo>
                    <a:pt x="1" y="83747"/>
                    <a:pt x="4620" y="65940"/>
                    <a:pt x="13857" y="50200"/>
                  </a:cubicBezTo>
                  <a:cubicBezTo>
                    <a:pt x="23095" y="34398"/>
                    <a:pt x="35554" y="22122"/>
                    <a:pt x="51294" y="13249"/>
                  </a:cubicBezTo>
                  <a:cubicBezTo>
                    <a:pt x="67035" y="4437"/>
                    <a:pt x="84295" y="0"/>
                    <a:pt x="103135" y="0"/>
                  </a:cubicBezTo>
                  <a:cubicBezTo>
                    <a:pt x="121975" y="0"/>
                    <a:pt x="139295" y="4437"/>
                    <a:pt x="154975" y="13249"/>
                  </a:cubicBezTo>
                  <a:cubicBezTo>
                    <a:pt x="170716" y="22122"/>
                    <a:pt x="183114" y="34398"/>
                    <a:pt x="192169" y="50200"/>
                  </a:cubicBezTo>
                  <a:cubicBezTo>
                    <a:pt x="201164" y="65940"/>
                    <a:pt x="205722" y="83747"/>
                    <a:pt x="205722" y="103560"/>
                  </a:cubicBezTo>
                  <a:cubicBezTo>
                    <a:pt x="205722" y="123372"/>
                    <a:pt x="201164" y="141240"/>
                    <a:pt x="191987" y="157102"/>
                  </a:cubicBezTo>
                  <a:cubicBezTo>
                    <a:pt x="182870" y="172964"/>
                    <a:pt x="170473" y="185301"/>
                    <a:pt x="154854" y="194174"/>
                  </a:cubicBezTo>
                  <a:cubicBezTo>
                    <a:pt x="139235" y="202986"/>
                    <a:pt x="121975" y="207423"/>
                    <a:pt x="103135" y="207423"/>
                  </a:cubicBezTo>
                  <a:close/>
                  <a:moveTo>
                    <a:pt x="103135" y="162389"/>
                  </a:moveTo>
                  <a:cubicBezTo>
                    <a:pt x="119118" y="162389"/>
                    <a:pt x="131942" y="157041"/>
                    <a:pt x="141605" y="146284"/>
                  </a:cubicBezTo>
                  <a:cubicBezTo>
                    <a:pt x="151207" y="135466"/>
                    <a:pt x="156008" y="121245"/>
                    <a:pt x="156008" y="103560"/>
                  </a:cubicBezTo>
                  <a:cubicBezTo>
                    <a:pt x="156008" y="85692"/>
                    <a:pt x="151207" y="71410"/>
                    <a:pt x="141605" y="60714"/>
                  </a:cubicBezTo>
                  <a:cubicBezTo>
                    <a:pt x="131942" y="50078"/>
                    <a:pt x="119118" y="44730"/>
                    <a:pt x="103135" y="44730"/>
                  </a:cubicBezTo>
                  <a:cubicBezTo>
                    <a:pt x="86969" y="44730"/>
                    <a:pt x="74085" y="50017"/>
                    <a:pt x="64422" y="60592"/>
                  </a:cubicBezTo>
                  <a:cubicBezTo>
                    <a:pt x="54819" y="71167"/>
                    <a:pt x="50018" y="85510"/>
                    <a:pt x="50018" y="103560"/>
                  </a:cubicBezTo>
                  <a:cubicBezTo>
                    <a:pt x="50018" y="121427"/>
                    <a:pt x="54819" y="135709"/>
                    <a:pt x="64422" y="146405"/>
                  </a:cubicBezTo>
                  <a:cubicBezTo>
                    <a:pt x="74085" y="157102"/>
                    <a:pt x="86969" y="162389"/>
                    <a:pt x="103135" y="162389"/>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 name="Google Shape;16;p2"/>
            <p:cNvSpPr/>
            <p:nvPr/>
          </p:nvSpPr>
          <p:spPr>
            <a:xfrm>
              <a:off x="8992225" y="4619813"/>
              <a:ext cx="1413736" cy="1490628"/>
            </a:xfrm>
            <a:custGeom>
              <a:avLst/>
              <a:gdLst/>
              <a:ahLst/>
              <a:cxnLst/>
              <a:rect l="l" t="t" r="r" b="b"/>
              <a:pathLst>
                <a:path w="196557" h="206888" extrusionOk="0">
                  <a:moveTo>
                    <a:pt x="1" y="0"/>
                  </a:moveTo>
                  <a:lnTo>
                    <a:pt x="67759" y="101669"/>
                  </a:lnTo>
                  <a:lnTo>
                    <a:pt x="1459" y="206888"/>
                  </a:lnTo>
                  <a:lnTo>
                    <a:pt x="58632" y="206888"/>
                  </a:lnTo>
                  <a:lnTo>
                    <a:pt x="95775" y="143566"/>
                  </a:lnTo>
                  <a:lnTo>
                    <a:pt x="137926" y="206888"/>
                  </a:lnTo>
                  <a:lnTo>
                    <a:pt x="196557" y="206888"/>
                  </a:lnTo>
                  <a:lnTo>
                    <a:pt x="128165" y="104331"/>
                  </a:lnTo>
                  <a:lnTo>
                    <a:pt x="193895" y="0"/>
                  </a:lnTo>
                  <a:lnTo>
                    <a:pt x="136722" y="0"/>
                  </a:lnTo>
                  <a:lnTo>
                    <a:pt x="100212" y="62497"/>
                  </a:lnTo>
                  <a:lnTo>
                    <a:pt x="5863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 name="Google Shape;17;p2"/>
            <p:cNvSpPr/>
            <p:nvPr/>
          </p:nvSpPr>
          <p:spPr>
            <a:xfrm>
              <a:off x="10778900" y="4619813"/>
              <a:ext cx="1075448" cy="1490628"/>
            </a:xfrm>
            <a:custGeom>
              <a:avLst/>
              <a:gdLst/>
              <a:ahLst/>
              <a:cxnLst/>
              <a:rect l="l" t="t" r="r" b="b"/>
              <a:pathLst>
                <a:path w="148954" h="206888" extrusionOk="0">
                  <a:moveTo>
                    <a:pt x="0" y="0"/>
                  </a:moveTo>
                  <a:lnTo>
                    <a:pt x="0" y="206888"/>
                  </a:lnTo>
                  <a:lnTo>
                    <a:pt x="148953" y="206888"/>
                  </a:lnTo>
                  <a:lnTo>
                    <a:pt x="148953" y="166512"/>
                  </a:lnTo>
                  <a:lnTo>
                    <a:pt x="50391" y="166512"/>
                  </a:lnTo>
                  <a:lnTo>
                    <a:pt x="50391" y="121128"/>
                  </a:lnTo>
                  <a:lnTo>
                    <a:pt x="140080" y="121128"/>
                  </a:lnTo>
                  <a:lnTo>
                    <a:pt x="140080" y="82210"/>
                  </a:lnTo>
                  <a:lnTo>
                    <a:pt x="50391" y="82210"/>
                  </a:lnTo>
                  <a:lnTo>
                    <a:pt x="50391" y="40376"/>
                  </a:lnTo>
                  <a:lnTo>
                    <a:pt x="148953" y="40376"/>
                  </a:lnTo>
                  <a:lnTo>
                    <a:pt x="14895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8" name="Google Shape;18;p2"/>
            <p:cNvSpPr/>
            <p:nvPr/>
          </p:nvSpPr>
          <p:spPr>
            <a:xfrm>
              <a:off x="12257175" y="4619812"/>
              <a:ext cx="1341781" cy="1490628"/>
            </a:xfrm>
            <a:custGeom>
              <a:avLst/>
              <a:gdLst/>
              <a:ahLst/>
              <a:cxnLst/>
              <a:rect l="l" t="t" r="r" b="b"/>
              <a:pathLst>
                <a:path w="185971" h="206888" extrusionOk="0">
                  <a:moveTo>
                    <a:pt x="77519" y="0"/>
                  </a:moveTo>
                  <a:cubicBezTo>
                    <a:pt x="99324" y="0"/>
                    <a:pt x="118402" y="4310"/>
                    <a:pt x="134692" y="12994"/>
                  </a:cubicBezTo>
                  <a:cubicBezTo>
                    <a:pt x="151046" y="21614"/>
                    <a:pt x="163659" y="33721"/>
                    <a:pt x="172596" y="49377"/>
                  </a:cubicBezTo>
                  <a:cubicBezTo>
                    <a:pt x="181533" y="64969"/>
                    <a:pt x="185970" y="83034"/>
                    <a:pt x="185970" y="103444"/>
                  </a:cubicBezTo>
                  <a:cubicBezTo>
                    <a:pt x="185970" y="123664"/>
                    <a:pt x="181533" y="141665"/>
                    <a:pt x="172596" y="157384"/>
                  </a:cubicBezTo>
                  <a:cubicBezTo>
                    <a:pt x="163659" y="173104"/>
                    <a:pt x="150982" y="185274"/>
                    <a:pt x="134566" y="193957"/>
                  </a:cubicBezTo>
                  <a:cubicBezTo>
                    <a:pt x="118149" y="202578"/>
                    <a:pt x="99134" y="206888"/>
                    <a:pt x="77519" y="206888"/>
                  </a:cubicBezTo>
                  <a:lnTo>
                    <a:pt x="0" y="206888"/>
                  </a:lnTo>
                  <a:lnTo>
                    <a:pt x="0" y="0"/>
                  </a:lnTo>
                  <a:close/>
                  <a:moveTo>
                    <a:pt x="74287" y="163279"/>
                  </a:moveTo>
                  <a:cubicBezTo>
                    <a:pt x="93366" y="163279"/>
                    <a:pt x="108198" y="158082"/>
                    <a:pt x="118783" y="147686"/>
                  </a:cubicBezTo>
                  <a:cubicBezTo>
                    <a:pt x="129431" y="137228"/>
                    <a:pt x="134692" y="122523"/>
                    <a:pt x="134692" y="103444"/>
                  </a:cubicBezTo>
                  <a:cubicBezTo>
                    <a:pt x="134692" y="84365"/>
                    <a:pt x="129431" y="69533"/>
                    <a:pt x="118783" y="58948"/>
                  </a:cubicBezTo>
                  <a:cubicBezTo>
                    <a:pt x="108198" y="48363"/>
                    <a:pt x="93366" y="43038"/>
                    <a:pt x="74287" y="43038"/>
                  </a:cubicBezTo>
                  <a:lnTo>
                    <a:pt x="50391" y="43038"/>
                  </a:lnTo>
                  <a:lnTo>
                    <a:pt x="50391" y="163279"/>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19019968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 Text only">
  <p:cSld name="CUSTOM_2">
    <p:spTree>
      <p:nvGrpSpPr>
        <p:cNvPr id="1" name="Shape 71"/>
        <p:cNvGrpSpPr/>
        <p:nvPr/>
      </p:nvGrpSpPr>
      <p:grpSpPr>
        <a:xfrm>
          <a:off x="0" y="0"/>
          <a:ext cx="0" cy="0"/>
          <a:chOff x="0" y="0"/>
          <a:chExt cx="0" cy="0"/>
        </a:xfrm>
      </p:grpSpPr>
      <p:sp>
        <p:nvSpPr>
          <p:cNvPr id="72" name="Google Shape;72;p17"/>
          <p:cNvSpPr txBox="1">
            <a:spLocks noGrp="1"/>
          </p:cNvSpPr>
          <p:nvPr>
            <p:ph type="title"/>
          </p:nvPr>
        </p:nvSpPr>
        <p:spPr>
          <a:xfrm>
            <a:off x="575667" y="929600"/>
            <a:ext cx="11040400" cy="795600"/>
          </a:xfrm>
          <a:prstGeom prst="rect">
            <a:avLst/>
          </a:prstGeom>
        </p:spPr>
        <p:txBody>
          <a:bodyPr spcFirstLastPara="1" wrap="square" lIns="0" tIns="36000" rIns="0" bIns="0" anchor="t" anchorCtr="0">
            <a:spAutoFit/>
          </a:bodyPr>
          <a:lstStyle>
            <a:lvl1pPr lvl="0">
              <a:lnSpc>
                <a:spcPct val="100000"/>
              </a:lnSpc>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73" name="Google Shape;73;p17"/>
          <p:cNvSpPr txBox="1">
            <a:spLocks noGrp="1"/>
          </p:cNvSpPr>
          <p:nvPr>
            <p:ph type="subTitle" idx="1"/>
          </p:nvPr>
        </p:nvSpPr>
        <p:spPr>
          <a:xfrm>
            <a:off x="610280" y="607633"/>
            <a:ext cx="11040400" cy="353600"/>
          </a:xfrm>
          <a:prstGeom prst="rect">
            <a:avLst/>
          </a:prstGeom>
        </p:spPr>
        <p:txBody>
          <a:bodyPr spcFirstLastPara="1" wrap="square" lIns="0" tIns="0" rIns="0" bIns="0" anchor="t" anchorCtr="0">
            <a:normAutofit/>
          </a:bodyPr>
          <a:lstStyle>
            <a:lvl1pPr lvl="0">
              <a:spcBef>
                <a:spcPts val="0"/>
              </a:spcBef>
              <a:spcAft>
                <a:spcPts val="0"/>
              </a:spcAft>
              <a:buClr>
                <a:schemeClr val="accent1"/>
              </a:buClr>
              <a:buSzPts val="1800"/>
              <a:buFont typeface="Poppins Medium"/>
              <a:buNone/>
              <a:defRPr>
                <a:solidFill>
                  <a:schemeClr val="accent1"/>
                </a:solidFill>
                <a:latin typeface="Poppins Medium"/>
                <a:ea typeface="Poppins Medium"/>
                <a:cs typeface="Poppins Medium"/>
                <a:sym typeface="Poppins Medium"/>
              </a:defRPr>
            </a:lvl1pPr>
            <a:lvl2pPr lvl="1">
              <a:spcBef>
                <a:spcPts val="0"/>
              </a:spcBef>
              <a:spcAft>
                <a:spcPts val="0"/>
              </a:spcAft>
              <a:buSzPts val="1800"/>
              <a:buNone/>
              <a:defRPr sz="2400"/>
            </a:lvl2pPr>
            <a:lvl3pPr lvl="2">
              <a:spcBef>
                <a:spcPts val="0"/>
              </a:spcBef>
              <a:spcAft>
                <a:spcPts val="0"/>
              </a:spcAft>
              <a:buSzPts val="1800"/>
              <a:buNone/>
              <a:defRPr sz="2400"/>
            </a:lvl3pPr>
            <a:lvl4pPr lvl="3">
              <a:spcBef>
                <a:spcPts val="0"/>
              </a:spcBef>
              <a:spcAft>
                <a:spcPts val="0"/>
              </a:spcAft>
              <a:buSzPts val="1800"/>
              <a:buNone/>
              <a:defRPr sz="2400"/>
            </a:lvl4pPr>
            <a:lvl5pPr lvl="4">
              <a:spcBef>
                <a:spcPts val="0"/>
              </a:spcBef>
              <a:spcAft>
                <a:spcPts val="0"/>
              </a:spcAft>
              <a:buSzPts val="1800"/>
              <a:buNone/>
              <a:defRPr sz="2400"/>
            </a:lvl5pPr>
            <a:lvl6pPr lvl="5">
              <a:spcBef>
                <a:spcPts val="0"/>
              </a:spcBef>
              <a:spcAft>
                <a:spcPts val="0"/>
              </a:spcAft>
              <a:buSzPts val="1800"/>
              <a:buNone/>
              <a:defRPr sz="2400"/>
            </a:lvl6pPr>
            <a:lvl7pPr lvl="6">
              <a:spcBef>
                <a:spcPts val="0"/>
              </a:spcBef>
              <a:spcAft>
                <a:spcPts val="0"/>
              </a:spcAft>
              <a:buSzPts val="1800"/>
              <a:buNone/>
              <a:defRPr sz="2400"/>
            </a:lvl7pPr>
            <a:lvl8pPr lvl="7">
              <a:spcBef>
                <a:spcPts val="0"/>
              </a:spcBef>
              <a:spcAft>
                <a:spcPts val="0"/>
              </a:spcAft>
              <a:buSzPts val="1800"/>
              <a:buNone/>
              <a:defRPr sz="2400"/>
            </a:lvl8pPr>
            <a:lvl9pPr lvl="8">
              <a:spcBef>
                <a:spcPts val="0"/>
              </a:spcBef>
              <a:spcAft>
                <a:spcPts val="0"/>
              </a:spcAft>
              <a:buSzPts val="1800"/>
              <a:buNone/>
              <a:defRPr sz="2400"/>
            </a:lvl9pPr>
          </a:lstStyle>
          <a:p>
            <a:endParaRPr/>
          </a:p>
        </p:txBody>
      </p:sp>
      <p:sp>
        <p:nvSpPr>
          <p:cNvPr id="74" name="Google Shape;74;p17"/>
          <p:cNvSpPr txBox="1">
            <a:spLocks noGrp="1"/>
          </p:cNvSpPr>
          <p:nvPr>
            <p:ph type="body" idx="2"/>
          </p:nvPr>
        </p:nvSpPr>
        <p:spPr>
          <a:xfrm>
            <a:off x="576000" y="1725200"/>
            <a:ext cx="5306800" cy="4556800"/>
          </a:xfrm>
          <a:prstGeom prst="rect">
            <a:avLst/>
          </a:prstGeom>
        </p:spPr>
        <p:txBody>
          <a:bodyPr spcFirstLastPara="1" wrap="square" lIns="0" tIns="0" rIns="0" bIns="0" anchor="t" anchorCtr="0">
            <a:no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75" name="Google Shape;75;p17"/>
          <p:cNvSpPr txBox="1">
            <a:spLocks noGrp="1"/>
          </p:cNvSpPr>
          <p:nvPr>
            <p:ph type="body" idx="3"/>
          </p:nvPr>
        </p:nvSpPr>
        <p:spPr>
          <a:xfrm>
            <a:off x="6309600" y="1725200"/>
            <a:ext cx="5306800" cy="4556800"/>
          </a:xfrm>
          <a:prstGeom prst="rect">
            <a:avLst/>
          </a:prstGeom>
        </p:spPr>
        <p:txBody>
          <a:bodyPr spcFirstLastPara="1" wrap="square" lIns="0" tIns="0" rIns="0" bIns="0" anchor="t" anchorCtr="0">
            <a:no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Tree>
    <p:extLst>
      <p:ext uri="{BB962C8B-B14F-4D97-AF65-F5344CB8AC3E}">
        <p14:creationId xmlns:p14="http://schemas.microsoft.com/office/powerpoint/2010/main" val="11436832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002822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600"/>
              <a:buFont typeface="Lexend Medium"/>
              <a:buNone/>
              <a:defRPr sz="3600" b="0" i="0" u="none" strike="noStrike" cap="none">
                <a:solidFill>
                  <a:schemeClr val="dk1"/>
                </a:solidFill>
                <a:latin typeface="Lexend Medium"/>
                <a:ea typeface="Lexend Medium"/>
                <a:cs typeface="Lexend Medium"/>
                <a:sym typeface="Lexend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604837" y="1863681"/>
            <a:ext cx="10980144" cy="4163460"/>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120000"/>
              </a:lnSpc>
              <a:spcBef>
                <a:spcPts val="10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endParaRPr/>
          </a:p>
        </p:txBody>
      </p:sp>
      <p:sp>
        <p:nvSpPr>
          <p:cNvPr id="12" name="Google Shape;12;p12"/>
          <p:cNvSpPr txBox="1">
            <a:spLocks noGrp="1"/>
          </p:cNvSpPr>
          <p:nvPr>
            <p:ph type="dt" idx="10"/>
          </p:nvPr>
        </p:nvSpPr>
        <p:spPr>
          <a:xfrm>
            <a:off x="604838" y="6356351"/>
            <a:ext cx="1004854" cy="2658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3" name="Google Shape;13;p12"/>
          <p:cNvSpPr txBox="1">
            <a:spLocks noGrp="1"/>
          </p:cNvSpPr>
          <p:nvPr>
            <p:ph type="sldNum" idx="12"/>
          </p:nvPr>
        </p:nvSpPr>
        <p:spPr>
          <a:xfrm>
            <a:off x="10488613" y="6356351"/>
            <a:ext cx="1079500" cy="26582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2" descr="A black background with white text&#10;&#10;Description automatically generated"/>
          <p:cNvPicPr preferRelativeResize="0"/>
          <p:nvPr/>
        </p:nvPicPr>
        <p:blipFill rotWithShape="1">
          <a:blip r:embed="rId49">
            <a:alphaModFix/>
          </a:blip>
          <a:srcRect/>
          <a:stretch/>
        </p:blipFill>
        <p:spPr>
          <a:xfrm>
            <a:off x="10524727" y="6004112"/>
            <a:ext cx="1084110" cy="454119"/>
          </a:xfrm>
          <a:prstGeom prst="rect">
            <a:avLst/>
          </a:prstGeom>
          <a:noFill/>
          <a:ln>
            <a:noFill/>
          </a:ln>
        </p:spPr>
      </p:pic>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D2759B"/>
                </a:solidFill>
                <a:latin typeface="Roboto Light"/>
                <a:ea typeface="Roboto Light"/>
                <a:cs typeface="Roboto Light"/>
                <a:sym typeface="Roboto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6" name="Google Shape;16;p12"/>
          <p:cNvSpPr txBox="1"/>
          <p:nvPr/>
        </p:nvSpPr>
        <p:spPr>
          <a:xfrm>
            <a:off x="63500" y="6703060"/>
            <a:ext cx="785813" cy="914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FF0000"/>
                </a:solidFill>
                <a:latin typeface="Calibri"/>
                <a:ea typeface="Calibri"/>
                <a:cs typeface="Calibri"/>
                <a:sym typeface="Calibri"/>
              </a:rPr>
              <a:t>Classification: Controlled</a:t>
            </a:r>
            <a:endParaRPr sz="1400" b="0" i="0" u="none" strike="noStrike" cap="none">
              <a:solidFill>
                <a:srgbClr val="000000"/>
              </a:solidFill>
              <a:latin typeface="Arial"/>
              <a:ea typeface="Arial"/>
              <a:cs typeface="Arial"/>
              <a:sym typeface="Arial"/>
            </a:endParaRPr>
          </a:p>
        </p:txBody>
      </p:sp>
      <p:sp>
        <p:nvSpPr>
          <p:cNvPr id="4" name="TextBox 3">
            <a:extLst>
              <a:ext uri="{FF2B5EF4-FFF2-40B4-BE49-F238E27FC236}">
                <a16:creationId xmlns:a16="http://schemas.microsoft.com/office/drawing/2014/main" id="{3505327F-DD12-C26F-E2CF-802CF119310E}"/>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5" name="TextBox 4">
            <a:extLst>
              <a:ext uri="{FF2B5EF4-FFF2-40B4-BE49-F238E27FC236}">
                <a16:creationId xmlns:a16="http://schemas.microsoft.com/office/drawing/2014/main" id="{F4E5C089-CD50-9E37-9931-F2A8C9633CB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cSld>
  <p:clrMap bg1="lt1" tx1="dk1" bg2="dk2" tx2="lt2" accent1="accent1" accent2="accent2" accent3="accent3" accent4="accent4" accent5="accent5" accent6="accent6" hlink="hlink" folHlink="folHlink"/>
  <p:sldLayoutIdLst>
    <p:sldLayoutId id="2147483720" r:id="rId1"/>
    <p:sldLayoutId id="2147483721" r:id="rId2"/>
    <p:sldLayoutId id="2147483723" r:id="rId3"/>
    <p:sldLayoutId id="2147483724" r:id="rId4"/>
    <p:sldLayoutId id="2147483725" r:id="rId5"/>
    <p:sldLayoutId id="2147483728" r:id="rId6"/>
    <p:sldLayoutId id="2147483661" r:id="rId7"/>
    <p:sldLayoutId id="2147483662" r:id="rId8"/>
    <p:sldLayoutId id="2147483663" r:id="rId9"/>
    <p:sldLayoutId id="2147483664" r:id="rId10"/>
    <p:sldLayoutId id="2147483665" r:id="rId11"/>
    <p:sldLayoutId id="2147483666" r:id="rId12"/>
    <p:sldLayoutId id="2147483696" r:id="rId13"/>
    <p:sldLayoutId id="2147483697" r:id="rId14"/>
    <p:sldLayoutId id="2147483698" r:id="rId15"/>
    <p:sldLayoutId id="2147483699" r:id="rId16"/>
    <p:sldLayoutId id="2147483700" r:id="rId17"/>
    <p:sldLayoutId id="2147483701" r:id="rId18"/>
    <p:sldLayoutId id="2147483702"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 id="2147483717" r:id="rId33"/>
    <p:sldLayoutId id="2147483718" r:id="rId34"/>
    <p:sldLayoutId id="2147483691" r:id="rId35"/>
    <p:sldLayoutId id="2147483692" r:id="rId36"/>
    <p:sldLayoutId id="2147483693" r:id="rId37"/>
    <p:sldLayoutId id="2147483694" r:id="rId38"/>
    <p:sldLayoutId id="2147483695" r:id="rId39"/>
    <p:sldLayoutId id="2147483729" r:id="rId40"/>
    <p:sldLayoutId id="2147483730" r:id="rId41"/>
    <p:sldLayoutId id="2147483732" r:id="rId42"/>
    <p:sldLayoutId id="2147483733" r:id="rId43"/>
    <p:sldLayoutId id="2147483734" r:id="rId44"/>
    <p:sldLayoutId id="2147483735" r:id="rId45"/>
    <p:sldLayoutId id="2147483736" r:id="rId46"/>
    <p:sldLayoutId id="2147483737" r:id="rId47"/>
  </p:sldLayoutIdLst>
  <p:transition spd="med">
    <p:push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2">
          <p15:clr>
            <a:srgbClr val="F26B43"/>
          </p15:clr>
        </p15:guide>
        <p15:guide id="2" pos="3931">
          <p15:clr>
            <a:srgbClr val="F26B43"/>
          </p15:clr>
        </p15:guide>
        <p15:guide id="3" pos="370">
          <p15:clr>
            <a:srgbClr val="F26B43"/>
          </p15:clr>
        </p15:guide>
        <p15:guide id="4" orient="horz" pos="913">
          <p15:clr>
            <a:srgbClr val="F26B43"/>
          </p15:clr>
        </p15:guide>
        <p15:guide id="5" orient="horz" pos="1071">
          <p15:clr>
            <a:srgbClr val="F26B43"/>
          </p15:clr>
        </p15:guide>
        <p15:guide id="6" orient="horz" pos="3702">
          <p15:clr>
            <a:srgbClr val="F26B43"/>
          </p15:clr>
        </p15:guide>
        <p15:guide id="7" pos="7287">
          <p15:clr>
            <a:srgbClr val="F26B43"/>
          </p15:clr>
        </p15:guide>
        <p15:guide id="8" orient="horz" pos="4178">
          <p15:clr>
            <a:srgbClr val="F26B43"/>
          </p15:clr>
        </p15:guide>
        <p15:guide id="9" orient="horz" pos="981">
          <p15:clr>
            <a:srgbClr val="F26B43"/>
          </p15:clr>
        </p15:guide>
        <p15:guide id="10" pos="374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jpeg"/><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laura.smith@unboxed.co"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hyperlink" Target="mailto:nicola.webber@cityoflondon.gov.uk" TargetMode="External"/><Relationship Id="rId4" Type="http://schemas.openxmlformats.org/officeDocument/2006/relationships/hyperlink" Target="mailto:tom.gayler@unboxed.co"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43.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43.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47.xml"/><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47.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47.xml"/><Relationship Id="rId5" Type="http://schemas.openxmlformats.org/officeDocument/2006/relationships/image" Target="../media/image41.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47.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40.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Shape 165"/>
        <p:cNvGrpSpPr/>
        <p:nvPr/>
      </p:nvGrpSpPr>
      <p:grpSpPr>
        <a:xfrm>
          <a:off x="0" y="0"/>
          <a:ext cx="0" cy="0"/>
          <a:chOff x="0" y="0"/>
          <a:chExt cx="0" cy="0"/>
        </a:xfrm>
      </p:grpSpPr>
      <p:sp>
        <p:nvSpPr>
          <p:cNvPr id="166" name="Google Shape;166;p1"/>
          <p:cNvSpPr txBox="1">
            <a:spLocks noGrp="1"/>
          </p:cNvSpPr>
          <p:nvPr>
            <p:ph type="body" idx="1"/>
          </p:nvPr>
        </p:nvSpPr>
        <p:spPr>
          <a:xfrm>
            <a:off x="1087" y="4283662"/>
            <a:ext cx="5577910" cy="2116939"/>
          </a:xfrm>
        </p:spPr>
        <p:txBody>
          <a:bodyPr spcFirstLastPara="1" wrap="square" lIns="91425" tIns="45700" rIns="91425" bIns="45700" anchor="t" anchorCtr="0">
            <a:normAutofit/>
          </a:bodyPr>
          <a:lstStyle/>
          <a:p>
            <a:pPr lvl="0"/>
            <a:r>
              <a:rPr lang="en-US" b="1" i="0" u="none" strike="noStrike" cap="none">
                <a:latin typeface="Lexend Medium"/>
                <a:ea typeface="Lexend Medium"/>
                <a:cs typeface="Lexend Medium"/>
                <a:sym typeface="Lexend Medium"/>
              </a:rPr>
              <a:t>ODP General Meeting</a:t>
            </a:r>
          </a:p>
        </p:txBody>
      </p:sp>
      <p:sp>
        <p:nvSpPr>
          <p:cNvPr id="167" name="Google Shape;167;p1"/>
          <p:cNvSpPr txBox="1"/>
          <p:nvPr/>
        </p:nvSpPr>
        <p:spPr>
          <a:xfrm>
            <a:off x="-1734" y="5218853"/>
            <a:ext cx="5135757" cy="899708"/>
          </a:xfrm>
          <a:prstGeom prst="rect">
            <a:avLst/>
          </a:prstGeom>
          <a:noFill/>
          <a:ln>
            <a:noFill/>
          </a:ln>
        </p:spPr>
        <p:txBody>
          <a:bodyPr spcFirstLastPara="1" wrap="square" lIns="91425" tIns="45700" rIns="91425" bIns="45700" anchor="t" anchorCtr="0">
            <a:noAutofit/>
          </a:bodyPr>
          <a:lstStyle/>
          <a:p>
            <a:pPr marL="457200" indent="-228600">
              <a:lnSpc>
                <a:spcPct val="120000"/>
              </a:lnSpc>
              <a:spcBef>
                <a:spcPts val="1000"/>
              </a:spcBef>
              <a:buClr>
                <a:schemeClr val="dk1"/>
              </a:buClr>
              <a:buSzPts val="3600"/>
            </a:pPr>
            <a:r>
              <a:rPr lang="en-US" sz="3200">
                <a:solidFill>
                  <a:schemeClr val="bg1"/>
                </a:solidFill>
                <a:latin typeface="Lexend Medium"/>
                <a:ea typeface="Roboto Light"/>
                <a:cs typeface="Roboto Light"/>
              </a:rPr>
              <a:t>7</a:t>
            </a:r>
            <a:r>
              <a:rPr lang="en-US" sz="3200" baseline="30000">
                <a:solidFill>
                  <a:schemeClr val="bg1"/>
                </a:solidFill>
                <a:latin typeface="Lexend Medium"/>
                <a:ea typeface="Roboto Light"/>
                <a:cs typeface="Roboto Light"/>
              </a:rPr>
              <a:t>th</a:t>
            </a:r>
            <a:r>
              <a:rPr lang="en-US" sz="3200">
                <a:solidFill>
                  <a:schemeClr val="bg1"/>
                </a:solidFill>
                <a:latin typeface="Lexend Medium"/>
                <a:ea typeface="Roboto Light"/>
                <a:cs typeface="Roboto Light"/>
              </a:rPr>
              <a:t> September 2026</a:t>
            </a:r>
            <a:endParaRPr lang="en-US" sz="3200">
              <a:solidFill>
                <a:schemeClr val="bg1"/>
              </a:solidFill>
              <a:latin typeface="Lexend Medium"/>
            </a:endParaRPr>
          </a:p>
        </p:txBody>
      </p:sp>
    </p:spTree>
    <p:extLst>
      <p:ext uri="{BB962C8B-B14F-4D97-AF65-F5344CB8AC3E}">
        <p14:creationId xmlns:p14="http://schemas.microsoft.com/office/powerpoint/2010/main" val="3705814597"/>
      </p:ext>
    </p:extLst>
  </p:cSld>
  <p:clrMapOvr>
    <a:masterClrMapping/>
  </p:clrMapOvr>
  <p:transition spd="med">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a:spcBef>
                <a:spcPts val="0"/>
              </a:spcBef>
              <a:buSzPts val="3000"/>
            </a:pPr>
            <a:endParaRPr lang="en-US"/>
          </a:p>
          <a:p>
            <a:pPr>
              <a:spcBef>
                <a:spcPts val="0"/>
              </a:spcBef>
              <a:buSzPts val="3000"/>
            </a:pPr>
            <a:r>
              <a:rPr lang="en-US"/>
              <a:t>When is it? Monthly, first Monday of the month</a:t>
            </a:r>
          </a:p>
          <a:p>
            <a:pPr marL="404495">
              <a:spcBef>
                <a:spcPts val="0"/>
              </a:spcBef>
              <a:buSzPts val="3000"/>
            </a:pPr>
            <a:r>
              <a:rPr lang="en-US"/>
              <a:t>Who is it? Everyone involved in Open Digital Planning (over </a:t>
            </a:r>
            <a:r>
              <a:rPr lang="en-US" b="1"/>
              <a:t>222 </a:t>
            </a:r>
            <a:r>
              <a:rPr lang="en-US"/>
              <a:t>LPAs, delivery partners and the MHCLG team)</a:t>
            </a:r>
          </a:p>
          <a:p>
            <a:pPr marL="404495">
              <a:spcBef>
                <a:spcPts val="0"/>
              </a:spcBef>
              <a:buSzPts val="3000"/>
            </a:pPr>
            <a:r>
              <a:rPr lang="en-US"/>
              <a:t>What is it for? It's our opportunity to give updates, share opportunities, showcase some of the work happening in the community, and (sometimes) bring in speakers from elsewhere that are relevant to the work we do</a:t>
            </a:r>
          </a:p>
          <a:p>
            <a:pPr marL="404495">
              <a:spcBef>
                <a:spcPts val="0"/>
              </a:spcBef>
              <a:buSzPts val="3000"/>
            </a:pPr>
            <a:r>
              <a:rPr lang="en-US"/>
              <a:t>Is it recorded? Yes, and we add the video to the ODP hub</a:t>
            </a:r>
          </a:p>
          <a:p>
            <a:pPr marL="404495" indent="-404495">
              <a:spcBef>
                <a:spcPts val="0"/>
              </a:spcBef>
            </a:pPr>
            <a:endParaRPr lang="en-GB"/>
          </a:p>
        </p:txBody>
      </p:sp>
      <p:sp>
        <p:nvSpPr>
          <p:cNvPr id="173" name="Google Shape;173;p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t>What's the purpose of this meeting?</a:t>
            </a:r>
            <a:endParaRPr/>
          </a:p>
        </p:txBody>
      </p:sp>
    </p:spTree>
  </p:cSld>
  <p:clrMapOvr>
    <a:masterClrMapping/>
  </p:clrMapOvr>
  <p:transition spd="med">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0A6A57AD-4E66-8DF0-6D6B-2062962728E4}"/>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EAA4500A-1C75-FE4F-B526-5EF61729D5AD}"/>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0" indent="0">
              <a:spcBef>
                <a:spcPts val="0"/>
              </a:spcBef>
              <a:buNone/>
            </a:pPr>
            <a:endParaRPr lang="en-US"/>
          </a:p>
          <a:p>
            <a:pPr marL="861695" lvl="1" indent="-404495">
              <a:spcBef>
                <a:spcPts val="0"/>
              </a:spcBef>
              <a:buSzPts val="3600"/>
              <a:buFont typeface="Courier New"/>
              <a:buChar char="o"/>
            </a:pPr>
            <a:r>
              <a:rPr lang="en-GB" b="1"/>
              <a:t>City of London / Unboxed, Digital Local Plans project</a:t>
            </a:r>
            <a:r>
              <a:rPr lang="en-US" b="1"/>
              <a:t>:</a:t>
            </a:r>
            <a:r>
              <a:rPr lang="en-US"/>
              <a:t> Nikki Webber &amp; Laura Smith</a:t>
            </a:r>
          </a:p>
          <a:p>
            <a:pPr marL="861695" lvl="1" indent="-404495">
              <a:spcBef>
                <a:spcPts val="0"/>
              </a:spcBef>
              <a:buSzPts val="3600"/>
              <a:buFont typeface="Courier New"/>
              <a:buChar char="o"/>
            </a:pPr>
            <a:r>
              <a:rPr lang="en-GB" b="1"/>
              <a:t>Local Plans Team Update</a:t>
            </a:r>
            <a:r>
              <a:rPr lang="en-GB"/>
              <a:t>: Radhika Trivedi &amp; Andy Moncur</a:t>
            </a:r>
          </a:p>
          <a:p>
            <a:pPr marL="861695" lvl="1" indent="-404495">
              <a:spcBef>
                <a:spcPts val="0"/>
              </a:spcBef>
              <a:buSzPts val="3600"/>
              <a:buFont typeface="Courier New"/>
              <a:buChar char="o"/>
            </a:pPr>
            <a:r>
              <a:rPr lang="en-GB" b="1"/>
              <a:t>Camden Digital Planning Register Update:</a:t>
            </a:r>
            <a:r>
              <a:rPr lang="en-GB"/>
              <a:t> Stefan Webb</a:t>
            </a:r>
          </a:p>
          <a:p>
            <a:pPr marL="861695" lvl="1" indent="-404495">
              <a:spcBef>
                <a:spcPts val="0"/>
              </a:spcBef>
              <a:buSzPts val="3600"/>
              <a:buFont typeface="Courier New"/>
              <a:buChar char="o"/>
            </a:pPr>
            <a:r>
              <a:rPr lang="en-GB" b="1"/>
              <a:t>LPA’s &amp; Extract: </a:t>
            </a:r>
            <a:r>
              <a:rPr lang="en-GB"/>
              <a:t>Chanelle Williams</a:t>
            </a:r>
          </a:p>
          <a:p>
            <a:pPr marL="861695" lvl="1" indent="-404495">
              <a:spcBef>
                <a:spcPts val="0"/>
              </a:spcBef>
              <a:buSzPts val="3600"/>
              <a:buFont typeface="Courier New"/>
              <a:buChar char="o"/>
            </a:pPr>
            <a:r>
              <a:rPr lang="en-GB" b="1"/>
              <a:t>Proptech R6</a:t>
            </a:r>
            <a:r>
              <a:rPr lang="en-GB"/>
              <a:t>: Alphie Murphy-O'Reilly</a:t>
            </a:r>
          </a:p>
          <a:p>
            <a:pPr marL="457200" lvl="1" indent="0">
              <a:spcBef>
                <a:spcPts val="0"/>
              </a:spcBef>
              <a:buSzPts val="3600"/>
              <a:buNone/>
            </a:pPr>
            <a:endParaRPr lang="en-US"/>
          </a:p>
          <a:p>
            <a:pPr marL="861695" lvl="1" indent="-404495">
              <a:spcBef>
                <a:spcPts val="0"/>
              </a:spcBef>
              <a:buSzPts val="3600"/>
              <a:buFont typeface="Courier New"/>
              <a:buChar char="o"/>
            </a:pPr>
            <a:endParaRPr lang="en-US"/>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B260FC97-1208-DCCD-983F-D76C14A361EE}"/>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Lexend Medium"/>
              <a:buNone/>
            </a:pPr>
            <a:r>
              <a:rPr lang="en-US"/>
              <a:t>Agenda</a:t>
            </a:r>
            <a:endParaRPr/>
          </a:p>
        </p:txBody>
      </p:sp>
    </p:spTree>
    <p:extLst>
      <p:ext uri="{BB962C8B-B14F-4D97-AF65-F5344CB8AC3E}">
        <p14:creationId xmlns:p14="http://schemas.microsoft.com/office/powerpoint/2010/main" val="4252433940"/>
      </p:ext>
    </p:extLst>
  </p:cSld>
  <p:clrMapOvr>
    <a:masterClrMapping/>
  </p:clrMapOvr>
  <p:transition spd="med">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68E97D-67AF-B0D5-B304-90E9D127D1E2}"/>
              </a:ext>
            </a:extLst>
          </p:cNvPr>
          <p:cNvSpPr>
            <a:spLocks noGrp="1"/>
          </p:cNvSpPr>
          <p:nvPr>
            <p:ph type="title"/>
          </p:nvPr>
        </p:nvSpPr>
        <p:spPr>
          <a:xfrm>
            <a:off x="587374" y="225425"/>
            <a:ext cx="9462862" cy="4465631"/>
          </a:xfrm>
        </p:spPr>
        <p:txBody>
          <a:bodyPr/>
          <a:lstStyle/>
          <a:p>
            <a:r>
              <a:rPr lang="en-GB"/>
              <a:t>Unboxed / City of London</a:t>
            </a:r>
            <a:br>
              <a:rPr lang="en-GB"/>
            </a:br>
            <a:r>
              <a:rPr lang="en-GB"/>
              <a:t>Digital Local Plans project </a:t>
            </a:r>
            <a:r>
              <a:rPr lang="en-US"/>
              <a:t>:</a:t>
            </a:r>
            <a:r>
              <a:rPr lang="en-GB"/>
              <a:t> </a:t>
            </a:r>
            <a:br>
              <a:rPr lang="en-GB"/>
            </a:br>
            <a:br>
              <a:rPr lang="en-GB"/>
            </a:br>
            <a:br>
              <a:rPr lang="en-GB"/>
            </a:br>
            <a:r>
              <a:rPr lang="en-GB"/>
              <a:t>Nikki Webber – City of London</a:t>
            </a:r>
            <a:br>
              <a:rPr lang="en-GB"/>
            </a:br>
            <a:r>
              <a:rPr lang="en-GB"/>
              <a:t>Laura Smith - Unboxed</a:t>
            </a:r>
          </a:p>
        </p:txBody>
      </p:sp>
    </p:spTree>
    <p:extLst>
      <p:ext uri="{BB962C8B-B14F-4D97-AF65-F5344CB8AC3E}">
        <p14:creationId xmlns:p14="http://schemas.microsoft.com/office/powerpoint/2010/main" val="2007373923"/>
      </p:ext>
    </p:extLst>
  </p:cSld>
  <p:clrMapOvr>
    <a:masterClrMapping/>
  </p:clrMapOvr>
  <p:transition spd="med">
    <p:push dir="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9"/>
        <p:cNvGrpSpPr/>
        <p:nvPr/>
      </p:nvGrpSpPr>
      <p:grpSpPr>
        <a:xfrm>
          <a:off x="0" y="0"/>
          <a:ext cx="0" cy="0"/>
          <a:chOff x="0" y="0"/>
          <a:chExt cx="0" cy="0"/>
        </a:xfrm>
      </p:grpSpPr>
      <p:sp>
        <p:nvSpPr>
          <p:cNvPr id="80" name="Google Shape;80;p18"/>
          <p:cNvSpPr/>
          <p:nvPr/>
        </p:nvSpPr>
        <p:spPr>
          <a:xfrm>
            <a:off x="8275600" y="-51633"/>
            <a:ext cx="3916400" cy="6909600"/>
          </a:xfrm>
          <a:prstGeom prst="rect">
            <a:avLst/>
          </a:prstGeom>
          <a:solidFill>
            <a:schemeClr val="lt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endParaRPr sz="2489">
              <a:solidFill>
                <a:schemeClr val="lt1"/>
              </a:solidFill>
              <a:latin typeface="Poppins"/>
              <a:ea typeface="Poppins"/>
              <a:cs typeface="Poppins"/>
              <a:sym typeface="Poppins"/>
            </a:endParaRPr>
          </a:p>
        </p:txBody>
      </p:sp>
      <p:sp>
        <p:nvSpPr>
          <p:cNvPr id="81" name="Google Shape;81;p18"/>
          <p:cNvSpPr txBox="1"/>
          <p:nvPr/>
        </p:nvSpPr>
        <p:spPr>
          <a:xfrm>
            <a:off x="720000" y="1714400"/>
            <a:ext cx="7555600" cy="3429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6667">
                <a:solidFill>
                  <a:srgbClr val="FFFFFF"/>
                </a:solidFill>
                <a:latin typeface="Poppins SemiBold"/>
                <a:ea typeface="Poppins SemiBold"/>
                <a:cs typeface="Poppins SemiBold"/>
                <a:sym typeface="Poppins SemiBold"/>
              </a:rPr>
              <a:t>Digital Local Plans</a:t>
            </a:r>
            <a:endParaRPr sz="6667">
              <a:solidFill>
                <a:srgbClr val="FFFFFF"/>
              </a:solidFill>
              <a:latin typeface="Poppins SemiBold"/>
              <a:ea typeface="Poppins SemiBold"/>
              <a:cs typeface="Poppins SemiBold"/>
              <a:sym typeface="Poppins SemiBold"/>
            </a:endParaRPr>
          </a:p>
          <a:p>
            <a:pPr marL="0" lvl="0" indent="0" algn="l" rtl="0">
              <a:spcBef>
                <a:spcPts val="2667"/>
              </a:spcBef>
              <a:spcAft>
                <a:spcPts val="0"/>
              </a:spcAft>
              <a:buNone/>
            </a:pPr>
            <a:r>
              <a:rPr lang="en-GB" sz="3333">
                <a:solidFill>
                  <a:srgbClr val="FFFFFF"/>
                </a:solidFill>
                <a:latin typeface="Poppins"/>
                <a:ea typeface="Poppins"/>
                <a:cs typeface="Poppins"/>
                <a:sym typeface="Poppins"/>
              </a:rPr>
              <a:t>Discovery / Alpha</a:t>
            </a:r>
            <a:endParaRPr sz="3333">
              <a:solidFill>
                <a:srgbClr val="FFFFFF"/>
              </a:solidFill>
              <a:latin typeface="Poppins"/>
              <a:ea typeface="Poppins"/>
              <a:cs typeface="Poppins"/>
              <a:sym typeface="Poppins"/>
            </a:endParaRPr>
          </a:p>
          <a:p>
            <a:pPr marL="0" lvl="0" indent="0" algn="l" rtl="0">
              <a:spcBef>
                <a:spcPts val="0"/>
              </a:spcBef>
              <a:spcAft>
                <a:spcPts val="0"/>
              </a:spcAft>
              <a:buNone/>
            </a:pPr>
            <a:r>
              <a:rPr lang="en-GB" sz="3333">
                <a:solidFill>
                  <a:srgbClr val="FFFFFF"/>
                </a:solidFill>
                <a:latin typeface="Poppins"/>
                <a:ea typeface="Poppins"/>
                <a:cs typeface="Poppins"/>
                <a:sym typeface="Poppins"/>
              </a:rPr>
              <a:t>LPA General Meet | 7th Sept 2026</a:t>
            </a:r>
            <a:endParaRPr sz="3333">
              <a:solidFill>
                <a:srgbClr val="FFFFFF"/>
              </a:solidFill>
              <a:latin typeface="Poppins"/>
              <a:ea typeface="Poppins"/>
              <a:cs typeface="Poppins"/>
              <a:sym typeface="Poppins"/>
            </a:endParaRPr>
          </a:p>
        </p:txBody>
      </p:sp>
      <p:pic>
        <p:nvPicPr>
          <p:cNvPr id="82" name="Google Shape;82;p18"/>
          <p:cNvPicPr preferRelativeResize="0"/>
          <p:nvPr/>
        </p:nvPicPr>
        <p:blipFill>
          <a:blip r:embed="rId3">
            <a:alphaModFix/>
          </a:blip>
          <a:stretch>
            <a:fillRect/>
          </a:stretch>
        </p:blipFill>
        <p:spPr>
          <a:xfrm>
            <a:off x="8913000" y="3998965"/>
            <a:ext cx="2641600" cy="23087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p:nvPr/>
        </p:nvSpPr>
        <p:spPr>
          <a:xfrm>
            <a:off x="720000" y="720000"/>
            <a:ext cx="10752000" cy="636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4000">
                <a:solidFill>
                  <a:srgbClr val="330057"/>
                </a:solidFill>
                <a:latin typeface="Poppins SemiBold"/>
                <a:ea typeface="Poppins SemiBold"/>
                <a:cs typeface="Poppins SemiBold"/>
                <a:sym typeface="Poppins SemiBold"/>
              </a:rPr>
              <a:t>What we’ll cover</a:t>
            </a:r>
            <a:endParaRPr sz="4000">
              <a:solidFill>
                <a:srgbClr val="330057"/>
              </a:solidFill>
              <a:latin typeface="Poppins SemiBold"/>
              <a:ea typeface="Poppins SemiBold"/>
              <a:cs typeface="Poppins SemiBold"/>
              <a:sym typeface="Poppins SemiBold"/>
            </a:endParaRPr>
          </a:p>
        </p:txBody>
      </p:sp>
      <p:sp>
        <p:nvSpPr>
          <p:cNvPr id="88" name="Google Shape;88;p19"/>
          <p:cNvSpPr txBox="1"/>
          <p:nvPr/>
        </p:nvSpPr>
        <p:spPr>
          <a:xfrm>
            <a:off x="720000" y="2084400"/>
            <a:ext cx="5376000" cy="2689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457189" algn="l" rtl="0">
              <a:lnSpc>
                <a:spcPct val="115000"/>
              </a:lnSpc>
              <a:spcBef>
                <a:spcPts val="0"/>
              </a:spcBef>
              <a:spcAft>
                <a:spcPts val="0"/>
              </a:spcAft>
              <a:buClr>
                <a:srgbClr val="330057"/>
              </a:buClr>
              <a:buSzPts val="1800"/>
              <a:buFont typeface="Poppins"/>
              <a:buChar char="●"/>
            </a:pPr>
            <a:r>
              <a:rPr lang="en-GB" sz="2400">
                <a:solidFill>
                  <a:srgbClr val="330057"/>
                </a:solidFill>
                <a:latin typeface="Poppins"/>
                <a:ea typeface="Poppins"/>
                <a:cs typeface="Poppins"/>
                <a:sym typeface="Poppins"/>
              </a:rPr>
              <a:t>Project vision</a:t>
            </a:r>
            <a:endParaRPr sz="2400">
              <a:solidFill>
                <a:srgbClr val="330057"/>
              </a:solidFill>
              <a:latin typeface="Poppins"/>
              <a:ea typeface="Poppins"/>
              <a:cs typeface="Poppins"/>
              <a:sym typeface="Poppins"/>
            </a:endParaRPr>
          </a:p>
          <a:p>
            <a:pPr marL="609585" lvl="0" indent="-457189" algn="l" rtl="0">
              <a:lnSpc>
                <a:spcPct val="115000"/>
              </a:lnSpc>
              <a:spcBef>
                <a:spcPts val="1333"/>
              </a:spcBef>
              <a:spcAft>
                <a:spcPts val="0"/>
              </a:spcAft>
              <a:buClr>
                <a:srgbClr val="330057"/>
              </a:buClr>
              <a:buSzPts val="1800"/>
              <a:buFont typeface="Poppins"/>
              <a:buChar char="●"/>
            </a:pPr>
            <a:r>
              <a:rPr lang="en-GB" sz="2400">
                <a:solidFill>
                  <a:srgbClr val="330057"/>
                </a:solidFill>
                <a:latin typeface="Poppins"/>
                <a:ea typeface="Poppins"/>
                <a:cs typeface="Poppins"/>
                <a:sym typeface="Poppins"/>
              </a:rPr>
              <a:t>Team</a:t>
            </a:r>
            <a:endParaRPr sz="2400">
              <a:solidFill>
                <a:srgbClr val="330057"/>
              </a:solidFill>
              <a:latin typeface="Poppins"/>
              <a:ea typeface="Poppins"/>
              <a:cs typeface="Poppins"/>
              <a:sym typeface="Poppins"/>
            </a:endParaRPr>
          </a:p>
          <a:p>
            <a:pPr marL="609585" lvl="0" indent="-457189" algn="l" rtl="0">
              <a:lnSpc>
                <a:spcPct val="115000"/>
              </a:lnSpc>
              <a:spcBef>
                <a:spcPts val="1333"/>
              </a:spcBef>
              <a:spcAft>
                <a:spcPts val="0"/>
              </a:spcAft>
              <a:buClr>
                <a:srgbClr val="330057"/>
              </a:buClr>
              <a:buSzPts val="1800"/>
              <a:buFont typeface="Poppins"/>
              <a:buChar char="●"/>
            </a:pPr>
            <a:r>
              <a:rPr lang="en-GB" sz="2400">
                <a:solidFill>
                  <a:srgbClr val="330057"/>
                </a:solidFill>
                <a:latin typeface="Poppins"/>
                <a:ea typeface="Poppins"/>
                <a:cs typeface="Poppins"/>
                <a:sym typeface="Poppins"/>
              </a:rPr>
              <a:t>Story so far</a:t>
            </a:r>
            <a:endParaRPr sz="2400">
              <a:solidFill>
                <a:srgbClr val="330057"/>
              </a:solidFill>
              <a:latin typeface="Poppins"/>
              <a:ea typeface="Poppins"/>
              <a:cs typeface="Poppins"/>
              <a:sym typeface="Poppins"/>
            </a:endParaRPr>
          </a:p>
          <a:p>
            <a:pPr marL="609585" lvl="0" indent="-457189" algn="l" rtl="0">
              <a:lnSpc>
                <a:spcPct val="115000"/>
              </a:lnSpc>
              <a:spcBef>
                <a:spcPts val="1333"/>
              </a:spcBef>
              <a:spcAft>
                <a:spcPts val="0"/>
              </a:spcAft>
              <a:buClr>
                <a:srgbClr val="330057"/>
              </a:buClr>
              <a:buSzPts val="1800"/>
              <a:buFont typeface="Poppins"/>
              <a:buChar char="●"/>
            </a:pPr>
            <a:r>
              <a:rPr lang="en-GB" sz="2400">
                <a:solidFill>
                  <a:srgbClr val="330057"/>
                </a:solidFill>
                <a:latin typeface="Poppins"/>
                <a:ea typeface="Poppins"/>
                <a:cs typeface="Poppins"/>
                <a:sym typeface="Poppins"/>
              </a:rPr>
              <a:t>Value proposition</a:t>
            </a:r>
            <a:endParaRPr sz="2400">
              <a:solidFill>
                <a:srgbClr val="330057"/>
              </a:solidFill>
              <a:latin typeface="Poppins"/>
              <a:ea typeface="Poppins"/>
              <a:cs typeface="Poppins"/>
              <a:sym typeface="Poppins"/>
            </a:endParaRPr>
          </a:p>
          <a:p>
            <a:pPr marL="609585" lvl="0" indent="-457189" algn="l" rtl="0">
              <a:lnSpc>
                <a:spcPct val="115000"/>
              </a:lnSpc>
              <a:spcBef>
                <a:spcPts val="1333"/>
              </a:spcBef>
              <a:spcAft>
                <a:spcPts val="0"/>
              </a:spcAft>
              <a:buClr>
                <a:srgbClr val="330057"/>
              </a:buClr>
              <a:buSzPts val="1800"/>
              <a:buFont typeface="Poppins"/>
              <a:buChar char="●"/>
            </a:pPr>
            <a:r>
              <a:rPr lang="en-GB" sz="2400">
                <a:solidFill>
                  <a:srgbClr val="330057"/>
                </a:solidFill>
                <a:latin typeface="Poppins"/>
                <a:ea typeface="Poppins"/>
                <a:cs typeface="Poppins"/>
                <a:sym typeface="Poppins"/>
              </a:rPr>
              <a:t>Prototyping approach</a:t>
            </a:r>
            <a:endParaRPr sz="2400">
              <a:solidFill>
                <a:srgbClr val="330057"/>
              </a:solidFill>
              <a:latin typeface="Poppins"/>
              <a:ea typeface="Poppins"/>
              <a:cs typeface="Poppins"/>
              <a:sym typeface="Poppins"/>
            </a:endParaRPr>
          </a:p>
          <a:p>
            <a:pPr marL="609585" lvl="0" indent="-457189" algn="l" rtl="0">
              <a:lnSpc>
                <a:spcPct val="115000"/>
              </a:lnSpc>
              <a:spcBef>
                <a:spcPts val="1333"/>
              </a:spcBef>
              <a:spcAft>
                <a:spcPts val="0"/>
              </a:spcAft>
              <a:buClr>
                <a:srgbClr val="330057"/>
              </a:buClr>
              <a:buSzPts val="1800"/>
              <a:buFont typeface="Poppins"/>
              <a:buChar char="●"/>
            </a:pPr>
            <a:r>
              <a:rPr lang="en-GB" sz="2400">
                <a:solidFill>
                  <a:srgbClr val="330057"/>
                </a:solidFill>
                <a:latin typeface="Poppins"/>
                <a:ea typeface="Poppins"/>
                <a:cs typeface="Poppins"/>
                <a:sym typeface="Poppins"/>
              </a:rPr>
              <a:t>How to get involved</a:t>
            </a:r>
            <a:endParaRPr sz="2400">
              <a:solidFill>
                <a:srgbClr val="330057"/>
              </a:solidFill>
              <a:latin typeface="Poppins"/>
              <a:ea typeface="Poppins"/>
              <a:cs typeface="Poppins"/>
              <a:sym typeface="Poppins"/>
            </a:endParaRPr>
          </a:p>
          <a:p>
            <a:pPr marL="0" lvl="0" indent="0" algn="l" rtl="0">
              <a:lnSpc>
                <a:spcPct val="115000"/>
              </a:lnSpc>
              <a:spcBef>
                <a:spcPts val="1333"/>
              </a:spcBef>
              <a:spcAft>
                <a:spcPts val="0"/>
              </a:spcAft>
              <a:buSzPts val="935"/>
              <a:buNone/>
            </a:pPr>
            <a:endParaRPr sz="2400">
              <a:solidFill>
                <a:srgbClr val="330057"/>
              </a:solidFill>
              <a:latin typeface="Poppins"/>
              <a:ea typeface="Poppins"/>
              <a:cs typeface="Poppins"/>
              <a:sym typeface="Poppins"/>
            </a:endParaRPr>
          </a:p>
          <a:p>
            <a:pPr marL="0" lvl="0" indent="0" algn="l" rtl="0">
              <a:lnSpc>
                <a:spcPct val="115000"/>
              </a:lnSpc>
              <a:spcBef>
                <a:spcPts val="1333"/>
              </a:spcBef>
              <a:spcAft>
                <a:spcPts val="1333"/>
              </a:spcAft>
              <a:buSzPts val="935"/>
              <a:buNone/>
            </a:pPr>
            <a:endParaRPr sz="2400">
              <a:solidFill>
                <a:srgbClr val="330057"/>
              </a:solidFill>
              <a:latin typeface="Poppins"/>
              <a:ea typeface="Poppins"/>
              <a:cs typeface="Poppins"/>
              <a:sym typeface="Poppins"/>
            </a:endParaRPr>
          </a:p>
        </p:txBody>
      </p:sp>
      <p:pic>
        <p:nvPicPr>
          <p:cNvPr id="89" name="Google Shape;89;p19" title="IMG_0990 (1).jpg"/>
          <p:cNvPicPr preferRelativeResize="0"/>
          <p:nvPr/>
        </p:nvPicPr>
        <p:blipFill rotWithShape="1">
          <a:blip r:embed="rId3">
            <a:alphaModFix/>
          </a:blip>
          <a:srcRect r="37320"/>
          <a:stretch/>
        </p:blipFill>
        <p:spPr>
          <a:xfrm>
            <a:off x="6460467" y="0"/>
            <a:ext cx="5731533" cy="6858000"/>
          </a:xfrm>
          <a:prstGeom prst="rect">
            <a:avLst/>
          </a:prstGeom>
          <a:noFill/>
          <a:ln>
            <a:noFill/>
          </a:ln>
        </p:spPr>
      </p:pic>
    </p:spTree>
    <p:extLst>
      <p:ext uri="{BB962C8B-B14F-4D97-AF65-F5344CB8AC3E}">
        <p14:creationId xmlns:p14="http://schemas.microsoft.com/office/powerpoint/2010/main" val="796684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0"/>
          <p:cNvSpPr/>
          <p:nvPr/>
        </p:nvSpPr>
        <p:spPr>
          <a:xfrm>
            <a:off x="3047479" y="-4656822"/>
            <a:ext cx="11851600" cy="11851200"/>
          </a:xfrm>
          <a:prstGeom prst="donut">
            <a:avLst>
              <a:gd name="adj" fmla="val 21179"/>
            </a:avLst>
          </a:prstGeom>
          <a:gradFill>
            <a:gsLst>
              <a:gs pos="0">
                <a:srgbClr val="FFFFFF"/>
              </a:gs>
              <a:gs pos="100000">
                <a:srgbClr val="EEEEEE"/>
              </a:gs>
            </a:gsLst>
            <a:lin ang="5400012" scaled="0"/>
          </a:gra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endParaRPr sz="2489">
              <a:latin typeface="Poppins"/>
              <a:ea typeface="Poppins"/>
              <a:cs typeface="Poppins"/>
              <a:sym typeface="Poppins"/>
            </a:endParaRPr>
          </a:p>
        </p:txBody>
      </p:sp>
      <p:sp>
        <p:nvSpPr>
          <p:cNvPr id="95" name="Google Shape;95;p20"/>
          <p:cNvSpPr txBox="1">
            <a:spLocks noGrp="1"/>
          </p:cNvSpPr>
          <p:nvPr>
            <p:ph type="title"/>
          </p:nvPr>
        </p:nvSpPr>
        <p:spPr>
          <a:xfrm>
            <a:off x="720000" y="2867800"/>
            <a:ext cx="9070400" cy="1122400"/>
          </a:xfrm>
          <a:prstGeom prst="rect">
            <a:avLst/>
          </a:prstGeom>
        </p:spPr>
        <p:txBody>
          <a:bodyPr spcFirstLastPara="1" wrap="square" lIns="0" tIns="121900" rIns="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3200">
                <a:latin typeface="Poppins"/>
                <a:ea typeface="Poppins"/>
                <a:cs typeface="Poppins"/>
                <a:sym typeface="Poppins"/>
              </a:rPr>
              <a:t>A Digital Local Plan will create a </a:t>
            </a:r>
            <a:r>
              <a:rPr lang="en-GB" sz="3200"/>
              <a:t>connected system for plan-making</a:t>
            </a:r>
            <a:r>
              <a:rPr lang="en-GB" sz="3200">
                <a:latin typeface="Poppins"/>
                <a:ea typeface="Poppins"/>
                <a:cs typeface="Poppins"/>
                <a:sym typeface="Poppins"/>
              </a:rPr>
              <a:t>. It will tell the </a:t>
            </a:r>
            <a:r>
              <a:rPr lang="en-GB" sz="3200"/>
              <a:t>story of how policies are produced</a:t>
            </a:r>
            <a:r>
              <a:rPr lang="en-GB" sz="3200">
                <a:latin typeface="Poppins"/>
                <a:ea typeface="Poppins"/>
                <a:cs typeface="Poppins"/>
                <a:sym typeface="Poppins"/>
              </a:rPr>
              <a:t> making them more </a:t>
            </a:r>
            <a:r>
              <a:rPr lang="en-GB" sz="3200"/>
              <a:t>transparent, traceable</a:t>
            </a:r>
            <a:r>
              <a:rPr lang="en-GB" sz="3200">
                <a:latin typeface="Poppins"/>
                <a:ea typeface="Poppins"/>
                <a:cs typeface="Poppins"/>
                <a:sym typeface="Poppins"/>
              </a:rPr>
              <a:t>, and </a:t>
            </a:r>
            <a:r>
              <a:rPr lang="en-GB" sz="3200"/>
              <a:t>easier to understand</a:t>
            </a:r>
            <a:r>
              <a:rPr lang="en-GB" sz="3200">
                <a:latin typeface="Poppins"/>
                <a:ea typeface="Poppins"/>
                <a:cs typeface="Poppins"/>
                <a:sym typeface="Poppins"/>
              </a:rPr>
              <a:t> for everyone involved. This will enable </a:t>
            </a:r>
            <a:r>
              <a:rPr lang="en-GB" sz="3200"/>
              <a:t>faster plan-making</a:t>
            </a:r>
            <a:r>
              <a:rPr lang="en-GB" sz="3200">
                <a:latin typeface="Poppins"/>
                <a:ea typeface="Poppins"/>
                <a:cs typeface="Poppins"/>
                <a:sym typeface="Poppins"/>
              </a:rPr>
              <a:t>, support greater local plan </a:t>
            </a:r>
            <a:r>
              <a:rPr lang="en-GB" sz="3200"/>
              <a:t>coverage</a:t>
            </a:r>
            <a:r>
              <a:rPr lang="en-GB" sz="3200">
                <a:latin typeface="Poppins"/>
                <a:ea typeface="Poppins"/>
                <a:cs typeface="Poppins"/>
                <a:sym typeface="Poppins"/>
              </a:rPr>
              <a:t> and </a:t>
            </a:r>
            <a:r>
              <a:rPr lang="en-GB" sz="3200"/>
              <a:t>build trust</a:t>
            </a:r>
            <a:r>
              <a:rPr lang="en-GB" sz="3200">
                <a:latin typeface="Poppins"/>
                <a:ea typeface="Poppins"/>
                <a:cs typeface="Poppins"/>
                <a:sym typeface="Poppins"/>
              </a:rPr>
              <a:t>.</a:t>
            </a:r>
            <a:endParaRPr sz="3200">
              <a:latin typeface="Poppins"/>
              <a:ea typeface="Poppins"/>
              <a:cs typeface="Poppins"/>
              <a:sym typeface="Poppins"/>
            </a:endParaRPr>
          </a:p>
        </p:txBody>
      </p:sp>
      <p:graphicFrame>
        <p:nvGraphicFramePr>
          <p:cNvPr id="96" name="Google Shape;96;p20"/>
          <p:cNvGraphicFramePr/>
          <p:nvPr/>
        </p:nvGraphicFramePr>
        <p:xfrm>
          <a:off x="720000" y="5625151"/>
          <a:ext cx="9652000" cy="431067"/>
        </p:xfrm>
        <a:graphic>
          <a:graphicData uri="http://schemas.openxmlformats.org/drawingml/2006/table">
            <a:tbl>
              <a:tblPr>
                <a:noFill/>
              </a:tblPr>
              <a:tblGrid>
                <a:gridCol w="9652000">
                  <a:extLst>
                    <a:ext uri="{9D8B030D-6E8A-4147-A177-3AD203B41FA5}">
                      <a16:colId xmlns:a16="http://schemas.microsoft.com/office/drawing/2014/main" val="20000"/>
                    </a:ext>
                  </a:extLst>
                </a:gridCol>
              </a:tblGrid>
              <a:tr h="431067">
                <a:tc>
                  <a:txBody>
                    <a:bodyPr/>
                    <a:lstStyle/>
                    <a:p>
                      <a:pPr marL="0" lvl="0" indent="0" algn="l" rtl="0">
                        <a:lnSpc>
                          <a:spcPct val="115000"/>
                        </a:lnSpc>
                        <a:spcBef>
                          <a:spcPts val="0"/>
                        </a:spcBef>
                        <a:spcAft>
                          <a:spcPts val="0"/>
                        </a:spcAft>
                        <a:buNone/>
                      </a:pPr>
                      <a:r>
                        <a:rPr lang="en-GB" sz="2400">
                          <a:solidFill>
                            <a:srgbClr val="330156"/>
                          </a:solidFill>
                          <a:latin typeface="Poppins SemiBold"/>
                          <a:ea typeface="Poppins SemiBold"/>
                          <a:cs typeface="Poppins SemiBold"/>
                          <a:sym typeface="Poppins SemiBold"/>
                        </a:rPr>
                        <a:t>Project vision statement</a:t>
                      </a:r>
                      <a:endParaRPr sz="2400">
                        <a:solidFill>
                          <a:srgbClr val="330156"/>
                        </a:solidFill>
                        <a:latin typeface="Poppins SemiBold"/>
                        <a:ea typeface="Poppins SemiBold"/>
                        <a:cs typeface="Poppins SemiBold"/>
                        <a:sym typeface="Poppins SemiBold"/>
                      </a:endParaRPr>
                    </a:p>
                  </a:txBody>
                  <a:tcPr marL="264000" marR="121900" marT="0" marB="0">
                    <a:lnL w="38100" cap="flat" cmpd="sng">
                      <a:solidFill>
                        <a:srgbClr val="330156"/>
                      </a:solidFill>
                      <a:prstDash val="solid"/>
                      <a:round/>
                      <a:headEnd type="none" w="sm" len="sm"/>
                      <a:tailEnd type="none" w="sm" len="sm"/>
                    </a:lnL>
                    <a:lnR w="76200" cap="flat" cmpd="sng">
                      <a:solidFill>
                        <a:srgbClr val="330156">
                          <a:alpha val="0"/>
                        </a:srgbClr>
                      </a:solidFill>
                      <a:prstDash val="solid"/>
                      <a:round/>
                      <a:headEnd type="none" w="sm" len="sm"/>
                      <a:tailEnd type="none" w="sm" len="sm"/>
                    </a:lnR>
                    <a:lnT w="76200" cap="flat" cmpd="sng">
                      <a:solidFill>
                        <a:srgbClr val="330156">
                          <a:alpha val="0"/>
                        </a:srgbClr>
                      </a:solidFill>
                      <a:prstDash val="solid"/>
                      <a:round/>
                      <a:headEnd type="none" w="sm" len="sm"/>
                      <a:tailEnd type="none" w="sm" len="sm"/>
                    </a:lnT>
                    <a:lnB w="76200" cap="flat" cmpd="sng">
                      <a:solidFill>
                        <a:srgbClr val="330156">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957181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p:nvPr/>
        </p:nvSpPr>
        <p:spPr>
          <a:xfrm>
            <a:off x="793233" y="-233733"/>
            <a:ext cx="5014800" cy="7485200"/>
          </a:xfrm>
          <a:prstGeom prst="rect">
            <a:avLst/>
          </a:prstGeom>
          <a:solidFill>
            <a:srgbClr val="E047FF">
              <a:alpha val="10000"/>
            </a:srgbClr>
          </a:solidFill>
          <a:ln w="76200" cap="flat" cmpd="sng">
            <a:solidFill>
              <a:schemeClr val="accent6"/>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endParaRPr sz="2489">
              <a:solidFill>
                <a:schemeClr val="lt1"/>
              </a:solidFill>
              <a:latin typeface="Poppins"/>
              <a:ea typeface="Poppins"/>
              <a:cs typeface="Poppins"/>
              <a:sym typeface="Poppins"/>
            </a:endParaRPr>
          </a:p>
        </p:txBody>
      </p:sp>
      <p:sp>
        <p:nvSpPr>
          <p:cNvPr id="102" name="Google Shape;102;p21"/>
          <p:cNvSpPr txBox="1"/>
          <p:nvPr/>
        </p:nvSpPr>
        <p:spPr>
          <a:xfrm>
            <a:off x="3529933" y="1245300"/>
            <a:ext cx="1863200" cy="6156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2400">
                <a:solidFill>
                  <a:schemeClr val="accent1"/>
                </a:solidFill>
                <a:latin typeface="Poppins SemiBold"/>
                <a:ea typeface="Poppins SemiBold"/>
                <a:cs typeface="Poppins SemiBold"/>
                <a:sym typeface="Poppins SemiBold"/>
              </a:rPr>
              <a:t>Alpha</a:t>
            </a:r>
            <a:endParaRPr sz="2400">
              <a:solidFill>
                <a:schemeClr val="accent1"/>
              </a:solidFill>
              <a:latin typeface="Poppins SemiBold"/>
              <a:ea typeface="Poppins SemiBold"/>
              <a:cs typeface="Poppins SemiBold"/>
              <a:sym typeface="Poppins SemiBold"/>
            </a:endParaRPr>
          </a:p>
        </p:txBody>
      </p:sp>
      <p:sp>
        <p:nvSpPr>
          <p:cNvPr id="103" name="Google Shape;103;p21"/>
          <p:cNvSpPr txBox="1"/>
          <p:nvPr/>
        </p:nvSpPr>
        <p:spPr>
          <a:xfrm>
            <a:off x="6057400" y="1245300"/>
            <a:ext cx="1863200" cy="615600"/>
          </a:xfrm>
          <a:prstGeom prst="rect">
            <a:avLst/>
          </a:prstGeom>
          <a:solidFill>
            <a:schemeClr val="l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2400">
                <a:solidFill>
                  <a:schemeClr val="dk1"/>
                </a:solidFill>
                <a:latin typeface="Poppins SemiBold"/>
                <a:ea typeface="Poppins SemiBold"/>
                <a:cs typeface="Poppins SemiBold"/>
                <a:sym typeface="Poppins SemiBold"/>
              </a:rPr>
              <a:t>Beta</a:t>
            </a:r>
            <a:endParaRPr sz="2400">
              <a:solidFill>
                <a:schemeClr val="dk1"/>
              </a:solidFill>
              <a:latin typeface="Poppins SemiBold"/>
              <a:ea typeface="Poppins SemiBold"/>
              <a:cs typeface="Poppins SemiBold"/>
              <a:sym typeface="Poppins SemiBold"/>
            </a:endParaRPr>
          </a:p>
        </p:txBody>
      </p:sp>
      <p:sp>
        <p:nvSpPr>
          <p:cNvPr id="104" name="Google Shape;104;p21"/>
          <p:cNvSpPr txBox="1"/>
          <p:nvPr/>
        </p:nvSpPr>
        <p:spPr>
          <a:xfrm>
            <a:off x="8584867" y="1245300"/>
            <a:ext cx="1863200" cy="615600"/>
          </a:xfrm>
          <a:prstGeom prst="rect">
            <a:avLst/>
          </a:prstGeom>
          <a:solidFill>
            <a:schemeClr val="l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2400">
                <a:solidFill>
                  <a:schemeClr val="dk1"/>
                </a:solidFill>
                <a:latin typeface="Poppins SemiBold"/>
                <a:ea typeface="Poppins SemiBold"/>
                <a:cs typeface="Poppins SemiBold"/>
                <a:sym typeface="Poppins SemiBold"/>
              </a:rPr>
              <a:t>Live</a:t>
            </a:r>
            <a:endParaRPr sz="2400">
              <a:solidFill>
                <a:schemeClr val="dk1"/>
              </a:solidFill>
              <a:latin typeface="Poppins SemiBold"/>
              <a:ea typeface="Poppins SemiBold"/>
              <a:cs typeface="Poppins SemiBold"/>
              <a:sym typeface="Poppins SemiBold"/>
            </a:endParaRPr>
          </a:p>
        </p:txBody>
      </p:sp>
      <p:sp>
        <p:nvSpPr>
          <p:cNvPr id="105" name="Google Shape;105;p21"/>
          <p:cNvSpPr txBox="1"/>
          <p:nvPr/>
        </p:nvSpPr>
        <p:spPr>
          <a:xfrm>
            <a:off x="3576967" y="1717100"/>
            <a:ext cx="1863200" cy="2161449"/>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2489">
                <a:solidFill>
                  <a:schemeClr val="dk1"/>
                </a:solidFill>
                <a:latin typeface="Poppins"/>
                <a:ea typeface="Poppins"/>
                <a:cs typeface="Poppins"/>
                <a:sym typeface="Poppins"/>
              </a:rPr>
              <a:t>Testing options with hypotheses</a:t>
            </a:r>
            <a:endParaRPr sz="2489">
              <a:solidFill>
                <a:schemeClr val="dk1"/>
              </a:solidFill>
              <a:latin typeface="Poppins"/>
              <a:ea typeface="Poppins"/>
              <a:cs typeface="Poppins"/>
              <a:sym typeface="Poppins"/>
            </a:endParaRPr>
          </a:p>
        </p:txBody>
      </p:sp>
      <p:sp>
        <p:nvSpPr>
          <p:cNvPr id="106" name="Google Shape;106;p21"/>
          <p:cNvSpPr txBox="1"/>
          <p:nvPr/>
        </p:nvSpPr>
        <p:spPr>
          <a:xfrm>
            <a:off x="6080917" y="1717100"/>
            <a:ext cx="1863200" cy="1778395"/>
          </a:xfrm>
          <a:prstGeom prst="rect">
            <a:avLst/>
          </a:prstGeom>
          <a:solidFill>
            <a:schemeClr val="l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2489">
                <a:solidFill>
                  <a:schemeClr val="dk1"/>
                </a:solidFill>
                <a:latin typeface="Poppins"/>
                <a:ea typeface="Poppins"/>
                <a:cs typeface="Poppins"/>
                <a:sym typeface="Poppins"/>
              </a:rPr>
              <a:t>Building and refining options</a:t>
            </a:r>
            <a:endParaRPr sz="2489">
              <a:solidFill>
                <a:schemeClr val="dk1"/>
              </a:solidFill>
              <a:latin typeface="Poppins"/>
              <a:ea typeface="Poppins"/>
              <a:cs typeface="Poppins"/>
              <a:sym typeface="Poppins"/>
            </a:endParaRPr>
          </a:p>
        </p:txBody>
      </p:sp>
      <p:sp>
        <p:nvSpPr>
          <p:cNvPr id="107" name="Google Shape;107;p21"/>
          <p:cNvSpPr txBox="1"/>
          <p:nvPr/>
        </p:nvSpPr>
        <p:spPr>
          <a:xfrm>
            <a:off x="8537833" y="1717100"/>
            <a:ext cx="1863200" cy="1395342"/>
          </a:xfrm>
          <a:prstGeom prst="rect">
            <a:avLst/>
          </a:prstGeom>
          <a:solidFill>
            <a:schemeClr val="l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2489">
                <a:solidFill>
                  <a:schemeClr val="dk1"/>
                </a:solidFill>
                <a:latin typeface="Poppins"/>
                <a:ea typeface="Poppins"/>
                <a:cs typeface="Poppins"/>
                <a:sym typeface="Poppins"/>
              </a:rPr>
              <a:t>Continuously improving</a:t>
            </a:r>
            <a:endParaRPr sz="2489">
              <a:solidFill>
                <a:schemeClr val="dk1"/>
              </a:solidFill>
              <a:latin typeface="Poppins"/>
              <a:ea typeface="Poppins"/>
              <a:cs typeface="Poppins"/>
              <a:sym typeface="Poppins"/>
            </a:endParaRPr>
          </a:p>
        </p:txBody>
      </p:sp>
      <p:cxnSp>
        <p:nvCxnSpPr>
          <p:cNvPr id="108" name="Google Shape;108;p21"/>
          <p:cNvCxnSpPr/>
          <p:nvPr/>
        </p:nvCxnSpPr>
        <p:spPr>
          <a:xfrm rot="10800000" flipH="1">
            <a:off x="1865976" y="3195400"/>
            <a:ext cx="7742800" cy="28400"/>
          </a:xfrm>
          <a:prstGeom prst="straightConnector1">
            <a:avLst/>
          </a:prstGeom>
          <a:noFill/>
          <a:ln w="28575" cap="flat" cmpd="sng">
            <a:solidFill>
              <a:schemeClr val="accent1"/>
            </a:solidFill>
            <a:prstDash val="solid"/>
            <a:round/>
            <a:headEnd type="oval" w="med" len="med"/>
            <a:tailEnd type="oval" w="med" len="med"/>
          </a:ln>
        </p:spPr>
      </p:cxnSp>
      <p:cxnSp>
        <p:nvCxnSpPr>
          <p:cNvPr id="109" name="Google Shape;109;p21"/>
          <p:cNvCxnSpPr/>
          <p:nvPr/>
        </p:nvCxnSpPr>
        <p:spPr>
          <a:xfrm>
            <a:off x="4422733" y="3758833"/>
            <a:ext cx="5186000" cy="0"/>
          </a:xfrm>
          <a:prstGeom prst="straightConnector1">
            <a:avLst/>
          </a:prstGeom>
          <a:noFill/>
          <a:ln w="28575" cap="flat" cmpd="sng">
            <a:solidFill>
              <a:schemeClr val="accent1"/>
            </a:solidFill>
            <a:prstDash val="solid"/>
            <a:round/>
            <a:headEnd type="oval" w="med" len="med"/>
            <a:tailEnd type="oval" w="med" len="med"/>
          </a:ln>
        </p:spPr>
      </p:cxnSp>
      <p:sp>
        <p:nvSpPr>
          <p:cNvPr id="110" name="Google Shape;110;p21"/>
          <p:cNvSpPr txBox="1"/>
          <p:nvPr/>
        </p:nvSpPr>
        <p:spPr>
          <a:xfrm>
            <a:off x="3443700" y="4004300"/>
            <a:ext cx="2059200" cy="985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a:solidFill>
                  <a:schemeClr val="dk1"/>
                </a:solidFill>
                <a:latin typeface="Poppins"/>
                <a:ea typeface="Poppins"/>
                <a:cs typeface="Poppins"/>
                <a:sym typeface="Poppins"/>
              </a:rPr>
              <a:t>You can co-design what might be</a:t>
            </a:r>
            <a:endParaRPr sz="1600">
              <a:solidFill>
                <a:schemeClr val="dk1"/>
              </a:solidFill>
              <a:latin typeface="Poppins"/>
              <a:ea typeface="Poppins"/>
              <a:cs typeface="Poppins"/>
              <a:sym typeface="Poppins"/>
            </a:endParaRPr>
          </a:p>
        </p:txBody>
      </p:sp>
      <p:sp>
        <p:nvSpPr>
          <p:cNvPr id="111" name="Google Shape;111;p21"/>
          <p:cNvSpPr txBox="1"/>
          <p:nvPr/>
        </p:nvSpPr>
        <p:spPr>
          <a:xfrm>
            <a:off x="5982933" y="4496900"/>
            <a:ext cx="2059200" cy="738800"/>
          </a:xfrm>
          <a:prstGeom prst="rect">
            <a:avLst/>
          </a:prstGeom>
          <a:solidFill>
            <a:schemeClr val="l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a:solidFill>
                  <a:schemeClr val="dk1"/>
                </a:solidFill>
                <a:latin typeface="Poppins"/>
                <a:ea typeface="Poppins"/>
                <a:cs typeface="Poppins"/>
                <a:sym typeface="Poppins"/>
              </a:rPr>
              <a:t>You can test how it works</a:t>
            </a:r>
            <a:endParaRPr sz="1600">
              <a:solidFill>
                <a:schemeClr val="dk1"/>
              </a:solidFill>
              <a:latin typeface="Poppins"/>
              <a:ea typeface="Poppins"/>
              <a:cs typeface="Poppins"/>
              <a:sym typeface="Poppins"/>
            </a:endParaRPr>
          </a:p>
        </p:txBody>
      </p:sp>
      <p:cxnSp>
        <p:nvCxnSpPr>
          <p:cNvPr id="112" name="Google Shape;112;p21"/>
          <p:cNvCxnSpPr/>
          <p:nvPr/>
        </p:nvCxnSpPr>
        <p:spPr>
          <a:xfrm>
            <a:off x="6930776" y="4293899"/>
            <a:ext cx="2678000" cy="0"/>
          </a:xfrm>
          <a:prstGeom prst="straightConnector1">
            <a:avLst/>
          </a:prstGeom>
          <a:noFill/>
          <a:ln w="28575" cap="flat" cmpd="sng">
            <a:solidFill>
              <a:srgbClr val="330057"/>
            </a:solidFill>
            <a:prstDash val="solid"/>
            <a:round/>
            <a:headEnd type="oval" w="med" len="med"/>
            <a:tailEnd type="oval" w="med" len="med"/>
          </a:ln>
        </p:spPr>
      </p:cxnSp>
      <p:sp>
        <p:nvSpPr>
          <p:cNvPr id="113" name="Google Shape;113;p21"/>
          <p:cNvSpPr txBox="1"/>
          <p:nvPr/>
        </p:nvSpPr>
        <p:spPr>
          <a:xfrm>
            <a:off x="8486867" y="5082129"/>
            <a:ext cx="2059200" cy="492400"/>
          </a:xfrm>
          <a:prstGeom prst="rect">
            <a:avLst/>
          </a:prstGeom>
          <a:solidFill>
            <a:schemeClr val="lt1"/>
          </a:solid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a:solidFill>
                  <a:schemeClr val="dk1"/>
                </a:solidFill>
                <a:latin typeface="Poppins"/>
                <a:ea typeface="Poppins"/>
                <a:cs typeface="Poppins"/>
                <a:sym typeface="Poppins"/>
              </a:rPr>
              <a:t>You can use it</a:t>
            </a:r>
            <a:endParaRPr sz="1600">
              <a:solidFill>
                <a:schemeClr val="dk1"/>
              </a:solidFill>
              <a:latin typeface="Poppins"/>
              <a:ea typeface="Poppins"/>
              <a:cs typeface="Poppins"/>
              <a:sym typeface="Poppins"/>
            </a:endParaRPr>
          </a:p>
        </p:txBody>
      </p:sp>
      <p:cxnSp>
        <p:nvCxnSpPr>
          <p:cNvPr id="114" name="Google Shape;114;p21"/>
          <p:cNvCxnSpPr/>
          <p:nvPr/>
        </p:nvCxnSpPr>
        <p:spPr>
          <a:xfrm>
            <a:off x="9197576" y="4828947"/>
            <a:ext cx="411200" cy="0"/>
          </a:xfrm>
          <a:prstGeom prst="straightConnector1">
            <a:avLst/>
          </a:prstGeom>
          <a:noFill/>
          <a:ln w="28575" cap="flat" cmpd="sng">
            <a:solidFill>
              <a:srgbClr val="330057"/>
            </a:solidFill>
            <a:prstDash val="solid"/>
            <a:round/>
            <a:headEnd type="oval" w="med" len="med"/>
            <a:tailEnd type="oval" w="med" len="med"/>
          </a:ln>
        </p:spPr>
      </p:cxnSp>
      <p:sp>
        <p:nvSpPr>
          <p:cNvPr id="115" name="Google Shape;115;p21"/>
          <p:cNvSpPr txBox="1"/>
          <p:nvPr/>
        </p:nvSpPr>
        <p:spPr>
          <a:xfrm>
            <a:off x="1002467" y="1245300"/>
            <a:ext cx="1863200" cy="6156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2400">
                <a:solidFill>
                  <a:schemeClr val="accent1"/>
                </a:solidFill>
                <a:latin typeface="Poppins SemiBold"/>
                <a:ea typeface="Poppins SemiBold"/>
                <a:cs typeface="Poppins SemiBold"/>
                <a:sym typeface="Poppins SemiBold"/>
              </a:rPr>
              <a:t>Discovery</a:t>
            </a:r>
            <a:endParaRPr sz="2400">
              <a:solidFill>
                <a:schemeClr val="accent1"/>
              </a:solidFill>
              <a:latin typeface="Poppins SemiBold"/>
              <a:ea typeface="Poppins SemiBold"/>
              <a:cs typeface="Poppins SemiBold"/>
              <a:sym typeface="Poppins SemiBold"/>
            </a:endParaRPr>
          </a:p>
        </p:txBody>
      </p:sp>
      <p:sp>
        <p:nvSpPr>
          <p:cNvPr id="116" name="Google Shape;116;p21"/>
          <p:cNvSpPr txBox="1"/>
          <p:nvPr/>
        </p:nvSpPr>
        <p:spPr>
          <a:xfrm>
            <a:off x="1002467" y="1717100"/>
            <a:ext cx="1863200" cy="1778395"/>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2489">
                <a:solidFill>
                  <a:schemeClr val="dk1"/>
                </a:solidFill>
                <a:latin typeface="Poppins"/>
                <a:ea typeface="Poppins"/>
                <a:cs typeface="Poppins"/>
                <a:sym typeface="Poppins"/>
              </a:rPr>
              <a:t>Exploring the problem space</a:t>
            </a:r>
            <a:endParaRPr sz="2489">
              <a:solidFill>
                <a:schemeClr val="dk1"/>
              </a:solidFill>
              <a:latin typeface="Poppins"/>
              <a:ea typeface="Poppins"/>
              <a:cs typeface="Poppins"/>
              <a:sym typeface="Poppins"/>
            </a:endParaRPr>
          </a:p>
        </p:txBody>
      </p:sp>
      <p:sp>
        <p:nvSpPr>
          <p:cNvPr id="117" name="Google Shape;117;p21"/>
          <p:cNvSpPr txBox="1"/>
          <p:nvPr/>
        </p:nvSpPr>
        <p:spPr>
          <a:xfrm>
            <a:off x="904467" y="3478251"/>
            <a:ext cx="2059200" cy="7388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a:solidFill>
                  <a:schemeClr val="dk1"/>
                </a:solidFill>
                <a:latin typeface="Poppins"/>
                <a:ea typeface="Poppins"/>
                <a:cs typeface="Poppins"/>
                <a:sym typeface="Poppins"/>
              </a:rPr>
              <a:t>You can tell us what you need</a:t>
            </a:r>
            <a:endParaRPr sz="1600">
              <a:solidFill>
                <a:schemeClr val="dk1"/>
              </a:solidFill>
              <a:latin typeface="Poppins"/>
              <a:ea typeface="Poppins"/>
              <a:cs typeface="Poppins"/>
              <a:sym typeface="Poppins"/>
            </a:endParaRPr>
          </a:p>
        </p:txBody>
      </p:sp>
      <p:sp>
        <p:nvSpPr>
          <p:cNvPr id="118" name="Google Shape;118;p21"/>
          <p:cNvSpPr txBox="1"/>
          <p:nvPr/>
        </p:nvSpPr>
        <p:spPr>
          <a:xfrm>
            <a:off x="2083033" y="5486567"/>
            <a:ext cx="2435200" cy="738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a:solidFill>
                  <a:schemeClr val="accent6"/>
                </a:solidFill>
                <a:latin typeface="Poppins SemiBold"/>
                <a:ea typeface="Poppins SemiBold"/>
                <a:cs typeface="Poppins SemiBold"/>
                <a:sym typeface="Poppins SemiBold"/>
              </a:rPr>
              <a:t>THIS PROJECT</a:t>
            </a:r>
            <a:endParaRPr sz="2400">
              <a:solidFill>
                <a:schemeClr val="accent6"/>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2482849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idx="4294967295"/>
          </p:nvPr>
        </p:nvSpPr>
        <p:spPr>
          <a:xfrm>
            <a:off x="720000" y="726200"/>
            <a:ext cx="1411200" cy="851600"/>
          </a:xfrm>
          <a:prstGeom prst="rect">
            <a:avLst/>
          </a:prstGeom>
        </p:spPr>
        <p:txBody>
          <a:bodyPr spcFirstLastPara="1" wrap="square" lIns="0" tIns="121900" rIns="0" bIns="121900" anchor="t" anchorCtr="0">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3333"/>
              <a:t>The Team</a:t>
            </a:r>
            <a:endParaRPr sz="3333"/>
          </a:p>
        </p:txBody>
      </p:sp>
      <p:sp>
        <p:nvSpPr>
          <p:cNvPr id="124" name="Google Shape;124;p22"/>
          <p:cNvSpPr>
            <a:spLocks noGrp="1"/>
          </p:cNvSpPr>
          <p:nvPr>
            <p:ph type="pic" idx="2"/>
          </p:nvPr>
        </p:nvSpPr>
        <p:spPr>
          <a:xfrm>
            <a:off x="2328679" y="363800"/>
            <a:ext cx="1853600" cy="1851600"/>
          </a:xfrm>
          <a:prstGeom prst="ellipse">
            <a:avLst/>
          </a:prstGeom>
          <a:no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GB"/>
          </a:p>
        </p:txBody>
      </p:sp>
      <p:sp>
        <p:nvSpPr>
          <p:cNvPr id="125" name="Google Shape;125;p22"/>
          <p:cNvSpPr txBox="1">
            <a:spLocks noGrp="1"/>
          </p:cNvSpPr>
          <p:nvPr>
            <p:ph type="body" idx="4294967295"/>
          </p:nvPr>
        </p:nvSpPr>
        <p:spPr>
          <a:xfrm>
            <a:off x="2328679" y="2466735"/>
            <a:ext cx="1853600" cy="819600"/>
          </a:xfrm>
          <a:prstGeom prst="rect">
            <a:avLst/>
          </a:prstGeom>
        </p:spPr>
        <p:txBody>
          <a:bodyPr spcFirstLastPara="1" wrap="square" lIns="0" tIns="100467" rIns="0" bIns="100467"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979" b="1"/>
              <a:t>Nikki Webber</a:t>
            </a:r>
            <a:endParaRPr sz="1979" b="1"/>
          </a:p>
          <a:p>
            <a:pPr marL="0" lvl="0" indent="0" algn="ctr" rtl="0">
              <a:spcBef>
                <a:spcPts val="0"/>
              </a:spcBef>
              <a:spcAft>
                <a:spcPts val="0"/>
              </a:spcAft>
              <a:buNone/>
            </a:pPr>
            <a:r>
              <a:rPr lang="en-GB" sz="1979"/>
              <a:t>City of London</a:t>
            </a:r>
            <a:endParaRPr sz="1979"/>
          </a:p>
        </p:txBody>
      </p:sp>
      <p:sp>
        <p:nvSpPr>
          <p:cNvPr id="126" name="Google Shape;126;p22"/>
          <p:cNvSpPr>
            <a:spLocks noGrp="1"/>
          </p:cNvSpPr>
          <p:nvPr>
            <p:ph type="pic" idx="3"/>
          </p:nvPr>
        </p:nvSpPr>
        <p:spPr>
          <a:xfrm>
            <a:off x="4669747" y="363800"/>
            <a:ext cx="1853600" cy="1851600"/>
          </a:xfrm>
          <a:prstGeom prst="ellipse">
            <a:avLst/>
          </a:prstGeom>
          <a:noFill/>
          <a:ln>
            <a:noFill/>
          </a:ln>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endParaRPr lang="en-GB"/>
          </a:p>
        </p:txBody>
      </p:sp>
      <p:sp>
        <p:nvSpPr>
          <p:cNvPr id="127" name="Google Shape;127;p22"/>
          <p:cNvSpPr txBox="1">
            <a:spLocks noGrp="1"/>
          </p:cNvSpPr>
          <p:nvPr>
            <p:ph type="body" idx="4294967295"/>
          </p:nvPr>
        </p:nvSpPr>
        <p:spPr>
          <a:xfrm>
            <a:off x="4531177" y="2466733"/>
            <a:ext cx="2130800" cy="819600"/>
          </a:xfrm>
          <a:prstGeom prst="rect">
            <a:avLst/>
          </a:prstGeom>
        </p:spPr>
        <p:txBody>
          <a:bodyPr spcFirstLastPara="1" wrap="square" lIns="0" tIns="100467" rIns="0" bIns="100467"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933" b="1"/>
              <a:t>Conor Newman</a:t>
            </a:r>
            <a:endParaRPr sz="1933" b="1"/>
          </a:p>
          <a:p>
            <a:pPr marL="0" lvl="0" indent="0" algn="ctr" rtl="0">
              <a:spcBef>
                <a:spcPts val="0"/>
              </a:spcBef>
              <a:spcAft>
                <a:spcPts val="0"/>
              </a:spcAft>
              <a:buNone/>
            </a:pPr>
            <a:r>
              <a:rPr lang="en-GB" sz="1933"/>
              <a:t>City of London</a:t>
            </a:r>
            <a:endParaRPr sz="1933"/>
          </a:p>
        </p:txBody>
      </p:sp>
      <p:pic>
        <p:nvPicPr>
          <p:cNvPr id="128" name="Google Shape;128;p22" title="SG.jpeg"/>
          <p:cNvPicPr preferRelativeResize="0">
            <a:picLocks noGrp="1"/>
          </p:cNvPicPr>
          <p:nvPr>
            <p:ph type="pic" idx="4"/>
          </p:nvPr>
        </p:nvPicPr>
        <p:blipFill rotWithShape="1">
          <a:blip r:embed="rId3">
            <a:alphaModFix/>
          </a:blip>
          <a:srcRect l="23951" r="9334"/>
          <a:stretch/>
        </p:blipFill>
        <p:spPr>
          <a:xfrm>
            <a:off x="6997709" y="363800"/>
            <a:ext cx="1853600" cy="1851600"/>
          </a:xfrm>
          <a:prstGeom prst="ellipse">
            <a:avLst/>
          </a:prstGeom>
          <a:noFill/>
          <a:ln>
            <a:noFill/>
          </a:ln>
        </p:spPr>
      </p:pic>
      <p:sp>
        <p:nvSpPr>
          <p:cNvPr id="129" name="Google Shape;129;p22"/>
          <p:cNvSpPr txBox="1">
            <a:spLocks noGrp="1"/>
          </p:cNvSpPr>
          <p:nvPr>
            <p:ph type="body" idx="4294967295"/>
          </p:nvPr>
        </p:nvSpPr>
        <p:spPr>
          <a:xfrm>
            <a:off x="6758691" y="2466733"/>
            <a:ext cx="2331600" cy="819600"/>
          </a:xfrm>
          <a:prstGeom prst="rect">
            <a:avLst/>
          </a:prstGeom>
        </p:spPr>
        <p:txBody>
          <a:bodyPr spcFirstLastPara="1" wrap="square" lIns="0" tIns="100467" rIns="0" bIns="100467"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933" b="1"/>
              <a:t>Shaneek Glispie</a:t>
            </a:r>
            <a:endParaRPr sz="1933" b="1"/>
          </a:p>
          <a:p>
            <a:pPr marL="0" lvl="0" indent="0" algn="ctr" rtl="0">
              <a:spcBef>
                <a:spcPts val="0"/>
              </a:spcBef>
              <a:spcAft>
                <a:spcPts val="0"/>
              </a:spcAft>
              <a:buNone/>
            </a:pPr>
            <a:r>
              <a:rPr lang="en-GB" sz="1933"/>
              <a:t>Delivery manager</a:t>
            </a:r>
            <a:endParaRPr sz="1933"/>
          </a:p>
        </p:txBody>
      </p:sp>
      <p:pic>
        <p:nvPicPr>
          <p:cNvPr id="130" name="Google Shape;130;p22" title="LS.jpeg"/>
          <p:cNvPicPr preferRelativeResize="0">
            <a:picLocks noGrp="1"/>
          </p:cNvPicPr>
          <p:nvPr>
            <p:ph type="pic" idx="5"/>
          </p:nvPr>
        </p:nvPicPr>
        <p:blipFill rotWithShape="1">
          <a:blip r:embed="rId4">
            <a:alphaModFix/>
          </a:blip>
          <a:srcRect l="33276"/>
          <a:stretch/>
        </p:blipFill>
        <p:spPr>
          <a:xfrm>
            <a:off x="4710187" y="3554667"/>
            <a:ext cx="1853600" cy="1851600"/>
          </a:xfrm>
          <a:prstGeom prst="ellipse">
            <a:avLst/>
          </a:prstGeom>
          <a:noFill/>
          <a:ln>
            <a:noFill/>
          </a:ln>
        </p:spPr>
      </p:pic>
      <p:sp>
        <p:nvSpPr>
          <p:cNvPr id="131" name="Google Shape;131;p22"/>
          <p:cNvSpPr txBox="1">
            <a:spLocks noGrp="1"/>
          </p:cNvSpPr>
          <p:nvPr>
            <p:ph type="body" idx="4294967295"/>
          </p:nvPr>
        </p:nvSpPr>
        <p:spPr>
          <a:xfrm>
            <a:off x="4710187" y="5657601"/>
            <a:ext cx="1853600" cy="819600"/>
          </a:xfrm>
          <a:prstGeom prst="rect">
            <a:avLst/>
          </a:prstGeom>
        </p:spPr>
        <p:txBody>
          <a:bodyPr spcFirstLastPara="1" wrap="square" lIns="0" tIns="100467" rIns="0" bIns="100467"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979" b="1"/>
              <a:t>Laura Smith</a:t>
            </a:r>
            <a:endParaRPr sz="1979" b="1"/>
          </a:p>
          <a:p>
            <a:pPr marL="0" lvl="0" indent="0" algn="ctr" rtl="0">
              <a:spcBef>
                <a:spcPts val="0"/>
              </a:spcBef>
              <a:spcAft>
                <a:spcPts val="0"/>
              </a:spcAft>
              <a:buNone/>
            </a:pPr>
            <a:r>
              <a:rPr lang="en-GB" sz="1979"/>
              <a:t>Designer</a:t>
            </a:r>
            <a:endParaRPr sz="1979"/>
          </a:p>
        </p:txBody>
      </p:sp>
      <p:pic>
        <p:nvPicPr>
          <p:cNvPr id="132" name="Google Shape;132;p22" title="TG.jpeg"/>
          <p:cNvPicPr preferRelativeResize="0">
            <a:picLocks noGrp="1"/>
          </p:cNvPicPr>
          <p:nvPr>
            <p:ph type="pic" idx="6"/>
          </p:nvPr>
        </p:nvPicPr>
        <p:blipFill rotWithShape="1">
          <a:blip r:embed="rId5">
            <a:alphaModFix/>
          </a:blip>
          <a:srcRect l="6702" r="26542"/>
          <a:stretch/>
        </p:blipFill>
        <p:spPr>
          <a:xfrm>
            <a:off x="7044704" y="3554667"/>
            <a:ext cx="1853600" cy="1851600"/>
          </a:xfrm>
          <a:prstGeom prst="ellipse">
            <a:avLst/>
          </a:prstGeom>
          <a:noFill/>
          <a:ln>
            <a:noFill/>
          </a:ln>
        </p:spPr>
      </p:pic>
      <p:sp>
        <p:nvSpPr>
          <p:cNvPr id="133" name="Google Shape;133;p22"/>
          <p:cNvSpPr txBox="1">
            <a:spLocks noGrp="1"/>
          </p:cNvSpPr>
          <p:nvPr>
            <p:ph type="body" idx="4294967295"/>
          </p:nvPr>
        </p:nvSpPr>
        <p:spPr>
          <a:xfrm>
            <a:off x="7044704" y="5657601"/>
            <a:ext cx="1853600" cy="819600"/>
          </a:xfrm>
          <a:prstGeom prst="rect">
            <a:avLst/>
          </a:prstGeom>
        </p:spPr>
        <p:txBody>
          <a:bodyPr spcFirstLastPara="1" wrap="square" lIns="0" tIns="100467" rIns="0" bIns="100467"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979" b="1"/>
              <a:t>Tom Gayler</a:t>
            </a:r>
            <a:endParaRPr sz="1979" b="1"/>
          </a:p>
          <a:p>
            <a:pPr marL="0" lvl="0" indent="0" algn="ctr" rtl="0">
              <a:spcBef>
                <a:spcPts val="0"/>
              </a:spcBef>
              <a:spcAft>
                <a:spcPts val="0"/>
              </a:spcAft>
              <a:buNone/>
            </a:pPr>
            <a:r>
              <a:rPr lang="en-GB" sz="1979"/>
              <a:t>Designer</a:t>
            </a:r>
            <a:endParaRPr sz="1979"/>
          </a:p>
        </p:txBody>
      </p:sp>
      <p:sp>
        <p:nvSpPr>
          <p:cNvPr id="134" name="Google Shape;134;p22"/>
          <p:cNvSpPr txBox="1">
            <a:spLocks noGrp="1"/>
          </p:cNvSpPr>
          <p:nvPr>
            <p:ph type="body" idx="4294967295"/>
          </p:nvPr>
        </p:nvSpPr>
        <p:spPr>
          <a:xfrm>
            <a:off x="9379204" y="5657601"/>
            <a:ext cx="1853600" cy="819600"/>
          </a:xfrm>
          <a:prstGeom prst="rect">
            <a:avLst/>
          </a:prstGeom>
        </p:spPr>
        <p:txBody>
          <a:bodyPr spcFirstLastPara="1" wrap="square" lIns="0" tIns="100467" rIns="0" bIns="100467"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979" b="1"/>
              <a:t>Dan Daly</a:t>
            </a:r>
            <a:endParaRPr sz="1979" b="1"/>
          </a:p>
          <a:p>
            <a:pPr marL="0" lvl="0" indent="0" algn="ctr" rtl="0">
              <a:spcBef>
                <a:spcPts val="0"/>
              </a:spcBef>
              <a:spcAft>
                <a:spcPts val="0"/>
              </a:spcAft>
              <a:buNone/>
            </a:pPr>
            <a:r>
              <a:rPr lang="en-GB" sz="1979"/>
              <a:t>Developer</a:t>
            </a:r>
            <a:endParaRPr sz="1979"/>
          </a:p>
        </p:txBody>
      </p:sp>
      <p:pic>
        <p:nvPicPr>
          <p:cNvPr id="135" name="Google Shape;135;p22"/>
          <p:cNvPicPr preferRelativeResize="0"/>
          <p:nvPr/>
        </p:nvPicPr>
        <p:blipFill>
          <a:blip r:embed="rId6">
            <a:alphaModFix/>
          </a:blip>
          <a:stretch>
            <a:fillRect/>
          </a:stretch>
        </p:blipFill>
        <p:spPr>
          <a:xfrm>
            <a:off x="2341828" y="361800"/>
            <a:ext cx="1853600" cy="1853600"/>
          </a:xfrm>
          <a:prstGeom prst="ellipse">
            <a:avLst/>
          </a:prstGeom>
          <a:noFill/>
          <a:ln>
            <a:noFill/>
          </a:ln>
        </p:spPr>
      </p:pic>
      <p:pic>
        <p:nvPicPr>
          <p:cNvPr id="136" name="Google Shape;136;p22"/>
          <p:cNvPicPr preferRelativeResize="0"/>
          <p:nvPr/>
        </p:nvPicPr>
        <p:blipFill>
          <a:blip r:embed="rId7">
            <a:alphaModFix/>
          </a:blip>
          <a:stretch>
            <a:fillRect/>
          </a:stretch>
        </p:blipFill>
        <p:spPr>
          <a:xfrm>
            <a:off x="4669761" y="361800"/>
            <a:ext cx="1853600" cy="1853600"/>
          </a:xfrm>
          <a:prstGeom prst="ellipse">
            <a:avLst/>
          </a:prstGeom>
          <a:noFill/>
          <a:ln>
            <a:noFill/>
          </a:ln>
        </p:spPr>
      </p:pic>
      <p:pic>
        <p:nvPicPr>
          <p:cNvPr id="137" name="Google Shape;137;p22"/>
          <p:cNvPicPr preferRelativeResize="0"/>
          <p:nvPr/>
        </p:nvPicPr>
        <p:blipFill rotWithShape="1">
          <a:blip r:embed="rId8">
            <a:alphaModFix/>
          </a:blip>
          <a:srcRect l="28912" r="21580" b="26319"/>
          <a:stretch/>
        </p:blipFill>
        <p:spPr>
          <a:xfrm>
            <a:off x="9379200" y="3554067"/>
            <a:ext cx="1852800" cy="1852800"/>
          </a:xfrm>
          <a:prstGeom prst="ellipse">
            <a:avLst/>
          </a:prstGeom>
          <a:noFill/>
          <a:ln>
            <a:noFill/>
          </a:ln>
        </p:spPr>
      </p:pic>
      <p:pic>
        <p:nvPicPr>
          <p:cNvPr id="138" name="Google Shape;138;p22" title="ME.jpeg"/>
          <p:cNvPicPr preferRelativeResize="0"/>
          <p:nvPr/>
        </p:nvPicPr>
        <p:blipFill rotWithShape="1">
          <a:blip r:embed="rId9">
            <a:alphaModFix/>
          </a:blip>
          <a:srcRect l="31899"/>
          <a:stretch/>
        </p:blipFill>
        <p:spPr>
          <a:xfrm>
            <a:off x="2376496" y="3554067"/>
            <a:ext cx="1852800" cy="1852800"/>
          </a:xfrm>
          <a:prstGeom prst="ellipse">
            <a:avLst/>
          </a:prstGeom>
          <a:noFill/>
          <a:ln>
            <a:noFill/>
          </a:ln>
        </p:spPr>
      </p:pic>
      <p:sp>
        <p:nvSpPr>
          <p:cNvPr id="139" name="Google Shape;139;p22"/>
          <p:cNvSpPr txBox="1">
            <a:spLocks noGrp="1"/>
          </p:cNvSpPr>
          <p:nvPr>
            <p:ph type="body" idx="4294967295"/>
          </p:nvPr>
        </p:nvSpPr>
        <p:spPr>
          <a:xfrm>
            <a:off x="2237500" y="5674600"/>
            <a:ext cx="2130800" cy="926800"/>
          </a:xfrm>
          <a:prstGeom prst="rect">
            <a:avLst/>
          </a:prstGeom>
        </p:spPr>
        <p:txBody>
          <a:bodyPr spcFirstLastPara="1" wrap="square" lIns="0" tIns="100467" rIns="0" bIns="100467"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SzPts val="1018"/>
              <a:buNone/>
            </a:pPr>
            <a:r>
              <a:rPr lang="en-GB" sz="1963" b="1"/>
              <a:t>Martyn Evans</a:t>
            </a:r>
            <a:endParaRPr sz="1963" b="1"/>
          </a:p>
          <a:p>
            <a:pPr marL="0" lvl="0" indent="0" algn="ctr" rtl="0">
              <a:spcBef>
                <a:spcPts val="0"/>
              </a:spcBef>
              <a:spcAft>
                <a:spcPts val="0"/>
              </a:spcAft>
              <a:buSzPts val="1018"/>
              <a:buNone/>
            </a:pPr>
            <a:r>
              <a:rPr lang="en-GB" sz="1963"/>
              <a:t>Head of Product</a:t>
            </a:r>
            <a:endParaRPr sz="1963"/>
          </a:p>
        </p:txBody>
      </p:sp>
      <p:sp>
        <p:nvSpPr>
          <p:cNvPr id="140" name="Google Shape;140;p22"/>
          <p:cNvSpPr txBox="1">
            <a:spLocks noGrp="1"/>
          </p:cNvSpPr>
          <p:nvPr>
            <p:ph type="body" idx="4294967295"/>
          </p:nvPr>
        </p:nvSpPr>
        <p:spPr>
          <a:xfrm>
            <a:off x="9325637" y="2483735"/>
            <a:ext cx="1853600" cy="819600"/>
          </a:xfrm>
          <a:prstGeom prst="rect">
            <a:avLst/>
          </a:prstGeom>
        </p:spPr>
        <p:txBody>
          <a:bodyPr spcFirstLastPara="1" wrap="square" lIns="0" tIns="100467" rIns="0" bIns="100467"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979" b="1"/>
              <a:t>Ben Eskola</a:t>
            </a:r>
            <a:endParaRPr sz="1979" b="1"/>
          </a:p>
          <a:p>
            <a:pPr marL="0" lvl="0" indent="0" algn="ctr" rtl="0">
              <a:spcBef>
                <a:spcPts val="0"/>
              </a:spcBef>
              <a:spcAft>
                <a:spcPts val="0"/>
              </a:spcAft>
              <a:buNone/>
            </a:pPr>
            <a:r>
              <a:rPr lang="en-GB" sz="1979"/>
              <a:t>Developer</a:t>
            </a:r>
            <a:endParaRPr sz="1979"/>
          </a:p>
        </p:txBody>
      </p:sp>
      <p:pic>
        <p:nvPicPr>
          <p:cNvPr id="141" name="Google Shape;141;p22" title="Screenshot 2026-09-02 at 15.27.23.png"/>
          <p:cNvPicPr preferRelativeResize="0"/>
          <p:nvPr/>
        </p:nvPicPr>
        <p:blipFill>
          <a:blip r:embed="rId10">
            <a:alphaModFix/>
          </a:blip>
          <a:stretch>
            <a:fillRect/>
          </a:stretch>
        </p:blipFill>
        <p:spPr>
          <a:xfrm>
            <a:off x="9325619" y="362200"/>
            <a:ext cx="1852800" cy="1852800"/>
          </a:xfrm>
          <a:prstGeom prst="ellipse">
            <a:avLst/>
          </a:prstGeom>
          <a:noFill/>
          <a:ln>
            <a:noFill/>
          </a:ln>
        </p:spPr>
      </p:pic>
    </p:spTree>
    <p:extLst>
      <p:ext uri="{BB962C8B-B14F-4D97-AF65-F5344CB8AC3E}">
        <p14:creationId xmlns:p14="http://schemas.microsoft.com/office/powerpoint/2010/main" val="3745522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45"/>
        <p:cNvGrpSpPr/>
        <p:nvPr/>
      </p:nvGrpSpPr>
      <p:grpSpPr>
        <a:xfrm>
          <a:off x="0" y="0"/>
          <a:ext cx="0" cy="0"/>
          <a:chOff x="0" y="0"/>
          <a:chExt cx="0" cy="0"/>
        </a:xfrm>
      </p:grpSpPr>
      <p:sp>
        <p:nvSpPr>
          <p:cNvPr id="146" name="Google Shape;146;p23"/>
          <p:cNvSpPr/>
          <p:nvPr/>
        </p:nvSpPr>
        <p:spPr>
          <a:xfrm>
            <a:off x="6400586" y="-1718649"/>
            <a:ext cx="8203536" cy="10104624"/>
          </a:xfrm>
          <a:custGeom>
            <a:avLst/>
            <a:gdLst/>
            <a:ahLst/>
            <a:cxnLst/>
            <a:rect l="l" t="t" r="r" b="b"/>
            <a:pathLst>
              <a:path w="21600" h="21600" extrusionOk="0">
                <a:moveTo>
                  <a:pt x="9665" y="0"/>
                </a:moveTo>
                <a:cubicBezTo>
                  <a:pt x="4327" y="0"/>
                  <a:pt x="0" y="3514"/>
                  <a:pt x="0" y="7848"/>
                </a:cubicBezTo>
                <a:cubicBezTo>
                  <a:pt x="0" y="9510"/>
                  <a:pt x="638" y="11049"/>
                  <a:pt x="1724" y="12318"/>
                </a:cubicBezTo>
                <a:cubicBezTo>
                  <a:pt x="1021" y="13246"/>
                  <a:pt x="608" y="14334"/>
                  <a:pt x="608" y="15503"/>
                </a:cubicBezTo>
                <a:cubicBezTo>
                  <a:pt x="608" y="18870"/>
                  <a:pt x="3970" y="21600"/>
                  <a:pt x="8117" y="21600"/>
                </a:cubicBezTo>
                <a:cubicBezTo>
                  <a:pt x="11549" y="21600"/>
                  <a:pt x="14441" y="19730"/>
                  <a:pt x="15338" y="17177"/>
                </a:cubicBezTo>
                <a:cubicBezTo>
                  <a:pt x="18950" y="16353"/>
                  <a:pt x="21600" y="13662"/>
                  <a:pt x="21600" y="10466"/>
                </a:cubicBezTo>
                <a:cubicBezTo>
                  <a:pt x="21600" y="8435"/>
                  <a:pt x="20528" y="6607"/>
                  <a:pt x="18820" y="5332"/>
                </a:cubicBezTo>
                <a:cubicBezTo>
                  <a:pt x="17529" y="2232"/>
                  <a:pt x="13919" y="0"/>
                  <a:pt x="9665" y="0"/>
                </a:cubicBezTo>
                <a:close/>
                <a:moveTo>
                  <a:pt x="9665" y="879"/>
                </a:moveTo>
                <a:cubicBezTo>
                  <a:pt x="12818" y="879"/>
                  <a:pt x="15572" y="2261"/>
                  <a:pt x="17064" y="4318"/>
                </a:cubicBezTo>
                <a:cubicBezTo>
                  <a:pt x="15954" y="3835"/>
                  <a:pt x="14698" y="3545"/>
                  <a:pt x="13364" y="3501"/>
                </a:cubicBezTo>
                <a:cubicBezTo>
                  <a:pt x="12213" y="2620"/>
                  <a:pt x="10665" y="2076"/>
                  <a:pt x="8958" y="2076"/>
                </a:cubicBezTo>
                <a:cubicBezTo>
                  <a:pt x="5406" y="2076"/>
                  <a:pt x="2527" y="4413"/>
                  <a:pt x="2527" y="7297"/>
                </a:cubicBezTo>
                <a:cubicBezTo>
                  <a:pt x="2527" y="8497"/>
                  <a:pt x="3030" y="9597"/>
                  <a:pt x="3867" y="10479"/>
                </a:cubicBezTo>
                <a:cubicBezTo>
                  <a:pt x="3321" y="10784"/>
                  <a:pt x="2829" y="11147"/>
                  <a:pt x="2401" y="11556"/>
                </a:cubicBezTo>
                <a:cubicBezTo>
                  <a:pt x="1567" y="10481"/>
                  <a:pt x="1083" y="9211"/>
                  <a:pt x="1083" y="7848"/>
                </a:cubicBezTo>
                <a:cubicBezTo>
                  <a:pt x="1083" y="4000"/>
                  <a:pt x="4925" y="879"/>
                  <a:pt x="9665" y="879"/>
                </a:cubicBezTo>
                <a:close/>
                <a:moveTo>
                  <a:pt x="8958" y="2960"/>
                </a:moveTo>
                <a:cubicBezTo>
                  <a:pt x="9958" y="2960"/>
                  <a:pt x="10891" y="3188"/>
                  <a:pt x="11691" y="3576"/>
                </a:cubicBezTo>
                <a:cubicBezTo>
                  <a:pt x="7897" y="4052"/>
                  <a:pt x="4925" y="6544"/>
                  <a:pt x="4484" y="9662"/>
                </a:cubicBezTo>
                <a:cubicBezTo>
                  <a:pt x="3937" y="8981"/>
                  <a:pt x="3617" y="8170"/>
                  <a:pt x="3617" y="7297"/>
                </a:cubicBezTo>
                <a:cubicBezTo>
                  <a:pt x="3617" y="4902"/>
                  <a:pt x="6007" y="2960"/>
                  <a:pt x="8958" y="2960"/>
                </a:cubicBezTo>
                <a:close/>
                <a:moveTo>
                  <a:pt x="12889" y="4368"/>
                </a:moveTo>
                <a:cubicBezTo>
                  <a:pt x="13762" y="5140"/>
                  <a:pt x="14299" y="6166"/>
                  <a:pt x="14299" y="7297"/>
                </a:cubicBezTo>
                <a:cubicBezTo>
                  <a:pt x="14299" y="8594"/>
                  <a:pt x="13595" y="9755"/>
                  <a:pt x="12483" y="10549"/>
                </a:cubicBezTo>
                <a:cubicBezTo>
                  <a:pt x="11252" y="9833"/>
                  <a:pt x="9747" y="9407"/>
                  <a:pt x="8117" y="9407"/>
                </a:cubicBezTo>
                <a:cubicBezTo>
                  <a:pt x="7214" y="9407"/>
                  <a:pt x="6349" y="9535"/>
                  <a:pt x="5547" y="9772"/>
                </a:cubicBezTo>
                <a:cubicBezTo>
                  <a:pt x="5967" y="6762"/>
                  <a:pt x="9084" y="4418"/>
                  <a:pt x="12889" y="4368"/>
                </a:cubicBezTo>
                <a:close/>
                <a:moveTo>
                  <a:pt x="14356" y="4464"/>
                </a:moveTo>
                <a:cubicBezTo>
                  <a:pt x="15684" y="4659"/>
                  <a:pt x="16890" y="5138"/>
                  <a:pt x="17877" y="5819"/>
                </a:cubicBezTo>
                <a:cubicBezTo>
                  <a:pt x="18117" y="6461"/>
                  <a:pt x="18247" y="7142"/>
                  <a:pt x="18247" y="7848"/>
                </a:cubicBezTo>
                <a:cubicBezTo>
                  <a:pt x="18247" y="10024"/>
                  <a:pt x="17018" y="11966"/>
                  <a:pt x="15093" y="13244"/>
                </a:cubicBezTo>
                <a:cubicBezTo>
                  <a:pt x="14695" y="12436"/>
                  <a:pt x="14088" y="11715"/>
                  <a:pt x="13329" y="11120"/>
                </a:cubicBezTo>
                <a:cubicBezTo>
                  <a:pt x="14594" y="10167"/>
                  <a:pt x="15389" y="8809"/>
                  <a:pt x="15389" y="7297"/>
                </a:cubicBezTo>
                <a:cubicBezTo>
                  <a:pt x="15389" y="6252"/>
                  <a:pt x="15008" y="5281"/>
                  <a:pt x="14356" y="4464"/>
                </a:cubicBezTo>
                <a:close/>
                <a:moveTo>
                  <a:pt x="19287" y="7112"/>
                </a:moveTo>
                <a:cubicBezTo>
                  <a:pt x="20070" y="8074"/>
                  <a:pt x="20528" y="9227"/>
                  <a:pt x="20528" y="10466"/>
                </a:cubicBezTo>
                <a:cubicBezTo>
                  <a:pt x="20528" y="13105"/>
                  <a:pt x="18464" y="15351"/>
                  <a:pt x="15576" y="16202"/>
                </a:cubicBezTo>
                <a:cubicBezTo>
                  <a:pt x="15608" y="15972"/>
                  <a:pt x="15626" y="15740"/>
                  <a:pt x="15626" y="15503"/>
                </a:cubicBezTo>
                <a:cubicBezTo>
                  <a:pt x="15626" y="15035"/>
                  <a:pt x="15559" y="14580"/>
                  <a:pt x="15436" y="14142"/>
                </a:cubicBezTo>
                <a:cubicBezTo>
                  <a:pt x="17800" y="12712"/>
                  <a:pt x="19330" y="10425"/>
                  <a:pt x="19330" y="7848"/>
                </a:cubicBezTo>
                <a:cubicBezTo>
                  <a:pt x="19330" y="7599"/>
                  <a:pt x="19315" y="7354"/>
                  <a:pt x="19287" y="7112"/>
                </a:cubicBezTo>
                <a:close/>
                <a:moveTo>
                  <a:pt x="8117" y="10289"/>
                </a:moveTo>
                <a:cubicBezTo>
                  <a:pt x="9375" y="10289"/>
                  <a:pt x="10545" y="10587"/>
                  <a:pt x="11536" y="11094"/>
                </a:cubicBezTo>
                <a:cubicBezTo>
                  <a:pt x="10772" y="11437"/>
                  <a:pt x="9893" y="11634"/>
                  <a:pt x="8958" y="11634"/>
                </a:cubicBezTo>
                <a:cubicBezTo>
                  <a:pt x="7703" y="11634"/>
                  <a:pt x="6552" y="11279"/>
                  <a:pt x="5641" y="10691"/>
                </a:cubicBezTo>
                <a:cubicBezTo>
                  <a:pt x="6403" y="10432"/>
                  <a:pt x="7239" y="10289"/>
                  <a:pt x="8117" y="10289"/>
                </a:cubicBezTo>
                <a:close/>
                <a:moveTo>
                  <a:pt x="4475" y="11211"/>
                </a:moveTo>
                <a:cubicBezTo>
                  <a:pt x="4606" y="12214"/>
                  <a:pt x="5000" y="13153"/>
                  <a:pt x="5599" y="13983"/>
                </a:cubicBezTo>
                <a:cubicBezTo>
                  <a:pt x="4624" y="13557"/>
                  <a:pt x="3763" y="12982"/>
                  <a:pt x="3061" y="12296"/>
                </a:cubicBezTo>
                <a:cubicBezTo>
                  <a:pt x="3462" y="11879"/>
                  <a:pt x="3938" y="11512"/>
                  <a:pt x="4475" y="11211"/>
                </a:cubicBezTo>
                <a:close/>
                <a:moveTo>
                  <a:pt x="12463" y="11671"/>
                </a:moveTo>
                <a:cubicBezTo>
                  <a:pt x="13228" y="12244"/>
                  <a:pt x="13820" y="12963"/>
                  <a:pt x="14172" y="13777"/>
                </a:cubicBezTo>
                <a:cubicBezTo>
                  <a:pt x="12862" y="14434"/>
                  <a:pt x="11319" y="14815"/>
                  <a:pt x="9665" y="14815"/>
                </a:cubicBezTo>
                <a:cubicBezTo>
                  <a:pt x="8911" y="14815"/>
                  <a:pt x="8179" y="14735"/>
                  <a:pt x="7482" y="14586"/>
                </a:cubicBezTo>
                <a:cubicBezTo>
                  <a:pt x="6602" y="13809"/>
                  <a:pt x="5964" y="12850"/>
                  <a:pt x="5675" y="11781"/>
                </a:cubicBezTo>
                <a:cubicBezTo>
                  <a:pt x="6637" y="12246"/>
                  <a:pt x="7757" y="12519"/>
                  <a:pt x="8958" y="12519"/>
                </a:cubicBezTo>
                <a:cubicBezTo>
                  <a:pt x="10252" y="12519"/>
                  <a:pt x="11455" y="12205"/>
                  <a:pt x="12463" y="11671"/>
                </a:cubicBezTo>
                <a:close/>
                <a:moveTo>
                  <a:pt x="2443" y="13061"/>
                </a:moveTo>
                <a:cubicBezTo>
                  <a:pt x="3623" y="14137"/>
                  <a:pt x="5163" y="14947"/>
                  <a:pt x="6908" y="15368"/>
                </a:cubicBezTo>
                <a:cubicBezTo>
                  <a:pt x="8465" y="16645"/>
                  <a:pt x="10625" y="17438"/>
                  <a:pt x="13013" y="17438"/>
                </a:cubicBezTo>
                <a:cubicBezTo>
                  <a:pt x="13383" y="17438"/>
                  <a:pt x="13747" y="17417"/>
                  <a:pt x="14105" y="17380"/>
                </a:cubicBezTo>
                <a:cubicBezTo>
                  <a:pt x="13176" y="19331"/>
                  <a:pt x="10848" y="20717"/>
                  <a:pt x="8117" y="20717"/>
                </a:cubicBezTo>
                <a:cubicBezTo>
                  <a:pt x="4570" y="20717"/>
                  <a:pt x="1695" y="18383"/>
                  <a:pt x="1695" y="15503"/>
                </a:cubicBezTo>
                <a:cubicBezTo>
                  <a:pt x="1695" y="14621"/>
                  <a:pt x="1967" y="13790"/>
                  <a:pt x="2443" y="13061"/>
                </a:cubicBezTo>
                <a:close/>
                <a:moveTo>
                  <a:pt x="14449" y="14664"/>
                </a:moveTo>
                <a:cubicBezTo>
                  <a:pt x="14503" y="14938"/>
                  <a:pt x="14540" y="15217"/>
                  <a:pt x="14540" y="15503"/>
                </a:cubicBezTo>
                <a:cubicBezTo>
                  <a:pt x="14540" y="15830"/>
                  <a:pt x="14499" y="16148"/>
                  <a:pt x="14428" y="16458"/>
                </a:cubicBezTo>
                <a:cubicBezTo>
                  <a:pt x="13969" y="16529"/>
                  <a:pt x="13497" y="16567"/>
                  <a:pt x="13013" y="16567"/>
                </a:cubicBezTo>
                <a:cubicBezTo>
                  <a:pt x="11589" y="16567"/>
                  <a:pt x="10263" y="16240"/>
                  <a:pt x="9129" y="15682"/>
                </a:cubicBezTo>
                <a:cubicBezTo>
                  <a:pt x="9306" y="15690"/>
                  <a:pt x="9485" y="15694"/>
                  <a:pt x="9665" y="15694"/>
                </a:cubicBezTo>
                <a:cubicBezTo>
                  <a:pt x="11406" y="15694"/>
                  <a:pt x="13038" y="15318"/>
                  <a:pt x="14449" y="14664"/>
                </a:cubicBezTo>
                <a:close/>
              </a:path>
            </a:pathLst>
          </a:custGeom>
          <a:gradFill>
            <a:gsLst>
              <a:gs pos="0">
                <a:schemeClr val="accent1"/>
              </a:gs>
              <a:gs pos="16000">
                <a:schemeClr val="accent1"/>
              </a:gs>
              <a:gs pos="100000">
                <a:srgbClr val="6610AA"/>
              </a:gs>
            </a:gsLst>
            <a:lin ang="5400700" scaled="0"/>
          </a:gra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330156"/>
              </a:buClr>
              <a:buSzPts val="1400"/>
              <a:buFont typeface="Poppins"/>
              <a:buNone/>
            </a:pPr>
            <a:endParaRPr sz="1867" b="0" i="0" u="none" strike="noStrike" cap="none">
              <a:solidFill>
                <a:srgbClr val="330156"/>
              </a:solidFill>
              <a:latin typeface="Poppins"/>
              <a:ea typeface="Poppins"/>
              <a:cs typeface="Poppins"/>
              <a:sym typeface="Poppins"/>
            </a:endParaRPr>
          </a:p>
        </p:txBody>
      </p:sp>
      <p:sp>
        <p:nvSpPr>
          <p:cNvPr id="147" name="Google Shape;147;p23"/>
          <p:cNvSpPr txBox="1"/>
          <p:nvPr/>
        </p:nvSpPr>
        <p:spPr>
          <a:xfrm>
            <a:off x="720000" y="1714400"/>
            <a:ext cx="8424000" cy="3429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2667"/>
              </a:spcAft>
              <a:buNone/>
            </a:pPr>
            <a:endParaRPr sz="6667">
              <a:solidFill>
                <a:srgbClr val="FFFFFF"/>
              </a:solidFill>
              <a:latin typeface="Poppins SemiBold"/>
              <a:ea typeface="Poppins SemiBold"/>
              <a:cs typeface="Poppins SemiBold"/>
              <a:sym typeface="Poppins SemiBold"/>
            </a:endParaRPr>
          </a:p>
        </p:txBody>
      </p:sp>
      <p:sp>
        <p:nvSpPr>
          <p:cNvPr id="148" name="Google Shape;148;p23"/>
          <p:cNvSpPr txBox="1">
            <a:spLocks noGrp="1"/>
          </p:cNvSpPr>
          <p:nvPr>
            <p:ph type="title"/>
          </p:nvPr>
        </p:nvSpPr>
        <p:spPr>
          <a:xfrm>
            <a:off x="720000" y="2867800"/>
            <a:ext cx="8424000" cy="1122400"/>
          </a:xfrm>
          <a:prstGeom prst="rect">
            <a:avLst/>
          </a:prstGeom>
        </p:spPr>
        <p:txBody>
          <a:bodyPr spcFirstLastPara="1" wrap="square" lIns="0" tIns="121900" rIns="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4800" b="1">
                <a:solidFill>
                  <a:schemeClr val="lt1"/>
                </a:solidFill>
              </a:rPr>
              <a:t>Prototyping</a:t>
            </a:r>
            <a:endParaRPr lang="en-US" sz="4800" b="1">
              <a:solidFill>
                <a:schemeClr val="lt1"/>
              </a:solidFill>
            </a:endParaRPr>
          </a:p>
        </p:txBody>
      </p:sp>
    </p:spTree>
    <p:extLst>
      <p:ext uri="{BB962C8B-B14F-4D97-AF65-F5344CB8AC3E}">
        <p14:creationId xmlns:p14="http://schemas.microsoft.com/office/powerpoint/2010/main" val="2769847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4"/>
          <p:cNvSpPr txBox="1">
            <a:spLocks noGrp="1"/>
          </p:cNvSpPr>
          <p:nvPr>
            <p:ph type="title"/>
          </p:nvPr>
        </p:nvSpPr>
        <p:spPr>
          <a:xfrm>
            <a:off x="720000" y="720000"/>
            <a:ext cx="10752000" cy="63680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b="1"/>
              <a:t>Prototype map</a:t>
            </a:r>
            <a:endParaRPr lang="en-US" sz="2400" b="1"/>
          </a:p>
        </p:txBody>
      </p:sp>
      <p:sp>
        <p:nvSpPr>
          <p:cNvPr id="154" name="Google Shape;154;p24"/>
          <p:cNvSpPr/>
          <p:nvPr/>
        </p:nvSpPr>
        <p:spPr>
          <a:xfrm>
            <a:off x="3285500" y="1959600"/>
            <a:ext cx="1646400" cy="1017200"/>
          </a:xfrm>
          <a:prstGeom prst="rect">
            <a:avLst/>
          </a:prstGeom>
          <a:solidFill>
            <a:srgbClr val="188AFF"/>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CULP guidance + regs</a:t>
            </a:r>
            <a:endParaRPr sz="1467" b="1">
              <a:solidFill>
                <a:schemeClr val="lt1"/>
              </a:solidFill>
              <a:latin typeface="Poppins"/>
              <a:ea typeface="Poppins"/>
              <a:cs typeface="Poppins"/>
              <a:sym typeface="Poppins"/>
            </a:endParaRPr>
          </a:p>
        </p:txBody>
      </p:sp>
      <p:sp>
        <p:nvSpPr>
          <p:cNvPr id="155" name="Google Shape;155;p24"/>
          <p:cNvSpPr txBox="1"/>
          <p:nvPr/>
        </p:nvSpPr>
        <p:spPr>
          <a:xfrm>
            <a:off x="376800" y="1852584"/>
            <a:ext cx="2013600" cy="1231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1600" b="1">
                <a:solidFill>
                  <a:schemeClr val="accent2"/>
                </a:solidFill>
                <a:latin typeface="Poppins"/>
                <a:ea typeface="Poppins"/>
                <a:cs typeface="Poppins"/>
                <a:sym typeface="Poppins"/>
              </a:rPr>
              <a:t>Where can we add value to other parts of the ecosystem?</a:t>
            </a:r>
            <a:endParaRPr sz="2489">
              <a:solidFill>
                <a:schemeClr val="accent2"/>
              </a:solidFill>
            </a:endParaRPr>
          </a:p>
        </p:txBody>
      </p:sp>
      <p:sp>
        <p:nvSpPr>
          <p:cNvPr id="156" name="Google Shape;156;p24"/>
          <p:cNvSpPr txBox="1"/>
          <p:nvPr/>
        </p:nvSpPr>
        <p:spPr>
          <a:xfrm>
            <a:off x="376800" y="4814700"/>
            <a:ext cx="2356800" cy="14776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1600" b="1">
                <a:solidFill>
                  <a:schemeClr val="accent3"/>
                </a:solidFill>
                <a:latin typeface="Poppins"/>
                <a:ea typeface="Poppins"/>
                <a:cs typeface="Poppins"/>
                <a:sym typeface="Poppins"/>
              </a:rPr>
              <a:t>Where can we add value to things that happen with the LPA plan-making system?</a:t>
            </a:r>
            <a:endParaRPr sz="2489">
              <a:solidFill>
                <a:schemeClr val="accent3"/>
              </a:solidFill>
            </a:endParaRPr>
          </a:p>
        </p:txBody>
      </p:sp>
      <p:sp>
        <p:nvSpPr>
          <p:cNvPr id="157" name="Google Shape;157;p24"/>
          <p:cNvSpPr/>
          <p:nvPr/>
        </p:nvSpPr>
        <p:spPr>
          <a:xfrm>
            <a:off x="3285500" y="3761845"/>
            <a:ext cx="7030800" cy="440000"/>
          </a:xfrm>
          <a:prstGeom prst="rect">
            <a:avLst/>
          </a:prstGeom>
          <a:solidFill>
            <a:schemeClr val="accent5"/>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b="1">
                <a:solidFill>
                  <a:schemeClr val="lt1"/>
                </a:solidFill>
                <a:latin typeface="Poppins"/>
                <a:ea typeface="Poppins"/>
                <a:cs typeface="Poppins"/>
                <a:sym typeface="Poppins"/>
              </a:rPr>
              <a:t>Digital Plan Maker tool</a:t>
            </a:r>
            <a:endParaRPr sz="1600" b="1">
              <a:solidFill>
                <a:schemeClr val="lt1"/>
              </a:solidFill>
              <a:latin typeface="Poppins"/>
              <a:ea typeface="Poppins"/>
              <a:cs typeface="Poppins"/>
              <a:sym typeface="Poppins"/>
            </a:endParaRPr>
          </a:p>
        </p:txBody>
      </p:sp>
      <p:sp>
        <p:nvSpPr>
          <p:cNvPr id="158" name="Google Shape;158;p24"/>
          <p:cNvSpPr/>
          <p:nvPr/>
        </p:nvSpPr>
        <p:spPr>
          <a:xfrm>
            <a:off x="5064567" y="1959600"/>
            <a:ext cx="1646400" cy="1017200"/>
          </a:xfrm>
          <a:prstGeom prst="rect">
            <a:avLst/>
          </a:prstGeom>
          <a:solidFill>
            <a:srgbClr val="188AFF"/>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Call for sites</a:t>
            </a:r>
            <a:endParaRPr sz="1467" b="1">
              <a:solidFill>
                <a:schemeClr val="lt1"/>
              </a:solidFill>
              <a:latin typeface="Poppins"/>
              <a:ea typeface="Poppins"/>
              <a:cs typeface="Poppins"/>
              <a:sym typeface="Poppins"/>
            </a:endParaRPr>
          </a:p>
        </p:txBody>
      </p:sp>
      <p:sp>
        <p:nvSpPr>
          <p:cNvPr id="159" name="Google Shape;159;p24"/>
          <p:cNvSpPr/>
          <p:nvPr/>
        </p:nvSpPr>
        <p:spPr>
          <a:xfrm>
            <a:off x="6843633" y="1959600"/>
            <a:ext cx="1646400" cy="1017200"/>
          </a:xfrm>
          <a:prstGeom prst="rect">
            <a:avLst/>
          </a:prstGeom>
          <a:solidFill>
            <a:srgbClr val="188AFF"/>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Consultations</a:t>
            </a:r>
            <a:endParaRPr sz="1467" b="1">
              <a:solidFill>
                <a:schemeClr val="lt1"/>
              </a:solidFill>
              <a:latin typeface="Poppins"/>
              <a:ea typeface="Poppins"/>
              <a:cs typeface="Poppins"/>
              <a:sym typeface="Poppins"/>
            </a:endParaRPr>
          </a:p>
        </p:txBody>
      </p:sp>
      <p:sp>
        <p:nvSpPr>
          <p:cNvPr id="160" name="Google Shape;160;p24"/>
          <p:cNvSpPr/>
          <p:nvPr/>
        </p:nvSpPr>
        <p:spPr>
          <a:xfrm>
            <a:off x="10401767" y="2884467"/>
            <a:ext cx="1646400" cy="1017200"/>
          </a:xfrm>
          <a:prstGeom prst="rect">
            <a:avLst/>
          </a:prstGeom>
          <a:solidFill>
            <a:srgbClr val="9E9E9E"/>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b="1">
                <a:solidFill>
                  <a:schemeClr val="lt1"/>
                </a:solidFill>
                <a:latin typeface="Poppins"/>
                <a:ea typeface="Poppins"/>
                <a:cs typeface="Poppins"/>
                <a:sym typeface="Poppins"/>
              </a:rPr>
              <a:t>DM decision making</a:t>
            </a:r>
            <a:endParaRPr sz="1600" b="1">
              <a:solidFill>
                <a:schemeClr val="lt1"/>
              </a:solidFill>
              <a:latin typeface="Poppins"/>
              <a:ea typeface="Poppins"/>
              <a:cs typeface="Poppins"/>
              <a:sym typeface="Poppins"/>
            </a:endParaRPr>
          </a:p>
        </p:txBody>
      </p:sp>
      <p:sp>
        <p:nvSpPr>
          <p:cNvPr id="161" name="Google Shape;161;p24"/>
          <p:cNvSpPr/>
          <p:nvPr/>
        </p:nvSpPr>
        <p:spPr>
          <a:xfrm>
            <a:off x="10401767" y="4062000"/>
            <a:ext cx="1646400" cy="1017200"/>
          </a:xfrm>
          <a:prstGeom prst="rect">
            <a:avLst/>
          </a:prstGeom>
          <a:solidFill>
            <a:srgbClr val="9E9E9E"/>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b="1">
                <a:solidFill>
                  <a:schemeClr val="lt1"/>
                </a:solidFill>
                <a:latin typeface="Poppins"/>
                <a:ea typeface="Poppins"/>
                <a:cs typeface="Poppins"/>
                <a:sym typeface="Poppins"/>
              </a:rPr>
              <a:t>Policy monitoring</a:t>
            </a:r>
            <a:endParaRPr sz="1600" b="1">
              <a:solidFill>
                <a:schemeClr val="lt1"/>
              </a:solidFill>
              <a:latin typeface="Poppins"/>
              <a:ea typeface="Poppins"/>
              <a:cs typeface="Poppins"/>
              <a:sym typeface="Poppins"/>
            </a:endParaRPr>
          </a:p>
        </p:txBody>
      </p:sp>
      <p:sp>
        <p:nvSpPr>
          <p:cNvPr id="162" name="Google Shape;162;p24"/>
          <p:cNvSpPr/>
          <p:nvPr/>
        </p:nvSpPr>
        <p:spPr>
          <a:xfrm>
            <a:off x="3285500" y="5044887"/>
            <a:ext cx="1646400" cy="1017200"/>
          </a:xfrm>
          <a:prstGeom prst="rect">
            <a:avLst/>
          </a:prstGeom>
          <a:solidFill>
            <a:schemeClr val="accent3"/>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Evidence</a:t>
            </a:r>
            <a:endParaRPr sz="1467" b="1">
              <a:solidFill>
                <a:schemeClr val="lt1"/>
              </a:solidFill>
              <a:latin typeface="Poppins"/>
              <a:ea typeface="Poppins"/>
              <a:cs typeface="Poppins"/>
              <a:sym typeface="Poppins"/>
            </a:endParaRPr>
          </a:p>
        </p:txBody>
      </p:sp>
      <p:sp>
        <p:nvSpPr>
          <p:cNvPr id="163" name="Google Shape;163;p24"/>
          <p:cNvSpPr/>
          <p:nvPr/>
        </p:nvSpPr>
        <p:spPr>
          <a:xfrm>
            <a:off x="5064567" y="5044887"/>
            <a:ext cx="1646400" cy="1017200"/>
          </a:xfrm>
          <a:prstGeom prst="rect">
            <a:avLst/>
          </a:prstGeom>
          <a:solidFill>
            <a:schemeClr val="accent3"/>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Policy</a:t>
            </a:r>
            <a:endParaRPr sz="1467" b="1">
              <a:solidFill>
                <a:schemeClr val="lt1"/>
              </a:solidFill>
              <a:latin typeface="Poppins"/>
              <a:ea typeface="Poppins"/>
              <a:cs typeface="Poppins"/>
              <a:sym typeface="Poppins"/>
            </a:endParaRPr>
          </a:p>
        </p:txBody>
      </p:sp>
      <p:sp>
        <p:nvSpPr>
          <p:cNvPr id="164" name="Google Shape;164;p24"/>
          <p:cNvSpPr/>
          <p:nvPr/>
        </p:nvSpPr>
        <p:spPr>
          <a:xfrm>
            <a:off x="6843633" y="5044887"/>
            <a:ext cx="1646400" cy="1017200"/>
          </a:xfrm>
          <a:prstGeom prst="rect">
            <a:avLst/>
          </a:prstGeom>
          <a:solidFill>
            <a:schemeClr val="accent3"/>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Project management</a:t>
            </a:r>
            <a:endParaRPr sz="1467" b="1">
              <a:solidFill>
                <a:schemeClr val="lt1"/>
              </a:solidFill>
              <a:latin typeface="Poppins"/>
              <a:ea typeface="Poppins"/>
              <a:cs typeface="Poppins"/>
              <a:sym typeface="Poppins"/>
            </a:endParaRPr>
          </a:p>
        </p:txBody>
      </p:sp>
      <p:sp>
        <p:nvSpPr>
          <p:cNvPr id="165" name="Google Shape;165;p24"/>
          <p:cNvSpPr/>
          <p:nvPr/>
        </p:nvSpPr>
        <p:spPr>
          <a:xfrm>
            <a:off x="8622700" y="1959600"/>
            <a:ext cx="1646400" cy="1017200"/>
          </a:xfrm>
          <a:prstGeom prst="rect">
            <a:avLst/>
          </a:prstGeom>
          <a:solidFill>
            <a:srgbClr val="188AFF"/>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Examination</a:t>
            </a:r>
            <a:endParaRPr sz="1467" b="1">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1431454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5"/>
          <p:cNvSpPr txBox="1">
            <a:spLocks noGrp="1"/>
          </p:cNvSpPr>
          <p:nvPr>
            <p:ph type="title"/>
          </p:nvPr>
        </p:nvSpPr>
        <p:spPr>
          <a:xfrm>
            <a:off x="720000" y="720000"/>
            <a:ext cx="10752000" cy="63680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b="1"/>
              <a:t>Our current focus</a:t>
            </a:r>
            <a:endParaRPr lang="en-US" sz="2400" b="1"/>
          </a:p>
        </p:txBody>
      </p:sp>
      <p:sp>
        <p:nvSpPr>
          <p:cNvPr id="171" name="Google Shape;171;p25"/>
          <p:cNvSpPr txBox="1"/>
          <p:nvPr/>
        </p:nvSpPr>
        <p:spPr>
          <a:xfrm>
            <a:off x="806203" y="1661685"/>
            <a:ext cx="2013600" cy="629234"/>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89" b="1">
                <a:solidFill>
                  <a:schemeClr val="accent3"/>
                </a:solidFill>
                <a:latin typeface="Poppins"/>
                <a:ea typeface="Poppins"/>
                <a:cs typeface="Poppins"/>
                <a:sym typeface="Poppins"/>
              </a:rPr>
              <a:t>NOW</a:t>
            </a:r>
            <a:endParaRPr sz="2133">
              <a:solidFill>
                <a:schemeClr val="accent3"/>
              </a:solidFill>
            </a:endParaRPr>
          </a:p>
        </p:txBody>
      </p:sp>
      <p:sp>
        <p:nvSpPr>
          <p:cNvPr id="172" name="Google Shape;172;p25"/>
          <p:cNvSpPr/>
          <p:nvPr/>
        </p:nvSpPr>
        <p:spPr>
          <a:xfrm>
            <a:off x="1305767" y="4552048"/>
            <a:ext cx="9292800" cy="440000"/>
          </a:xfrm>
          <a:prstGeom prst="rect">
            <a:avLst/>
          </a:prstGeom>
          <a:solidFill>
            <a:schemeClr val="accent5"/>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b="1">
                <a:solidFill>
                  <a:schemeClr val="lt1"/>
                </a:solidFill>
                <a:latin typeface="Poppins"/>
                <a:ea typeface="Poppins"/>
                <a:cs typeface="Poppins"/>
                <a:sym typeface="Poppins"/>
              </a:rPr>
              <a:t>Ingesting and structuring</a:t>
            </a:r>
            <a:endParaRPr sz="1600" b="1">
              <a:solidFill>
                <a:schemeClr val="lt1"/>
              </a:solidFill>
              <a:latin typeface="Poppins"/>
              <a:ea typeface="Poppins"/>
              <a:cs typeface="Poppins"/>
              <a:sym typeface="Poppins"/>
            </a:endParaRPr>
          </a:p>
        </p:txBody>
      </p:sp>
      <p:sp>
        <p:nvSpPr>
          <p:cNvPr id="173" name="Google Shape;173;p25"/>
          <p:cNvSpPr/>
          <p:nvPr/>
        </p:nvSpPr>
        <p:spPr>
          <a:xfrm>
            <a:off x="1842233" y="5208481"/>
            <a:ext cx="9148000" cy="440000"/>
          </a:xfrm>
          <a:prstGeom prst="rect">
            <a:avLst/>
          </a:prstGeom>
          <a:solidFill>
            <a:schemeClr val="accent4"/>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b="1">
                <a:solidFill>
                  <a:schemeClr val="lt1"/>
                </a:solidFill>
                <a:latin typeface="Poppins"/>
                <a:ea typeface="Poppins"/>
                <a:cs typeface="Poppins"/>
                <a:sym typeface="Poppins"/>
              </a:rPr>
              <a:t>Finding and using</a:t>
            </a:r>
            <a:endParaRPr sz="1600" b="1">
              <a:solidFill>
                <a:schemeClr val="lt1"/>
              </a:solidFill>
              <a:latin typeface="Poppins"/>
              <a:ea typeface="Poppins"/>
              <a:cs typeface="Poppins"/>
              <a:sym typeface="Poppins"/>
            </a:endParaRPr>
          </a:p>
        </p:txBody>
      </p:sp>
      <p:sp>
        <p:nvSpPr>
          <p:cNvPr id="174" name="Google Shape;174;p25"/>
          <p:cNvSpPr/>
          <p:nvPr/>
        </p:nvSpPr>
        <p:spPr>
          <a:xfrm>
            <a:off x="835200" y="2343700"/>
            <a:ext cx="1646400" cy="1017200"/>
          </a:xfrm>
          <a:prstGeom prst="rect">
            <a:avLst/>
          </a:prstGeom>
          <a:solidFill>
            <a:schemeClr val="accent3"/>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Evidence</a:t>
            </a:r>
            <a:endParaRPr sz="1467" b="1">
              <a:solidFill>
                <a:schemeClr val="lt1"/>
              </a:solidFill>
              <a:latin typeface="Poppins"/>
              <a:ea typeface="Poppins"/>
              <a:cs typeface="Poppins"/>
              <a:sym typeface="Poppins"/>
            </a:endParaRPr>
          </a:p>
        </p:txBody>
      </p:sp>
      <p:sp>
        <p:nvSpPr>
          <p:cNvPr id="175" name="Google Shape;175;p25"/>
          <p:cNvSpPr/>
          <p:nvPr/>
        </p:nvSpPr>
        <p:spPr>
          <a:xfrm>
            <a:off x="2973117" y="2343700"/>
            <a:ext cx="1646400" cy="1017200"/>
          </a:xfrm>
          <a:prstGeom prst="rect">
            <a:avLst/>
          </a:prstGeom>
          <a:solidFill>
            <a:schemeClr val="accent3"/>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Policy</a:t>
            </a:r>
            <a:endParaRPr sz="1467" b="1">
              <a:solidFill>
                <a:schemeClr val="lt1"/>
              </a:solidFill>
              <a:latin typeface="Poppins"/>
              <a:ea typeface="Poppins"/>
              <a:cs typeface="Poppins"/>
              <a:sym typeface="Poppins"/>
            </a:endParaRPr>
          </a:p>
        </p:txBody>
      </p:sp>
      <p:sp>
        <p:nvSpPr>
          <p:cNvPr id="176" name="Google Shape;176;p25"/>
          <p:cNvSpPr/>
          <p:nvPr/>
        </p:nvSpPr>
        <p:spPr>
          <a:xfrm>
            <a:off x="5111033" y="2343700"/>
            <a:ext cx="1646400" cy="1017200"/>
          </a:xfrm>
          <a:prstGeom prst="rect">
            <a:avLst/>
          </a:prstGeom>
          <a:solidFill>
            <a:schemeClr val="accent3"/>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Project management</a:t>
            </a:r>
            <a:endParaRPr sz="1467" b="1">
              <a:solidFill>
                <a:schemeClr val="lt1"/>
              </a:solidFill>
              <a:latin typeface="Poppins"/>
              <a:ea typeface="Poppins"/>
              <a:cs typeface="Poppins"/>
              <a:sym typeface="Poppins"/>
            </a:endParaRPr>
          </a:p>
        </p:txBody>
      </p:sp>
      <p:sp>
        <p:nvSpPr>
          <p:cNvPr id="177" name="Google Shape;177;p25"/>
          <p:cNvSpPr txBox="1"/>
          <p:nvPr/>
        </p:nvSpPr>
        <p:spPr>
          <a:xfrm>
            <a:off x="806200" y="3660700"/>
            <a:ext cx="7139200" cy="7388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1600" b="1">
                <a:solidFill>
                  <a:schemeClr val="dk1"/>
                </a:solidFill>
                <a:latin typeface="Poppins"/>
                <a:ea typeface="Poppins"/>
                <a:cs typeface="Poppins"/>
                <a:sym typeface="Poppins"/>
              </a:rPr>
              <a:t>Service patterns: </a:t>
            </a:r>
            <a:endParaRPr sz="1600" b="1">
              <a:solidFill>
                <a:schemeClr val="dk1"/>
              </a:solidFill>
              <a:latin typeface="Poppins"/>
              <a:ea typeface="Poppins"/>
              <a:cs typeface="Poppins"/>
              <a:sym typeface="Poppins"/>
            </a:endParaRPr>
          </a:p>
          <a:p>
            <a:pPr marL="0" lvl="0" indent="0" algn="l" rtl="0">
              <a:spcBef>
                <a:spcPts val="0"/>
              </a:spcBef>
              <a:spcAft>
                <a:spcPts val="0"/>
              </a:spcAft>
              <a:buNone/>
            </a:pPr>
            <a:r>
              <a:rPr lang="en-GB" sz="1600">
                <a:solidFill>
                  <a:schemeClr val="dk1"/>
                </a:solidFill>
                <a:latin typeface="Poppins"/>
                <a:ea typeface="Poppins"/>
                <a:cs typeface="Poppins"/>
                <a:sym typeface="Poppins"/>
              </a:rPr>
              <a:t>what do these activities look like for different parts of the process?</a:t>
            </a:r>
            <a:endParaRPr sz="2489">
              <a:solidFill>
                <a:schemeClr val="dk1"/>
              </a:solidFill>
              <a:latin typeface="Poppins"/>
              <a:ea typeface="Poppins"/>
              <a:cs typeface="Poppins"/>
              <a:sym typeface="Poppins"/>
            </a:endParaRPr>
          </a:p>
        </p:txBody>
      </p:sp>
      <p:sp>
        <p:nvSpPr>
          <p:cNvPr id="178" name="Google Shape;178;p25"/>
          <p:cNvSpPr/>
          <p:nvPr/>
        </p:nvSpPr>
        <p:spPr>
          <a:xfrm>
            <a:off x="7607800" y="2343700"/>
            <a:ext cx="1646400" cy="1017200"/>
          </a:xfrm>
          <a:prstGeom prst="rect">
            <a:avLst/>
          </a:prstGeom>
          <a:solidFill>
            <a:srgbClr val="188AFF"/>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Consultations</a:t>
            </a:r>
            <a:endParaRPr sz="1467" b="1">
              <a:solidFill>
                <a:schemeClr val="lt1"/>
              </a:solidFill>
              <a:latin typeface="Poppins"/>
              <a:ea typeface="Poppins"/>
              <a:cs typeface="Poppins"/>
              <a:sym typeface="Poppins"/>
            </a:endParaRPr>
          </a:p>
        </p:txBody>
      </p:sp>
      <p:sp>
        <p:nvSpPr>
          <p:cNvPr id="179" name="Google Shape;179;p25"/>
          <p:cNvSpPr/>
          <p:nvPr/>
        </p:nvSpPr>
        <p:spPr>
          <a:xfrm>
            <a:off x="9730524" y="2343700"/>
            <a:ext cx="1646400" cy="1017200"/>
          </a:xfrm>
          <a:prstGeom prst="rect">
            <a:avLst/>
          </a:prstGeom>
          <a:solidFill>
            <a:srgbClr val="188AFF"/>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467" b="1">
                <a:solidFill>
                  <a:schemeClr val="lt1"/>
                </a:solidFill>
                <a:latin typeface="Poppins"/>
                <a:ea typeface="Poppins"/>
                <a:cs typeface="Poppins"/>
                <a:sym typeface="Poppins"/>
              </a:rPr>
              <a:t>Examination</a:t>
            </a:r>
            <a:endParaRPr sz="1467" b="1">
              <a:solidFill>
                <a:schemeClr val="lt1"/>
              </a:solidFill>
              <a:latin typeface="Poppins"/>
              <a:ea typeface="Poppins"/>
              <a:cs typeface="Poppins"/>
              <a:sym typeface="Poppins"/>
            </a:endParaRPr>
          </a:p>
        </p:txBody>
      </p:sp>
      <p:sp>
        <p:nvSpPr>
          <p:cNvPr id="180" name="Google Shape;180;p25"/>
          <p:cNvSpPr txBox="1"/>
          <p:nvPr/>
        </p:nvSpPr>
        <p:spPr>
          <a:xfrm>
            <a:off x="7607803" y="1661685"/>
            <a:ext cx="2013600" cy="629234"/>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89" b="1">
                <a:solidFill>
                  <a:srgbClr val="188AFF"/>
                </a:solidFill>
                <a:latin typeface="Poppins"/>
                <a:ea typeface="Poppins"/>
                <a:cs typeface="Poppins"/>
                <a:sym typeface="Poppins"/>
              </a:rPr>
              <a:t>NEXT (ISH)</a:t>
            </a:r>
            <a:endParaRPr sz="2133">
              <a:solidFill>
                <a:srgbClr val="188AFF"/>
              </a:solidFill>
            </a:endParaRPr>
          </a:p>
        </p:txBody>
      </p:sp>
      <p:sp>
        <p:nvSpPr>
          <p:cNvPr id="181" name="Google Shape;181;p25"/>
          <p:cNvSpPr/>
          <p:nvPr/>
        </p:nvSpPr>
        <p:spPr>
          <a:xfrm>
            <a:off x="2481600" y="5864915"/>
            <a:ext cx="8895200" cy="440000"/>
          </a:xfrm>
          <a:prstGeom prst="rect">
            <a:avLst/>
          </a:prstGeom>
          <a:solidFill>
            <a:schemeClr val="accent6"/>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r>
              <a:rPr lang="en-GB" sz="1600" b="1">
                <a:solidFill>
                  <a:schemeClr val="lt1"/>
                </a:solidFill>
                <a:latin typeface="Poppins"/>
                <a:ea typeface="Poppins"/>
                <a:cs typeface="Poppins"/>
                <a:sym typeface="Poppins"/>
              </a:rPr>
              <a:t>Reviewing and analysing</a:t>
            </a:r>
            <a:endParaRPr sz="1600" b="1">
              <a:solidFill>
                <a:schemeClr val="lt1"/>
              </a:solidFill>
              <a:latin typeface="Poppins"/>
              <a:ea typeface="Poppins"/>
              <a:cs typeface="Poppins"/>
              <a:sym typeface="Poppins"/>
            </a:endParaRPr>
          </a:p>
        </p:txBody>
      </p:sp>
    </p:spTree>
    <p:extLst>
      <p:ext uri="{BB962C8B-B14F-4D97-AF65-F5344CB8AC3E}">
        <p14:creationId xmlns:p14="http://schemas.microsoft.com/office/powerpoint/2010/main" val="141810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6"/>
          <p:cNvSpPr txBox="1">
            <a:spLocks noGrp="1"/>
          </p:cNvSpPr>
          <p:nvPr>
            <p:ph type="body" idx="1"/>
          </p:nvPr>
        </p:nvSpPr>
        <p:spPr>
          <a:xfrm>
            <a:off x="777833" y="1549700"/>
            <a:ext cx="10198000" cy="5163200"/>
          </a:xfrm>
          <a:prstGeom prst="rect">
            <a:avLst/>
          </a:prstGeom>
          <a:ln>
            <a:noFill/>
          </a:ln>
        </p:spPr>
        <p:txBody>
          <a:bodyPr spcFirstLastPara="1" wrap="square" lIns="0" tIns="121900" rIns="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lnSpc>
                <a:spcPct val="115000"/>
              </a:lnSpc>
              <a:spcBef>
                <a:spcPts val="0"/>
              </a:spcBef>
              <a:spcAft>
                <a:spcPts val="0"/>
              </a:spcAft>
              <a:buNone/>
            </a:pPr>
            <a:r>
              <a:rPr lang="en-GB"/>
              <a:t>A few examples of what we’ve been doing…</a:t>
            </a:r>
            <a:endParaRPr/>
          </a:p>
          <a:p>
            <a:pPr marL="0" lvl="0" indent="0" algn="l" rtl="0">
              <a:lnSpc>
                <a:spcPct val="115000"/>
              </a:lnSpc>
              <a:spcBef>
                <a:spcPts val="1600"/>
              </a:spcBef>
              <a:spcAft>
                <a:spcPts val="0"/>
              </a:spcAft>
              <a:buNone/>
            </a:pPr>
            <a:endParaRPr>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GB">
                <a:latin typeface="Poppins SemiBold"/>
                <a:ea typeface="Poppins SemiBold"/>
                <a:cs typeface="Poppins SemiBold"/>
                <a:sym typeface="Poppins SemiBold"/>
              </a:rPr>
              <a:t>Project Management</a:t>
            </a:r>
            <a:endParaRPr>
              <a:latin typeface="Poppins SemiBold"/>
              <a:ea typeface="Poppins SemiBold"/>
              <a:cs typeface="Poppins SemiBold"/>
              <a:sym typeface="Poppins SemiBold"/>
            </a:endParaRPr>
          </a:p>
          <a:p>
            <a:pPr marL="609585" lvl="0" indent="-457189" algn="l" rtl="0">
              <a:lnSpc>
                <a:spcPct val="115000"/>
              </a:lnSpc>
              <a:spcBef>
                <a:spcPts val="0"/>
              </a:spcBef>
              <a:spcAft>
                <a:spcPts val="0"/>
              </a:spcAft>
              <a:buSzPts val="1800"/>
              <a:buChar char="●"/>
            </a:pPr>
            <a:r>
              <a:rPr lang="en-GB"/>
              <a:t>Create and publish Local Plan timetable to planning.data</a:t>
            </a:r>
            <a:endParaRPr/>
          </a:p>
          <a:p>
            <a:pPr marL="0" lvl="0" indent="0" algn="l" rtl="0">
              <a:lnSpc>
                <a:spcPct val="115000"/>
              </a:lnSpc>
              <a:spcBef>
                <a:spcPts val="0"/>
              </a:spcBef>
              <a:spcAft>
                <a:spcPts val="0"/>
              </a:spcAft>
              <a:buNone/>
            </a:pPr>
            <a:endParaRPr/>
          </a:p>
          <a:p>
            <a:pPr marL="0" lvl="0" indent="0" algn="l" rtl="0">
              <a:spcBef>
                <a:spcPts val="0"/>
              </a:spcBef>
              <a:spcAft>
                <a:spcPts val="0"/>
              </a:spcAft>
              <a:buClr>
                <a:schemeClr val="dk2"/>
              </a:buClr>
              <a:buSzPts val="1100"/>
              <a:buFont typeface="Arial"/>
              <a:buNone/>
            </a:pPr>
            <a:r>
              <a:rPr lang="en-GB">
                <a:latin typeface="Poppins SemiBold"/>
                <a:ea typeface="Poppins SemiBold"/>
                <a:cs typeface="Poppins SemiBold"/>
                <a:sym typeface="Poppins SemiBold"/>
              </a:rPr>
              <a:t>Policy </a:t>
            </a:r>
            <a:endParaRPr>
              <a:latin typeface="Poppins SemiBold"/>
              <a:ea typeface="Poppins SemiBold"/>
              <a:cs typeface="Poppins SemiBold"/>
              <a:sym typeface="Poppins SemiBold"/>
            </a:endParaRPr>
          </a:p>
          <a:p>
            <a:pPr marL="609585" lvl="0" indent="-457189" algn="l" rtl="0">
              <a:spcBef>
                <a:spcPts val="0"/>
              </a:spcBef>
              <a:spcAft>
                <a:spcPts val="0"/>
              </a:spcAft>
              <a:buSzPts val="1800"/>
              <a:buChar char="●"/>
            </a:pPr>
            <a:r>
              <a:rPr lang="en-GB"/>
              <a:t>Policy writing tool</a:t>
            </a:r>
            <a:endParaRPr/>
          </a:p>
          <a:p>
            <a:pPr marL="609585"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GB">
                <a:latin typeface="Poppins SemiBold"/>
                <a:ea typeface="Poppins SemiBold"/>
                <a:cs typeface="Poppins SemiBold"/>
                <a:sym typeface="Poppins SemiBold"/>
              </a:rPr>
              <a:t>Evidence </a:t>
            </a:r>
            <a:endParaRPr>
              <a:latin typeface="Poppins SemiBold"/>
              <a:ea typeface="Poppins SemiBold"/>
              <a:cs typeface="Poppins SemiBold"/>
              <a:sym typeface="Poppins SemiBold"/>
            </a:endParaRPr>
          </a:p>
          <a:p>
            <a:pPr marL="609585" lvl="0" indent="-457189" algn="l" rtl="0">
              <a:lnSpc>
                <a:spcPct val="115000"/>
              </a:lnSpc>
              <a:spcBef>
                <a:spcPts val="0"/>
              </a:spcBef>
              <a:spcAft>
                <a:spcPts val="0"/>
              </a:spcAft>
              <a:buSzPts val="1800"/>
              <a:buChar char="●"/>
            </a:pPr>
            <a:r>
              <a:rPr lang="en-GB"/>
              <a:t>Structuring, tagging and grouping evidence</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1600"/>
              </a:spcAft>
              <a:buNone/>
            </a:pPr>
            <a:endParaRPr/>
          </a:p>
        </p:txBody>
      </p:sp>
      <p:sp>
        <p:nvSpPr>
          <p:cNvPr id="187" name="Google Shape;187;p26"/>
          <p:cNvSpPr txBox="1">
            <a:spLocks noGrp="1"/>
          </p:cNvSpPr>
          <p:nvPr>
            <p:ph type="title"/>
          </p:nvPr>
        </p:nvSpPr>
        <p:spPr>
          <a:xfrm>
            <a:off x="720000" y="720000"/>
            <a:ext cx="10752000" cy="63680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b="1"/>
              <a:t>Prototypes</a:t>
            </a:r>
            <a:endParaRPr lang="en-US" sz="2400" b="1"/>
          </a:p>
        </p:txBody>
      </p:sp>
    </p:spTree>
    <p:extLst>
      <p:ext uri="{BB962C8B-B14F-4D97-AF65-F5344CB8AC3E}">
        <p14:creationId xmlns:p14="http://schemas.microsoft.com/office/powerpoint/2010/main" val="3487285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91"/>
        <p:cNvGrpSpPr/>
        <p:nvPr/>
      </p:nvGrpSpPr>
      <p:grpSpPr>
        <a:xfrm>
          <a:off x="0" y="0"/>
          <a:ext cx="0" cy="0"/>
          <a:chOff x="0" y="0"/>
          <a:chExt cx="0" cy="0"/>
        </a:xfrm>
      </p:grpSpPr>
      <p:sp>
        <p:nvSpPr>
          <p:cNvPr id="192" name="Google Shape;192;p27"/>
          <p:cNvSpPr/>
          <p:nvPr/>
        </p:nvSpPr>
        <p:spPr>
          <a:xfrm>
            <a:off x="6723235" y="-1910865"/>
            <a:ext cx="8203536" cy="10104624"/>
          </a:xfrm>
          <a:custGeom>
            <a:avLst/>
            <a:gdLst/>
            <a:ahLst/>
            <a:cxnLst/>
            <a:rect l="l" t="t" r="r" b="b"/>
            <a:pathLst>
              <a:path w="21600" h="21600" extrusionOk="0">
                <a:moveTo>
                  <a:pt x="9665" y="0"/>
                </a:moveTo>
                <a:cubicBezTo>
                  <a:pt x="4327" y="0"/>
                  <a:pt x="0" y="3514"/>
                  <a:pt x="0" y="7848"/>
                </a:cubicBezTo>
                <a:cubicBezTo>
                  <a:pt x="0" y="9510"/>
                  <a:pt x="638" y="11049"/>
                  <a:pt x="1724" y="12318"/>
                </a:cubicBezTo>
                <a:cubicBezTo>
                  <a:pt x="1021" y="13246"/>
                  <a:pt x="608" y="14334"/>
                  <a:pt x="608" y="15503"/>
                </a:cubicBezTo>
                <a:cubicBezTo>
                  <a:pt x="608" y="18870"/>
                  <a:pt x="3970" y="21600"/>
                  <a:pt x="8117" y="21600"/>
                </a:cubicBezTo>
                <a:cubicBezTo>
                  <a:pt x="11549" y="21600"/>
                  <a:pt x="14441" y="19730"/>
                  <a:pt x="15338" y="17177"/>
                </a:cubicBezTo>
                <a:cubicBezTo>
                  <a:pt x="18950" y="16353"/>
                  <a:pt x="21600" y="13662"/>
                  <a:pt x="21600" y="10466"/>
                </a:cubicBezTo>
                <a:cubicBezTo>
                  <a:pt x="21600" y="8435"/>
                  <a:pt x="20528" y="6607"/>
                  <a:pt x="18820" y="5332"/>
                </a:cubicBezTo>
                <a:cubicBezTo>
                  <a:pt x="17529" y="2232"/>
                  <a:pt x="13919" y="0"/>
                  <a:pt x="9665" y="0"/>
                </a:cubicBezTo>
                <a:close/>
                <a:moveTo>
                  <a:pt x="9665" y="879"/>
                </a:moveTo>
                <a:cubicBezTo>
                  <a:pt x="12818" y="879"/>
                  <a:pt x="15572" y="2261"/>
                  <a:pt x="17064" y="4318"/>
                </a:cubicBezTo>
                <a:cubicBezTo>
                  <a:pt x="15954" y="3835"/>
                  <a:pt x="14698" y="3545"/>
                  <a:pt x="13364" y="3501"/>
                </a:cubicBezTo>
                <a:cubicBezTo>
                  <a:pt x="12213" y="2620"/>
                  <a:pt x="10665" y="2076"/>
                  <a:pt x="8958" y="2076"/>
                </a:cubicBezTo>
                <a:cubicBezTo>
                  <a:pt x="5406" y="2076"/>
                  <a:pt x="2527" y="4413"/>
                  <a:pt x="2527" y="7297"/>
                </a:cubicBezTo>
                <a:cubicBezTo>
                  <a:pt x="2527" y="8497"/>
                  <a:pt x="3030" y="9597"/>
                  <a:pt x="3867" y="10479"/>
                </a:cubicBezTo>
                <a:cubicBezTo>
                  <a:pt x="3321" y="10784"/>
                  <a:pt x="2829" y="11147"/>
                  <a:pt x="2401" y="11556"/>
                </a:cubicBezTo>
                <a:cubicBezTo>
                  <a:pt x="1567" y="10481"/>
                  <a:pt x="1083" y="9211"/>
                  <a:pt x="1083" y="7848"/>
                </a:cubicBezTo>
                <a:cubicBezTo>
                  <a:pt x="1083" y="4000"/>
                  <a:pt x="4925" y="879"/>
                  <a:pt x="9665" y="879"/>
                </a:cubicBezTo>
                <a:close/>
                <a:moveTo>
                  <a:pt x="8958" y="2960"/>
                </a:moveTo>
                <a:cubicBezTo>
                  <a:pt x="9958" y="2960"/>
                  <a:pt x="10891" y="3188"/>
                  <a:pt x="11691" y="3576"/>
                </a:cubicBezTo>
                <a:cubicBezTo>
                  <a:pt x="7897" y="4052"/>
                  <a:pt x="4925" y="6544"/>
                  <a:pt x="4484" y="9662"/>
                </a:cubicBezTo>
                <a:cubicBezTo>
                  <a:pt x="3937" y="8981"/>
                  <a:pt x="3617" y="8170"/>
                  <a:pt x="3617" y="7297"/>
                </a:cubicBezTo>
                <a:cubicBezTo>
                  <a:pt x="3617" y="4902"/>
                  <a:pt x="6007" y="2960"/>
                  <a:pt x="8958" y="2960"/>
                </a:cubicBezTo>
                <a:close/>
                <a:moveTo>
                  <a:pt x="12889" y="4368"/>
                </a:moveTo>
                <a:cubicBezTo>
                  <a:pt x="13762" y="5140"/>
                  <a:pt x="14299" y="6166"/>
                  <a:pt x="14299" y="7297"/>
                </a:cubicBezTo>
                <a:cubicBezTo>
                  <a:pt x="14299" y="8594"/>
                  <a:pt x="13595" y="9755"/>
                  <a:pt x="12483" y="10549"/>
                </a:cubicBezTo>
                <a:cubicBezTo>
                  <a:pt x="11252" y="9833"/>
                  <a:pt x="9747" y="9407"/>
                  <a:pt x="8117" y="9407"/>
                </a:cubicBezTo>
                <a:cubicBezTo>
                  <a:pt x="7214" y="9407"/>
                  <a:pt x="6349" y="9535"/>
                  <a:pt x="5547" y="9772"/>
                </a:cubicBezTo>
                <a:cubicBezTo>
                  <a:pt x="5967" y="6762"/>
                  <a:pt x="9084" y="4418"/>
                  <a:pt x="12889" y="4368"/>
                </a:cubicBezTo>
                <a:close/>
                <a:moveTo>
                  <a:pt x="14356" y="4464"/>
                </a:moveTo>
                <a:cubicBezTo>
                  <a:pt x="15684" y="4659"/>
                  <a:pt x="16890" y="5138"/>
                  <a:pt x="17877" y="5819"/>
                </a:cubicBezTo>
                <a:cubicBezTo>
                  <a:pt x="18117" y="6461"/>
                  <a:pt x="18247" y="7142"/>
                  <a:pt x="18247" y="7848"/>
                </a:cubicBezTo>
                <a:cubicBezTo>
                  <a:pt x="18247" y="10024"/>
                  <a:pt x="17018" y="11966"/>
                  <a:pt x="15093" y="13244"/>
                </a:cubicBezTo>
                <a:cubicBezTo>
                  <a:pt x="14695" y="12436"/>
                  <a:pt x="14088" y="11715"/>
                  <a:pt x="13329" y="11120"/>
                </a:cubicBezTo>
                <a:cubicBezTo>
                  <a:pt x="14594" y="10167"/>
                  <a:pt x="15389" y="8809"/>
                  <a:pt x="15389" y="7297"/>
                </a:cubicBezTo>
                <a:cubicBezTo>
                  <a:pt x="15389" y="6252"/>
                  <a:pt x="15008" y="5281"/>
                  <a:pt x="14356" y="4464"/>
                </a:cubicBezTo>
                <a:close/>
                <a:moveTo>
                  <a:pt x="19287" y="7112"/>
                </a:moveTo>
                <a:cubicBezTo>
                  <a:pt x="20070" y="8074"/>
                  <a:pt x="20528" y="9227"/>
                  <a:pt x="20528" y="10466"/>
                </a:cubicBezTo>
                <a:cubicBezTo>
                  <a:pt x="20528" y="13105"/>
                  <a:pt x="18464" y="15351"/>
                  <a:pt x="15576" y="16202"/>
                </a:cubicBezTo>
                <a:cubicBezTo>
                  <a:pt x="15608" y="15972"/>
                  <a:pt x="15626" y="15740"/>
                  <a:pt x="15626" y="15503"/>
                </a:cubicBezTo>
                <a:cubicBezTo>
                  <a:pt x="15626" y="15035"/>
                  <a:pt x="15559" y="14580"/>
                  <a:pt x="15436" y="14142"/>
                </a:cubicBezTo>
                <a:cubicBezTo>
                  <a:pt x="17800" y="12712"/>
                  <a:pt x="19330" y="10425"/>
                  <a:pt x="19330" y="7848"/>
                </a:cubicBezTo>
                <a:cubicBezTo>
                  <a:pt x="19330" y="7599"/>
                  <a:pt x="19315" y="7354"/>
                  <a:pt x="19287" y="7112"/>
                </a:cubicBezTo>
                <a:close/>
                <a:moveTo>
                  <a:pt x="8117" y="10289"/>
                </a:moveTo>
                <a:cubicBezTo>
                  <a:pt x="9375" y="10289"/>
                  <a:pt x="10545" y="10587"/>
                  <a:pt x="11536" y="11094"/>
                </a:cubicBezTo>
                <a:cubicBezTo>
                  <a:pt x="10772" y="11437"/>
                  <a:pt x="9893" y="11634"/>
                  <a:pt x="8958" y="11634"/>
                </a:cubicBezTo>
                <a:cubicBezTo>
                  <a:pt x="7703" y="11634"/>
                  <a:pt x="6552" y="11279"/>
                  <a:pt x="5641" y="10691"/>
                </a:cubicBezTo>
                <a:cubicBezTo>
                  <a:pt x="6403" y="10432"/>
                  <a:pt x="7239" y="10289"/>
                  <a:pt x="8117" y="10289"/>
                </a:cubicBezTo>
                <a:close/>
                <a:moveTo>
                  <a:pt x="4475" y="11211"/>
                </a:moveTo>
                <a:cubicBezTo>
                  <a:pt x="4606" y="12214"/>
                  <a:pt x="5000" y="13153"/>
                  <a:pt x="5599" y="13983"/>
                </a:cubicBezTo>
                <a:cubicBezTo>
                  <a:pt x="4624" y="13557"/>
                  <a:pt x="3763" y="12982"/>
                  <a:pt x="3061" y="12296"/>
                </a:cubicBezTo>
                <a:cubicBezTo>
                  <a:pt x="3462" y="11879"/>
                  <a:pt x="3938" y="11512"/>
                  <a:pt x="4475" y="11211"/>
                </a:cubicBezTo>
                <a:close/>
                <a:moveTo>
                  <a:pt x="12463" y="11671"/>
                </a:moveTo>
                <a:cubicBezTo>
                  <a:pt x="13228" y="12244"/>
                  <a:pt x="13820" y="12963"/>
                  <a:pt x="14172" y="13777"/>
                </a:cubicBezTo>
                <a:cubicBezTo>
                  <a:pt x="12862" y="14434"/>
                  <a:pt x="11319" y="14815"/>
                  <a:pt x="9665" y="14815"/>
                </a:cubicBezTo>
                <a:cubicBezTo>
                  <a:pt x="8911" y="14815"/>
                  <a:pt x="8179" y="14735"/>
                  <a:pt x="7482" y="14586"/>
                </a:cubicBezTo>
                <a:cubicBezTo>
                  <a:pt x="6602" y="13809"/>
                  <a:pt x="5964" y="12850"/>
                  <a:pt x="5675" y="11781"/>
                </a:cubicBezTo>
                <a:cubicBezTo>
                  <a:pt x="6637" y="12246"/>
                  <a:pt x="7757" y="12519"/>
                  <a:pt x="8958" y="12519"/>
                </a:cubicBezTo>
                <a:cubicBezTo>
                  <a:pt x="10252" y="12519"/>
                  <a:pt x="11455" y="12205"/>
                  <a:pt x="12463" y="11671"/>
                </a:cubicBezTo>
                <a:close/>
                <a:moveTo>
                  <a:pt x="2443" y="13061"/>
                </a:moveTo>
                <a:cubicBezTo>
                  <a:pt x="3623" y="14137"/>
                  <a:pt x="5163" y="14947"/>
                  <a:pt x="6908" y="15368"/>
                </a:cubicBezTo>
                <a:cubicBezTo>
                  <a:pt x="8465" y="16645"/>
                  <a:pt x="10625" y="17438"/>
                  <a:pt x="13013" y="17438"/>
                </a:cubicBezTo>
                <a:cubicBezTo>
                  <a:pt x="13383" y="17438"/>
                  <a:pt x="13747" y="17417"/>
                  <a:pt x="14105" y="17380"/>
                </a:cubicBezTo>
                <a:cubicBezTo>
                  <a:pt x="13176" y="19331"/>
                  <a:pt x="10848" y="20717"/>
                  <a:pt x="8117" y="20717"/>
                </a:cubicBezTo>
                <a:cubicBezTo>
                  <a:pt x="4570" y="20717"/>
                  <a:pt x="1695" y="18383"/>
                  <a:pt x="1695" y="15503"/>
                </a:cubicBezTo>
                <a:cubicBezTo>
                  <a:pt x="1695" y="14621"/>
                  <a:pt x="1967" y="13790"/>
                  <a:pt x="2443" y="13061"/>
                </a:cubicBezTo>
                <a:close/>
                <a:moveTo>
                  <a:pt x="14449" y="14664"/>
                </a:moveTo>
                <a:cubicBezTo>
                  <a:pt x="14503" y="14938"/>
                  <a:pt x="14540" y="15217"/>
                  <a:pt x="14540" y="15503"/>
                </a:cubicBezTo>
                <a:cubicBezTo>
                  <a:pt x="14540" y="15830"/>
                  <a:pt x="14499" y="16148"/>
                  <a:pt x="14428" y="16458"/>
                </a:cubicBezTo>
                <a:cubicBezTo>
                  <a:pt x="13969" y="16529"/>
                  <a:pt x="13497" y="16567"/>
                  <a:pt x="13013" y="16567"/>
                </a:cubicBezTo>
                <a:cubicBezTo>
                  <a:pt x="11589" y="16567"/>
                  <a:pt x="10263" y="16240"/>
                  <a:pt x="9129" y="15682"/>
                </a:cubicBezTo>
                <a:cubicBezTo>
                  <a:pt x="9306" y="15690"/>
                  <a:pt x="9485" y="15694"/>
                  <a:pt x="9665" y="15694"/>
                </a:cubicBezTo>
                <a:cubicBezTo>
                  <a:pt x="11406" y="15694"/>
                  <a:pt x="13038" y="15318"/>
                  <a:pt x="14449" y="14664"/>
                </a:cubicBezTo>
                <a:close/>
              </a:path>
            </a:pathLst>
          </a:custGeom>
          <a:gradFill>
            <a:gsLst>
              <a:gs pos="0">
                <a:schemeClr val="accent1"/>
              </a:gs>
              <a:gs pos="16000">
                <a:schemeClr val="accent1"/>
              </a:gs>
              <a:gs pos="100000">
                <a:srgbClr val="6610AA"/>
              </a:gs>
            </a:gsLst>
            <a:lin ang="5400700" scaled="0"/>
          </a:gra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330156"/>
              </a:buClr>
              <a:buSzPts val="1400"/>
              <a:buFont typeface="Poppins"/>
              <a:buNone/>
            </a:pPr>
            <a:endParaRPr sz="1867" b="0" i="0" u="none" strike="noStrike" cap="none">
              <a:solidFill>
                <a:srgbClr val="330156"/>
              </a:solidFill>
              <a:latin typeface="Poppins"/>
              <a:ea typeface="Poppins"/>
              <a:cs typeface="Poppins"/>
              <a:sym typeface="Poppins"/>
            </a:endParaRPr>
          </a:p>
        </p:txBody>
      </p:sp>
      <p:sp>
        <p:nvSpPr>
          <p:cNvPr id="193" name="Google Shape;193;p27"/>
          <p:cNvSpPr txBox="1"/>
          <p:nvPr/>
        </p:nvSpPr>
        <p:spPr>
          <a:xfrm>
            <a:off x="720000" y="1714400"/>
            <a:ext cx="8424000" cy="3429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2667"/>
              </a:spcAft>
              <a:buNone/>
            </a:pPr>
            <a:endParaRPr sz="6667">
              <a:solidFill>
                <a:srgbClr val="FFFFFF"/>
              </a:solidFill>
              <a:latin typeface="Poppins SemiBold"/>
              <a:ea typeface="Poppins SemiBold"/>
              <a:cs typeface="Poppins SemiBold"/>
              <a:sym typeface="Poppins SemiBold"/>
            </a:endParaRPr>
          </a:p>
        </p:txBody>
      </p:sp>
      <p:sp>
        <p:nvSpPr>
          <p:cNvPr id="194" name="Google Shape;194;p27"/>
          <p:cNvSpPr txBox="1">
            <a:spLocks noGrp="1"/>
          </p:cNvSpPr>
          <p:nvPr>
            <p:ph type="title"/>
          </p:nvPr>
        </p:nvSpPr>
        <p:spPr>
          <a:xfrm>
            <a:off x="720000" y="2867800"/>
            <a:ext cx="8424000" cy="1122400"/>
          </a:xfrm>
          <a:prstGeom prst="rect">
            <a:avLst/>
          </a:prstGeom>
        </p:spPr>
        <p:txBody>
          <a:bodyPr spcFirstLastPara="1" wrap="square" lIns="0" tIns="121900" rIns="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4800" b="1">
                <a:solidFill>
                  <a:schemeClr val="lt1"/>
                </a:solidFill>
              </a:rPr>
              <a:t>We need you!</a:t>
            </a:r>
            <a:endParaRPr lang="en-US" sz="4800" b="1">
              <a:solidFill>
                <a:schemeClr val="lt1"/>
              </a:solidFill>
            </a:endParaRPr>
          </a:p>
        </p:txBody>
      </p:sp>
    </p:spTree>
    <p:extLst>
      <p:ext uri="{BB962C8B-B14F-4D97-AF65-F5344CB8AC3E}">
        <p14:creationId xmlns:p14="http://schemas.microsoft.com/office/powerpoint/2010/main" val="2425410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8"/>
          <p:cNvSpPr txBox="1">
            <a:spLocks noGrp="1"/>
          </p:cNvSpPr>
          <p:nvPr>
            <p:ph type="title"/>
          </p:nvPr>
        </p:nvSpPr>
        <p:spPr>
          <a:xfrm>
            <a:off x="720000" y="720000"/>
            <a:ext cx="5663600" cy="63680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b="1"/>
              <a:t>Design Feedback group</a:t>
            </a:r>
            <a:endParaRPr lang="en-US" sz="2400" b="1"/>
          </a:p>
        </p:txBody>
      </p:sp>
      <p:sp>
        <p:nvSpPr>
          <p:cNvPr id="200" name="Google Shape;200;p28"/>
          <p:cNvSpPr txBox="1">
            <a:spLocks noGrp="1"/>
          </p:cNvSpPr>
          <p:nvPr>
            <p:ph type="body" idx="1"/>
          </p:nvPr>
        </p:nvSpPr>
        <p:spPr>
          <a:xfrm>
            <a:off x="720000" y="1972400"/>
            <a:ext cx="5663600" cy="615600"/>
          </a:xfrm>
          <a:prstGeom prst="rect">
            <a:avLst/>
          </a:prstGeom>
        </p:spPr>
        <p:txBody>
          <a:bodyPr spcFirstLastPara="1" wrap="square" lIns="0" tIns="121900" rIns="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endParaRPr/>
          </a:p>
          <a:p>
            <a:pPr marL="0" lvl="0" indent="0" algn="l" rtl="0">
              <a:spcBef>
                <a:spcPts val="1600"/>
              </a:spcBef>
              <a:spcAft>
                <a:spcPts val="0"/>
              </a:spcAft>
              <a:buNone/>
            </a:pPr>
            <a:r>
              <a:rPr lang="en-GB" sz="1850"/>
              <a:t>Join our fortnightly </a:t>
            </a:r>
            <a:r>
              <a:rPr lang="en-GB" sz="1850">
                <a:latin typeface="Poppins SemiBold"/>
                <a:ea typeface="Poppins SemiBold"/>
                <a:cs typeface="Poppins SemiBold"/>
                <a:sym typeface="Poppins SemiBold"/>
              </a:rPr>
              <a:t>Design Feedback session</a:t>
            </a:r>
            <a:r>
              <a:rPr lang="en-GB" sz="1850"/>
              <a:t> (every 2nd Wednesday at 2.30pm)</a:t>
            </a:r>
            <a:endParaRPr sz="1850"/>
          </a:p>
          <a:p>
            <a:pPr marL="608965" lvl="0" indent="-456565" algn="l" rtl="0">
              <a:spcBef>
                <a:spcPts val="1600"/>
              </a:spcBef>
              <a:spcAft>
                <a:spcPts val="0"/>
              </a:spcAft>
              <a:buSzPts val="1800"/>
              <a:buChar char="●"/>
            </a:pPr>
            <a:r>
              <a:rPr lang="en-GB" sz="1850"/>
              <a:t>See latest prototypes</a:t>
            </a:r>
            <a:endParaRPr sz="1850"/>
          </a:p>
          <a:p>
            <a:pPr marL="608965" lvl="0" indent="-456565" algn="l" rtl="0">
              <a:spcBef>
                <a:spcPts val="0"/>
              </a:spcBef>
              <a:spcAft>
                <a:spcPts val="0"/>
              </a:spcAft>
              <a:buSzPts val="1800"/>
              <a:buChar char="●"/>
            </a:pPr>
            <a:r>
              <a:rPr lang="en-GB" sz="1850"/>
              <a:t>Challenge our thinking</a:t>
            </a:r>
            <a:endParaRPr sz="1850"/>
          </a:p>
          <a:p>
            <a:pPr marL="608965" lvl="0" indent="-456565" algn="l" rtl="0">
              <a:spcBef>
                <a:spcPts val="0"/>
              </a:spcBef>
              <a:spcAft>
                <a:spcPts val="0"/>
              </a:spcAft>
              <a:buSzPts val="1800"/>
              <a:buChar char="●"/>
            </a:pPr>
            <a:r>
              <a:rPr lang="en-GB" sz="1850"/>
              <a:t>Share your expertise</a:t>
            </a:r>
            <a:endParaRPr sz="1850"/>
          </a:p>
          <a:p>
            <a:pPr marL="608965" lvl="0" indent="-456565" algn="l" rtl="0">
              <a:spcBef>
                <a:spcPts val="0"/>
              </a:spcBef>
              <a:spcAft>
                <a:spcPts val="0"/>
              </a:spcAft>
              <a:buSzPts val="1800"/>
              <a:buChar char="●"/>
            </a:pPr>
            <a:r>
              <a:rPr lang="en-GB" sz="1850"/>
              <a:t>Hear about how other LPAs tackle similar challenges</a:t>
            </a:r>
            <a:endParaRPr sz="1850"/>
          </a:p>
        </p:txBody>
      </p:sp>
      <p:pic>
        <p:nvPicPr>
          <p:cNvPr id="201" name="Google Shape;201;p28"/>
          <p:cNvPicPr preferRelativeResize="0"/>
          <p:nvPr/>
        </p:nvPicPr>
        <p:blipFill>
          <a:blip r:embed="rId3">
            <a:alphaModFix/>
          </a:blip>
          <a:stretch>
            <a:fillRect/>
          </a:stretch>
        </p:blipFill>
        <p:spPr>
          <a:xfrm>
            <a:off x="6383600" y="720001"/>
            <a:ext cx="5808400" cy="5800657"/>
          </a:xfrm>
          <a:prstGeom prst="rect">
            <a:avLst/>
          </a:prstGeom>
          <a:noFill/>
          <a:ln>
            <a:noFill/>
          </a:ln>
        </p:spPr>
      </p:pic>
    </p:spTree>
    <p:extLst>
      <p:ext uri="{BB962C8B-B14F-4D97-AF65-F5344CB8AC3E}">
        <p14:creationId xmlns:p14="http://schemas.microsoft.com/office/powerpoint/2010/main" val="3233974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9"/>
          <p:cNvSpPr txBox="1">
            <a:spLocks noGrp="1"/>
          </p:cNvSpPr>
          <p:nvPr>
            <p:ph type="title"/>
          </p:nvPr>
        </p:nvSpPr>
        <p:spPr>
          <a:xfrm>
            <a:off x="720000" y="720000"/>
            <a:ext cx="5663600" cy="63680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b="1"/>
              <a:t>Other ways to get involved</a:t>
            </a:r>
            <a:endParaRPr lang="en-US" sz="2400" b="1"/>
          </a:p>
        </p:txBody>
      </p:sp>
      <p:sp>
        <p:nvSpPr>
          <p:cNvPr id="207" name="Google Shape;207;p29"/>
          <p:cNvSpPr txBox="1">
            <a:spLocks noGrp="1"/>
          </p:cNvSpPr>
          <p:nvPr>
            <p:ph type="body" idx="1"/>
          </p:nvPr>
        </p:nvSpPr>
        <p:spPr>
          <a:xfrm>
            <a:off x="720000" y="1972400"/>
            <a:ext cx="10371600" cy="615600"/>
          </a:xfrm>
          <a:prstGeom prst="rect">
            <a:avLst/>
          </a:prstGeom>
        </p:spPr>
        <p:txBody>
          <a:bodyPr spcFirstLastPara="1" wrap="square" lIns="0" tIns="121900" rIns="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a:t>Lots of ways to participate:</a:t>
            </a:r>
            <a:endParaRPr/>
          </a:p>
          <a:p>
            <a:pPr marL="609585" lvl="0" indent="-457189" algn="l" rtl="0">
              <a:spcBef>
                <a:spcPts val="1600"/>
              </a:spcBef>
              <a:spcAft>
                <a:spcPts val="0"/>
              </a:spcAft>
              <a:buSzPts val="1800"/>
              <a:buChar char="●"/>
            </a:pPr>
            <a:r>
              <a:rPr lang="en-GB"/>
              <a:t>Join the </a:t>
            </a:r>
            <a:r>
              <a:rPr lang="en-GB">
                <a:latin typeface="Poppins SemiBold"/>
                <a:ea typeface="Poppins SemiBold"/>
                <a:cs typeface="Poppins SemiBold"/>
                <a:sym typeface="Poppins SemiBold"/>
              </a:rPr>
              <a:t>#digital-local-plan</a:t>
            </a:r>
            <a:r>
              <a:rPr lang="en-GB"/>
              <a:t> Slack channel</a:t>
            </a:r>
            <a:endParaRPr/>
          </a:p>
          <a:p>
            <a:pPr marL="609585" lvl="0" indent="-457189" algn="l" rtl="0">
              <a:spcBef>
                <a:spcPts val="0"/>
              </a:spcBef>
              <a:spcAft>
                <a:spcPts val="0"/>
              </a:spcAft>
              <a:buSzPts val="1800"/>
              <a:buChar char="●"/>
            </a:pPr>
            <a:r>
              <a:rPr lang="en-GB"/>
              <a:t>Set up an </a:t>
            </a:r>
            <a:r>
              <a:rPr lang="en-GB">
                <a:latin typeface="Poppins SemiBold"/>
                <a:ea typeface="Poppins SemiBold"/>
                <a:cs typeface="Poppins SemiBold"/>
                <a:sym typeface="Poppins SemiBold"/>
              </a:rPr>
              <a:t>interview or take part in testing</a:t>
            </a:r>
            <a:endParaRPr>
              <a:latin typeface="Poppins SemiBold"/>
              <a:ea typeface="Poppins SemiBold"/>
              <a:cs typeface="Poppins SemiBold"/>
              <a:sym typeface="Poppins SemiBold"/>
            </a:endParaRPr>
          </a:p>
          <a:p>
            <a:pPr marL="609585" lvl="0" indent="-457189" algn="l" rtl="0">
              <a:spcBef>
                <a:spcPts val="0"/>
              </a:spcBef>
              <a:spcAft>
                <a:spcPts val="0"/>
              </a:spcAft>
              <a:buSzPts val="1800"/>
              <a:buChar char="●"/>
            </a:pPr>
            <a:r>
              <a:rPr lang="en-GB">
                <a:latin typeface="Poppins SemiBold"/>
                <a:ea typeface="Poppins SemiBold"/>
                <a:cs typeface="Poppins SemiBold"/>
                <a:sym typeface="Poppins SemiBold"/>
              </a:rPr>
              <a:t>Invite us to observe</a:t>
            </a:r>
            <a:r>
              <a:rPr lang="en-GB"/>
              <a:t> a meeting or show us something you’re working on </a:t>
            </a:r>
            <a:endParaRPr/>
          </a:p>
          <a:p>
            <a:pPr marL="609585" lvl="0" indent="-457189" algn="l" rtl="0">
              <a:spcBef>
                <a:spcPts val="0"/>
              </a:spcBef>
              <a:spcAft>
                <a:spcPts val="0"/>
              </a:spcAft>
              <a:buSzPts val="1800"/>
              <a:buChar char="●"/>
            </a:pPr>
            <a:r>
              <a:rPr lang="en-GB"/>
              <a:t>Help us </a:t>
            </a:r>
            <a:r>
              <a:rPr lang="en-GB">
                <a:latin typeface="Poppins SemiBold"/>
                <a:ea typeface="Poppins SemiBold"/>
                <a:cs typeface="Poppins SemiBold"/>
                <a:sym typeface="Poppins SemiBold"/>
              </a:rPr>
              <a:t>connect with wider stakeholders</a:t>
            </a:r>
            <a:endParaRPr>
              <a:latin typeface="Poppins SemiBold"/>
              <a:ea typeface="Poppins SemiBold"/>
              <a:cs typeface="Poppins SemiBold"/>
              <a:sym typeface="Poppins SemiBold"/>
            </a:endParaRPr>
          </a:p>
          <a:p>
            <a:pPr marL="609585" lvl="0" indent="-457189" algn="l" rtl="0">
              <a:spcBef>
                <a:spcPts val="0"/>
              </a:spcBef>
              <a:spcAft>
                <a:spcPts val="0"/>
              </a:spcAft>
              <a:buSzPts val="1800"/>
              <a:buChar char="●"/>
            </a:pPr>
            <a:r>
              <a:rPr lang="en-GB"/>
              <a:t>Join our </a:t>
            </a:r>
            <a:r>
              <a:rPr lang="en-GB">
                <a:latin typeface="Poppins SemiBold"/>
                <a:ea typeface="Poppins SemiBold"/>
                <a:cs typeface="Poppins SemiBold"/>
                <a:sym typeface="Poppins SemiBold"/>
              </a:rPr>
              <a:t>Show and Tells</a:t>
            </a:r>
            <a:endParaRPr>
              <a:latin typeface="Poppins SemiBold"/>
              <a:ea typeface="Poppins SemiBold"/>
              <a:cs typeface="Poppins SemiBold"/>
              <a:sym typeface="Poppins SemiBold"/>
            </a:endParaRPr>
          </a:p>
        </p:txBody>
      </p:sp>
    </p:spTree>
    <p:extLst>
      <p:ext uri="{BB962C8B-B14F-4D97-AF65-F5344CB8AC3E}">
        <p14:creationId xmlns:p14="http://schemas.microsoft.com/office/powerpoint/2010/main" val="4239464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0"/>
          <p:cNvSpPr txBox="1">
            <a:spLocks noGrp="1"/>
          </p:cNvSpPr>
          <p:nvPr>
            <p:ph type="title"/>
          </p:nvPr>
        </p:nvSpPr>
        <p:spPr>
          <a:xfrm>
            <a:off x="720000" y="720000"/>
            <a:ext cx="5663600" cy="63680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b="1"/>
              <a:t>Get involved</a:t>
            </a:r>
            <a:endParaRPr lang="en-US" sz="2400" b="1"/>
          </a:p>
        </p:txBody>
      </p:sp>
      <p:sp>
        <p:nvSpPr>
          <p:cNvPr id="213" name="Google Shape;213;p30"/>
          <p:cNvSpPr txBox="1">
            <a:spLocks noGrp="1"/>
          </p:cNvSpPr>
          <p:nvPr>
            <p:ph type="body" idx="1"/>
          </p:nvPr>
        </p:nvSpPr>
        <p:spPr>
          <a:xfrm>
            <a:off x="720000" y="1972400"/>
            <a:ext cx="5088000" cy="615600"/>
          </a:xfrm>
          <a:prstGeom prst="rect">
            <a:avLst/>
          </a:prstGeom>
        </p:spPr>
        <p:txBody>
          <a:bodyPr spcFirstLastPara="1" wrap="square" lIns="0" tIns="121900" rIns="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a:t>Keep up to date with progress:</a:t>
            </a:r>
            <a:endParaRPr/>
          </a:p>
          <a:p>
            <a:pPr marL="0" lvl="0" indent="0" algn="l" rtl="0">
              <a:spcBef>
                <a:spcPts val="1600"/>
              </a:spcBef>
              <a:spcAft>
                <a:spcPts val="0"/>
              </a:spcAft>
              <a:buNone/>
            </a:pPr>
            <a:r>
              <a:rPr lang="en-GB" sz="2267">
                <a:latin typeface="Poppins SemiBold"/>
                <a:ea typeface="Poppins SemiBold"/>
                <a:cs typeface="Poppins SemiBold"/>
                <a:sym typeface="Poppins SemiBold"/>
              </a:rPr>
              <a:t>ODP Slack:</a:t>
            </a:r>
            <a:endParaRPr sz="2267">
              <a:latin typeface="Poppins SemiBold"/>
              <a:ea typeface="Poppins SemiBold"/>
              <a:cs typeface="Poppins SemiBold"/>
              <a:sym typeface="Poppins SemiBold"/>
            </a:endParaRPr>
          </a:p>
          <a:p>
            <a:pPr marL="0" lvl="0" indent="0" algn="l" rtl="0">
              <a:spcBef>
                <a:spcPts val="0"/>
              </a:spcBef>
              <a:spcAft>
                <a:spcPts val="0"/>
              </a:spcAft>
              <a:buNone/>
            </a:pPr>
            <a:r>
              <a:rPr lang="en-GB" sz="2267"/>
              <a:t>#digital-local-plan</a:t>
            </a:r>
            <a:endParaRPr sz="2267"/>
          </a:p>
          <a:p>
            <a:pPr marL="0" lvl="0" indent="0" algn="l" rtl="0">
              <a:spcBef>
                <a:spcPts val="0"/>
              </a:spcBef>
              <a:spcAft>
                <a:spcPts val="0"/>
              </a:spcAft>
              <a:buNone/>
            </a:pPr>
            <a:endParaRPr sz="2267"/>
          </a:p>
          <a:p>
            <a:pPr marL="0" lvl="0" indent="0" algn="l" rtl="0">
              <a:spcBef>
                <a:spcPts val="0"/>
              </a:spcBef>
              <a:spcAft>
                <a:spcPts val="0"/>
              </a:spcAft>
              <a:buNone/>
            </a:pPr>
            <a:r>
              <a:rPr lang="en-GB" sz="2267"/>
              <a:t>Next </a:t>
            </a:r>
            <a:r>
              <a:rPr lang="en-GB" sz="2267">
                <a:latin typeface="Poppins SemiBold"/>
                <a:ea typeface="Poppins SemiBold"/>
                <a:cs typeface="Poppins SemiBold"/>
                <a:sym typeface="Poppins SemiBold"/>
              </a:rPr>
              <a:t>Show and Tell:</a:t>
            </a:r>
            <a:r>
              <a:rPr lang="en-GB" sz="2267"/>
              <a:t> </a:t>
            </a:r>
            <a:endParaRPr sz="2267"/>
          </a:p>
          <a:p>
            <a:pPr marL="0" lvl="0" indent="0" algn="l" rtl="0">
              <a:spcBef>
                <a:spcPts val="0"/>
              </a:spcBef>
              <a:spcAft>
                <a:spcPts val="0"/>
              </a:spcAft>
              <a:buNone/>
            </a:pPr>
            <a:r>
              <a:rPr lang="en-GB" sz="2267"/>
              <a:t>Wednesday 9th September</a:t>
            </a:r>
            <a:endParaRPr sz="2267"/>
          </a:p>
          <a:p>
            <a:pPr marL="0" lvl="0" indent="0" algn="l" rtl="0">
              <a:spcBef>
                <a:spcPts val="0"/>
              </a:spcBef>
              <a:spcAft>
                <a:spcPts val="0"/>
              </a:spcAft>
              <a:buNone/>
            </a:pPr>
            <a:endParaRPr/>
          </a:p>
          <a:p>
            <a:pPr marL="0" lvl="0" indent="0" algn="l" rtl="0">
              <a:spcBef>
                <a:spcPts val="1600"/>
              </a:spcBef>
              <a:spcAft>
                <a:spcPts val="1600"/>
              </a:spcAft>
              <a:buNone/>
            </a:pPr>
            <a:endParaRPr/>
          </a:p>
        </p:txBody>
      </p:sp>
      <p:sp>
        <p:nvSpPr>
          <p:cNvPr id="214" name="Google Shape;214;p30"/>
          <p:cNvSpPr txBox="1">
            <a:spLocks noGrp="1"/>
          </p:cNvSpPr>
          <p:nvPr>
            <p:ph type="body" idx="1"/>
          </p:nvPr>
        </p:nvSpPr>
        <p:spPr>
          <a:xfrm>
            <a:off x="6096000" y="1724500"/>
            <a:ext cx="5375600" cy="615600"/>
          </a:xfrm>
          <a:prstGeom prst="rect">
            <a:avLst/>
          </a:prstGeom>
        </p:spPr>
        <p:txBody>
          <a:bodyPr spcFirstLastPara="1" wrap="square" lIns="0" tIns="121900" rIns="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GB" sz="2267">
                <a:latin typeface="Poppins SemiBold"/>
                <a:ea typeface="Poppins SemiBold"/>
                <a:cs typeface="Poppins SemiBold"/>
                <a:sym typeface="Poppins SemiBold"/>
              </a:rPr>
              <a:t>email</a:t>
            </a:r>
            <a:r>
              <a:rPr lang="en-GB" sz="2267"/>
              <a:t> us:</a:t>
            </a:r>
            <a:endParaRPr sz="2267"/>
          </a:p>
          <a:p>
            <a:pPr marL="0" lvl="0" indent="0" algn="l" rtl="0">
              <a:spcBef>
                <a:spcPts val="0"/>
              </a:spcBef>
              <a:spcAft>
                <a:spcPts val="0"/>
              </a:spcAft>
              <a:buNone/>
            </a:pPr>
            <a:r>
              <a:rPr lang="en-GB" sz="2267" u="sng">
                <a:solidFill>
                  <a:schemeClr val="hlink"/>
                </a:solidFill>
                <a:hlinkClick r:id="rId3"/>
              </a:rPr>
              <a:t>laura.smith@unboxed.co</a:t>
            </a:r>
            <a:endParaRPr sz="2267"/>
          </a:p>
          <a:p>
            <a:pPr marL="0" lvl="0" indent="0" algn="l" rtl="0">
              <a:spcBef>
                <a:spcPts val="0"/>
              </a:spcBef>
              <a:spcAft>
                <a:spcPts val="0"/>
              </a:spcAft>
              <a:buNone/>
            </a:pPr>
            <a:r>
              <a:rPr lang="en-GB" sz="2267" u="sng">
                <a:solidFill>
                  <a:schemeClr val="hlink"/>
                </a:solidFill>
                <a:hlinkClick r:id="rId4"/>
              </a:rPr>
              <a:t>tom.gayler@unboxed.co</a:t>
            </a:r>
            <a:endParaRPr sz="2267"/>
          </a:p>
          <a:p>
            <a:pPr marL="0" lvl="0" indent="0" algn="l" rtl="0">
              <a:spcBef>
                <a:spcPts val="0"/>
              </a:spcBef>
              <a:spcAft>
                <a:spcPts val="0"/>
              </a:spcAft>
              <a:buNone/>
            </a:pPr>
            <a:r>
              <a:rPr lang="en-GB" sz="2267" u="sng">
                <a:solidFill>
                  <a:schemeClr val="hlink"/>
                </a:solidFill>
                <a:hlinkClick r:id="rId5"/>
              </a:rPr>
              <a:t>nicola.webber@cityoflondon.gov.uk</a:t>
            </a:r>
            <a:endParaRPr sz="2267" u="sng">
              <a:solidFill>
                <a:schemeClr val="hlink"/>
              </a:solidFill>
            </a:endParaRPr>
          </a:p>
          <a:p>
            <a:pPr marL="0" lvl="0" indent="0" algn="l" rtl="0">
              <a:spcBef>
                <a:spcPts val="0"/>
              </a:spcBef>
              <a:spcAft>
                <a:spcPts val="0"/>
              </a:spcAft>
              <a:buNone/>
            </a:pPr>
            <a:r>
              <a:rPr lang="en-GB" sz="2267" u="sng">
                <a:solidFill>
                  <a:schemeClr val="hlink"/>
                </a:solidFill>
              </a:rPr>
              <a:t>conor.newman@cityoflondon.gov.uk </a:t>
            </a:r>
            <a:endParaRPr sz="2267"/>
          </a:p>
          <a:p>
            <a:pPr marL="609585" lvl="0" indent="0" algn="l" rtl="0">
              <a:spcBef>
                <a:spcPts val="0"/>
              </a:spcBef>
              <a:spcAft>
                <a:spcPts val="0"/>
              </a:spcAft>
              <a:buNone/>
            </a:pPr>
            <a:endParaRPr/>
          </a:p>
          <a:p>
            <a:pPr marL="0" lvl="0" indent="0" algn="l" rtl="0">
              <a:spcBef>
                <a:spcPts val="1600"/>
              </a:spcBef>
              <a:spcAft>
                <a:spcPts val="1600"/>
              </a:spcAft>
              <a:buNone/>
            </a:pPr>
            <a:endParaRPr/>
          </a:p>
        </p:txBody>
      </p:sp>
    </p:spTree>
    <p:extLst>
      <p:ext uri="{BB962C8B-B14F-4D97-AF65-F5344CB8AC3E}">
        <p14:creationId xmlns:p14="http://schemas.microsoft.com/office/powerpoint/2010/main" val="671325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18"/>
        <p:cNvGrpSpPr/>
        <p:nvPr/>
      </p:nvGrpSpPr>
      <p:grpSpPr>
        <a:xfrm>
          <a:off x="0" y="0"/>
          <a:ext cx="0" cy="0"/>
          <a:chOff x="0" y="0"/>
          <a:chExt cx="0" cy="0"/>
        </a:xfrm>
      </p:grpSpPr>
      <p:sp>
        <p:nvSpPr>
          <p:cNvPr id="219" name="Google Shape;219;p31"/>
          <p:cNvSpPr/>
          <p:nvPr/>
        </p:nvSpPr>
        <p:spPr>
          <a:xfrm>
            <a:off x="8275600" y="-51633"/>
            <a:ext cx="3916400" cy="6909600"/>
          </a:xfrm>
          <a:prstGeom prst="rect">
            <a:avLst/>
          </a:prstGeom>
          <a:solidFill>
            <a:schemeClr val="lt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ctr" rtl="0">
              <a:spcBef>
                <a:spcPts val="0"/>
              </a:spcBef>
              <a:spcAft>
                <a:spcPts val="0"/>
              </a:spcAft>
              <a:buNone/>
            </a:pPr>
            <a:endParaRPr sz="2489">
              <a:solidFill>
                <a:schemeClr val="lt1"/>
              </a:solidFill>
              <a:latin typeface="Poppins"/>
              <a:ea typeface="Poppins"/>
              <a:cs typeface="Poppins"/>
              <a:sym typeface="Poppins"/>
            </a:endParaRPr>
          </a:p>
        </p:txBody>
      </p:sp>
      <p:sp>
        <p:nvSpPr>
          <p:cNvPr id="220" name="Google Shape;220;p31"/>
          <p:cNvSpPr txBox="1"/>
          <p:nvPr/>
        </p:nvSpPr>
        <p:spPr>
          <a:xfrm>
            <a:off x="720000" y="1714400"/>
            <a:ext cx="7555600" cy="3429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2667"/>
              </a:spcAft>
              <a:buNone/>
            </a:pPr>
            <a:r>
              <a:rPr lang="en-GB" sz="6667">
                <a:solidFill>
                  <a:srgbClr val="FFFFFF"/>
                </a:solidFill>
                <a:latin typeface="Poppins SemiBold"/>
                <a:ea typeface="Poppins SemiBold"/>
                <a:cs typeface="Poppins SemiBold"/>
                <a:sym typeface="Poppins SemiBold"/>
              </a:rPr>
              <a:t>Thank you</a:t>
            </a:r>
            <a:endParaRPr sz="3333">
              <a:solidFill>
                <a:srgbClr val="FFFFFF"/>
              </a:solidFill>
              <a:latin typeface="Poppins"/>
              <a:ea typeface="Poppins"/>
              <a:cs typeface="Poppins"/>
              <a:sym typeface="Poppins"/>
            </a:endParaRPr>
          </a:p>
        </p:txBody>
      </p:sp>
      <p:pic>
        <p:nvPicPr>
          <p:cNvPr id="221" name="Google Shape;221;p31"/>
          <p:cNvPicPr preferRelativeResize="0"/>
          <p:nvPr/>
        </p:nvPicPr>
        <p:blipFill>
          <a:blip r:embed="rId3">
            <a:alphaModFix/>
          </a:blip>
          <a:stretch>
            <a:fillRect/>
          </a:stretch>
        </p:blipFill>
        <p:spPr>
          <a:xfrm>
            <a:off x="8913000" y="3998965"/>
            <a:ext cx="2641600" cy="2308759"/>
          </a:xfrm>
          <a:prstGeom prst="rect">
            <a:avLst/>
          </a:prstGeom>
          <a:noFill/>
          <a:ln>
            <a:noFill/>
          </a:ln>
        </p:spPr>
      </p:pic>
    </p:spTree>
    <p:extLst>
      <p:ext uri="{BB962C8B-B14F-4D97-AF65-F5344CB8AC3E}">
        <p14:creationId xmlns:p14="http://schemas.microsoft.com/office/powerpoint/2010/main" val="2676438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5E42D-CF25-84A8-F0AB-0F79E493F0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EB4CF45-6438-D7AC-7727-5FBDF797DFD4}"/>
              </a:ext>
            </a:extLst>
          </p:cNvPr>
          <p:cNvSpPr>
            <a:spLocks noGrp="1"/>
          </p:cNvSpPr>
          <p:nvPr>
            <p:ph type="title"/>
          </p:nvPr>
        </p:nvSpPr>
        <p:spPr>
          <a:xfrm>
            <a:off x="607969" y="1536613"/>
            <a:ext cx="9580830" cy="2802181"/>
          </a:xfrm>
        </p:spPr>
        <p:txBody>
          <a:bodyPr/>
          <a:lstStyle/>
          <a:p>
            <a:r>
              <a:rPr lang="en-US"/>
              <a:t>Local Plans Team Update: Measuring Key Outcomes</a:t>
            </a:r>
            <a:br>
              <a:rPr lang="en-US"/>
            </a:br>
            <a:br>
              <a:rPr lang="en-US"/>
            </a:br>
            <a:r>
              <a:rPr lang="en-US"/>
              <a:t>Radhika Trivedi &amp; Andy Moncur</a:t>
            </a:r>
            <a:br>
              <a:rPr lang="en-US"/>
            </a:br>
            <a:endParaRPr lang="en-US"/>
          </a:p>
        </p:txBody>
      </p:sp>
    </p:spTree>
    <p:extLst>
      <p:ext uri="{BB962C8B-B14F-4D97-AF65-F5344CB8AC3E}">
        <p14:creationId xmlns:p14="http://schemas.microsoft.com/office/powerpoint/2010/main" val="525245387"/>
      </p:ext>
    </p:extLst>
  </p:cSld>
  <p:clrMapOvr>
    <a:masterClrMapping/>
  </p:clrMapOvr>
  <p:transition spd="med">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1">
          <a:extLst>
            <a:ext uri="{FF2B5EF4-FFF2-40B4-BE49-F238E27FC236}">
              <a16:creationId xmlns:a16="http://schemas.microsoft.com/office/drawing/2014/main" id="{BAE1A0FA-D0FE-600A-2060-1C570F9A4997}"/>
            </a:ext>
          </a:extLst>
        </p:cNvPr>
        <p:cNvGrpSpPr/>
        <p:nvPr/>
      </p:nvGrpSpPr>
      <p:grpSpPr>
        <a:xfrm>
          <a:off x="0" y="0"/>
          <a:ext cx="0" cy="0"/>
          <a:chOff x="0" y="0"/>
          <a:chExt cx="0" cy="0"/>
        </a:xfrm>
      </p:grpSpPr>
      <p:sp>
        <p:nvSpPr>
          <p:cNvPr id="212" name="Google Shape;212;p30">
            <a:extLst>
              <a:ext uri="{FF2B5EF4-FFF2-40B4-BE49-F238E27FC236}">
                <a16:creationId xmlns:a16="http://schemas.microsoft.com/office/drawing/2014/main" id="{D0E1E705-86FC-C723-DBE1-DAF80A5DF6A3}"/>
              </a:ext>
            </a:extLst>
          </p:cNvPr>
          <p:cNvSpPr txBox="1">
            <a:spLocks noGrp="1"/>
          </p:cNvSpPr>
          <p:nvPr>
            <p:ph type="title"/>
          </p:nvPr>
        </p:nvSpPr>
        <p:spPr>
          <a:xfrm>
            <a:off x="413221" y="690312"/>
            <a:ext cx="11363755" cy="636800"/>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r>
              <a:rPr lang="en-GB" sz="2400"/>
              <a:t>Help us shape the new </a:t>
            </a:r>
            <a:r>
              <a:rPr lang="en-GB" sz="2400" b="1"/>
              <a:t>Submit a Site for a Local Plan</a:t>
            </a:r>
            <a:r>
              <a:rPr lang="en-GB" sz="2400"/>
              <a:t> tool</a:t>
            </a:r>
            <a:endParaRPr lang="en-US"/>
          </a:p>
        </p:txBody>
      </p:sp>
      <p:sp>
        <p:nvSpPr>
          <p:cNvPr id="5" name="Text Placeholder 4">
            <a:extLst>
              <a:ext uri="{FF2B5EF4-FFF2-40B4-BE49-F238E27FC236}">
                <a16:creationId xmlns:a16="http://schemas.microsoft.com/office/drawing/2014/main" id="{8E568643-51AC-BFA7-8826-9CA59C689FB5}"/>
              </a:ext>
            </a:extLst>
          </p:cNvPr>
          <p:cNvSpPr>
            <a:spLocks noGrp="1"/>
          </p:cNvSpPr>
          <p:nvPr>
            <p:ph type="body" idx="1"/>
          </p:nvPr>
        </p:nvSpPr>
        <p:spPr>
          <a:xfrm>
            <a:off x="415600" y="1318918"/>
            <a:ext cx="11360700" cy="4555200"/>
          </a:xfrm>
        </p:spPr>
        <p:txBody>
          <a:bodyPr spcFirstLastPara="1" wrap="square" lIns="91425" tIns="45700" rIns="91425" bIns="45700" anchorCtr="0">
            <a:noAutofit/>
          </a:bodyPr>
          <a:lstStyle/>
          <a:p>
            <a:pPr>
              <a:buNone/>
            </a:pPr>
            <a:r>
              <a:rPr lang="en-GB" sz="900" b="1" dirty="0">
                <a:solidFill>
                  <a:schemeClr val="tx1"/>
                </a:solidFill>
              </a:rPr>
              <a:t>WHY — Making Call for Sites simpler</a:t>
            </a:r>
            <a:endParaRPr lang="en-US" sz="900" dirty="0">
              <a:solidFill>
                <a:schemeClr val="tx1"/>
              </a:solidFill>
            </a:endParaRPr>
          </a:p>
          <a:p>
            <a:pPr>
              <a:buNone/>
            </a:pPr>
            <a:r>
              <a:rPr lang="en-GB" sz="900" dirty="0"/>
              <a:t>We’re developing a new </a:t>
            </a:r>
            <a:r>
              <a:rPr lang="en-GB" sz="900" b="1" dirty="0"/>
              <a:t>Submit a Site for a Local Plan</a:t>
            </a:r>
            <a:r>
              <a:rPr lang="en-GB" sz="900" dirty="0"/>
              <a:t> tool to help standardise how site information is collected and reduce the manual effort for LPAs receiving, checking and managing submissions.</a:t>
            </a:r>
          </a:p>
          <a:p>
            <a:pPr>
              <a:buNone/>
            </a:pPr>
            <a:r>
              <a:rPr lang="en-GB" sz="900" dirty="0"/>
              <a:t>We’re now testing the tool with LPAs in real Call for Sites exercises — so we can </a:t>
            </a:r>
            <a:r>
              <a:rPr lang="en-GB" sz="900" b="1" dirty="0"/>
              <a:t>test, learn and iterate with councils before wider rollout.</a:t>
            </a:r>
            <a:endParaRPr lang="en-GB" sz="900" dirty="0"/>
          </a:p>
          <a:p>
            <a:pPr>
              <a:buNone/>
            </a:pPr>
            <a:endParaRPr lang="en-GB" sz="900" b="1" dirty="0"/>
          </a:p>
          <a:p>
            <a:pPr>
              <a:buNone/>
            </a:pPr>
            <a:r>
              <a:rPr lang="en-GB" sz="900" b="1" dirty="0">
                <a:solidFill>
                  <a:schemeClr val="tx1"/>
                </a:solidFill>
              </a:rPr>
              <a:t>WHEN — Pilot happening now</a:t>
            </a:r>
            <a:endParaRPr lang="en-GB" sz="900" dirty="0">
              <a:solidFill>
                <a:schemeClr val="tx1"/>
              </a:solidFill>
            </a:endParaRPr>
          </a:p>
          <a:p>
            <a:pPr>
              <a:buNone/>
            </a:pPr>
            <a:r>
              <a:rPr lang="en-GB" sz="900" b="1" dirty="0"/>
              <a:t>Private Beta: now → December 2026</a:t>
            </a:r>
            <a:endParaRPr lang="en-GB" sz="900" dirty="0"/>
          </a:p>
          <a:p>
            <a:pPr>
              <a:buNone/>
            </a:pPr>
            <a:r>
              <a:rPr lang="en-GB" sz="900" dirty="0"/>
              <a:t>We’re looking for more LPAs that are </a:t>
            </a:r>
            <a:r>
              <a:rPr lang="en-GB" sz="900" b="1" dirty="0"/>
              <a:t>planning to run, or are currently running, a Call for Sites between now and the end of 2026.</a:t>
            </a:r>
            <a:endParaRPr lang="en-GB" sz="900" dirty="0"/>
          </a:p>
          <a:p>
            <a:pPr>
              <a:buNone/>
            </a:pPr>
            <a:r>
              <a:rPr lang="en-GB" sz="900" dirty="0"/>
              <a:t>Taking part gives you the opportunity to use the tool with your Call for Sites and directly influence how it develops.</a:t>
            </a:r>
          </a:p>
          <a:p>
            <a:pPr>
              <a:buNone/>
            </a:pPr>
            <a:endParaRPr lang="en-GB" sz="900" b="1" dirty="0"/>
          </a:p>
          <a:p>
            <a:pPr>
              <a:buNone/>
            </a:pPr>
            <a:r>
              <a:rPr lang="en-GB" sz="900" b="1" dirty="0">
                <a:solidFill>
                  <a:schemeClr val="tx1"/>
                </a:solidFill>
              </a:rPr>
              <a:t>HOW — Get involved</a:t>
            </a:r>
            <a:endParaRPr lang="en-GB" sz="900" dirty="0">
              <a:solidFill>
                <a:schemeClr val="tx1"/>
              </a:solidFill>
            </a:endParaRPr>
          </a:p>
          <a:p>
            <a:pPr>
              <a:buNone/>
            </a:pPr>
            <a:r>
              <a:rPr lang="en-GB" sz="900" b="1" dirty="0"/>
              <a:t>Running a Call for Sites between now and December? We’d love to hear from you.</a:t>
            </a:r>
            <a:endParaRPr lang="en-GB" sz="900" dirty="0"/>
          </a:p>
          <a:p>
            <a:pPr>
              <a:buNone/>
            </a:pPr>
            <a:r>
              <a:rPr lang="en-GB" sz="900" dirty="0"/>
              <a:t>Participation includes:</a:t>
            </a:r>
          </a:p>
          <a:p>
            <a:r>
              <a:rPr lang="en-GB" sz="900" dirty="0"/>
              <a:t>onboarding and support from the Plan Making team </a:t>
            </a:r>
          </a:p>
          <a:p>
            <a:r>
              <a:rPr lang="en-GB" sz="900" dirty="0"/>
              <a:t>access to the Submit a Site tool </a:t>
            </a:r>
          </a:p>
          <a:p>
            <a:r>
              <a:rPr lang="en-GB" sz="900" dirty="0"/>
              <a:t>a dedicated support channel </a:t>
            </a:r>
          </a:p>
          <a:p>
            <a:r>
              <a:rPr lang="en-GB" sz="900" dirty="0"/>
              <a:t>regular opportunities to tell us what works — and what needs to change </a:t>
            </a:r>
          </a:p>
          <a:p>
            <a:r>
              <a:rPr lang="en-GB" sz="900" b="1" dirty="0"/>
              <a:t>Interested? Drop your details in the chat today or contact Andy Moncur / the Plan Making team after the call.</a:t>
            </a:r>
            <a:endParaRPr lang="en-GB" sz="900" dirty="0"/>
          </a:p>
          <a:p>
            <a:pPr marL="0" indent="0">
              <a:buNone/>
            </a:pPr>
            <a:endParaRPr lang="en-GB" dirty="0"/>
          </a:p>
        </p:txBody>
      </p:sp>
    </p:spTree>
    <p:extLst>
      <p:ext uri="{BB962C8B-B14F-4D97-AF65-F5344CB8AC3E}">
        <p14:creationId xmlns:p14="http://schemas.microsoft.com/office/powerpoint/2010/main" val="871167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27128-E55E-2A69-76B4-192C77F9EE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24FDE5-3DDF-4414-1EC2-615A0B6C13A0}"/>
              </a:ext>
            </a:extLst>
          </p:cNvPr>
          <p:cNvSpPr>
            <a:spLocks noGrp="1"/>
          </p:cNvSpPr>
          <p:nvPr>
            <p:ph type="title"/>
          </p:nvPr>
        </p:nvSpPr>
        <p:spPr>
          <a:xfrm>
            <a:off x="587374" y="225425"/>
            <a:ext cx="9462862" cy="3628118"/>
          </a:xfrm>
        </p:spPr>
        <p:txBody>
          <a:bodyPr/>
          <a:lstStyle/>
          <a:p>
            <a:r>
              <a:rPr lang="en-GB"/>
              <a:t>Camden DPR</a:t>
            </a:r>
            <a:r>
              <a:rPr lang="en-US"/>
              <a:t>:</a:t>
            </a:r>
            <a:r>
              <a:rPr lang="en-GB"/>
              <a:t> </a:t>
            </a:r>
            <a:br>
              <a:rPr lang="en-GB"/>
            </a:br>
            <a:br>
              <a:rPr lang="en-GB"/>
            </a:br>
            <a:r>
              <a:rPr lang="en-GB" sz="3600"/>
              <a:t>Stefan Webb</a:t>
            </a:r>
          </a:p>
        </p:txBody>
      </p:sp>
    </p:spTree>
    <p:extLst>
      <p:ext uri="{BB962C8B-B14F-4D97-AF65-F5344CB8AC3E}">
        <p14:creationId xmlns:p14="http://schemas.microsoft.com/office/powerpoint/2010/main" val="2061138029"/>
      </p:ext>
    </p:extLst>
  </p:cSld>
  <p:clrMapOvr>
    <a:masterClrMapping/>
  </p:clrMapOvr>
  <p:transition spd="med">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3294552C-8927-7F35-27FF-60937D7A3448}"/>
            </a:ext>
          </a:extLst>
        </p:cNvPr>
        <p:cNvGrpSpPr/>
        <p:nvPr/>
      </p:nvGrpSpPr>
      <p:grpSpPr>
        <a:xfrm>
          <a:off x="0" y="0"/>
          <a:ext cx="0" cy="0"/>
          <a:chOff x="0" y="0"/>
          <a:chExt cx="0" cy="0"/>
        </a:xfrm>
      </p:grpSpPr>
      <p:sp>
        <p:nvSpPr>
          <p:cNvPr id="141" name="Google Shape;141;p2">
            <a:extLst>
              <a:ext uri="{FF2B5EF4-FFF2-40B4-BE49-F238E27FC236}">
                <a16:creationId xmlns:a16="http://schemas.microsoft.com/office/drawing/2014/main" id="{D9DCF22A-1359-CB95-E47A-1645D2725AF7}"/>
              </a:ext>
            </a:extLst>
          </p:cNvPr>
          <p:cNvSpPr txBox="1">
            <a:spLocks noGrp="1"/>
          </p:cNvSpPr>
          <p:nvPr>
            <p:ph type="subTitle" idx="1"/>
          </p:nvPr>
        </p:nvSpPr>
        <p:spPr>
          <a:xfrm>
            <a:off x="587375" y="2860006"/>
            <a:ext cx="7889651" cy="1849581"/>
          </a:xfrm>
          <a:prstGeom prst="rect">
            <a:avLst/>
          </a:prstGeom>
          <a:noFill/>
          <a:ln>
            <a:noFill/>
          </a:ln>
        </p:spPr>
        <p:txBody>
          <a:bodyPr spcFirstLastPara="1" wrap="square" lIns="91433" tIns="45700" rIns="91433"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33387" algn="l" rtl="0">
              <a:lnSpc>
                <a:spcPct val="120000"/>
              </a:lnSpc>
              <a:spcBef>
                <a:spcPts val="1067"/>
              </a:spcBef>
              <a:spcAft>
                <a:spcPts val="0"/>
              </a:spcAft>
              <a:buSzPts val="2700"/>
              <a:buNone/>
            </a:pPr>
            <a:r>
              <a:rPr lang="en-GB" sz="3733">
                <a:solidFill>
                  <a:schemeClr val="bg1"/>
                </a:solidFill>
                <a:latin typeface="Lexend"/>
                <a:ea typeface="Lexend"/>
                <a:cs typeface="Lexend"/>
                <a:sym typeface="Lexend"/>
              </a:rPr>
              <a:t>Convertors and </a:t>
            </a:r>
            <a:r>
              <a:rPr lang="en-GB" sz="3733">
                <a:solidFill>
                  <a:schemeClr val="lt1"/>
                </a:solidFill>
                <a:latin typeface="Lexend"/>
                <a:ea typeface="Lexend"/>
                <a:cs typeface="Lexend"/>
                <a:sym typeface="Lexend"/>
              </a:rPr>
              <a:t>User Research</a:t>
            </a:r>
            <a:endParaRPr/>
          </a:p>
        </p:txBody>
      </p:sp>
      <p:sp>
        <p:nvSpPr>
          <p:cNvPr id="142" name="Google Shape;142;p2">
            <a:extLst>
              <a:ext uri="{FF2B5EF4-FFF2-40B4-BE49-F238E27FC236}">
                <a16:creationId xmlns:a16="http://schemas.microsoft.com/office/drawing/2014/main" id="{AA6C990A-E239-491F-30F9-318EDCAD4182}"/>
              </a:ext>
            </a:extLst>
          </p:cNvPr>
          <p:cNvSpPr txBox="1">
            <a:spLocks noGrp="1"/>
          </p:cNvSpPr>
          <p:nvPr>
            <p:ph type="title"/>
          </p:nvPr>
        </p:nvSpPr>
        <p:spPr>
          <a:xfrm>
            <a:off x="587375" y="225426"/>
            <a:ext cx="7889652" cy="2259857"/>
          </a:xfrm>
          <a:prstGeom prst="rect">
            <a:avLst/>
          </a:prstGeom>
          <a:noFill/>
          <a:ln>
            <a:noFill/>
          </a:ln>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lnSpc>
                <a:spcPct val="90000"/>
              </a:lnSpc>
              <a:spcBef>
                <a:spcPts val="0"/>
              </a:spcBef>
              <a:spcAft>
                <a:spcPts val="0"/>
              </a:spcAft>
              <a:buClr>
                <a:schemeClr val="lt1"/>
              </a:buClr>
              <a:buSzPts val="3300"/>
              <a:buFont typeface="Lexend Medium"/>
              <a:buNone/>
            </a:pPr>
            <a:r>
              <a:rPr lang="en-GB" sz="4400">
                <a:solidFill>
                  <a:schemeClr val="bg1"/>
                </a:solidFill>
              </a:rPr>
              <a:t>DPR update</a:t>
            </a:r>
            <a:endParaRPr lang="en-US" sz="4400">
              <a:solidFill>
                <a:schemeClr val="bg1"/>
              </a:solidFill>
            </a:endParaRPr>
          </a:p>
        </p:txBody>
      </p:sp>
      <p:sp>
        <p:nvSpPr>
          <p:cNvPr id="143" name="Google Shape;143;p2">
            <a:extLst>
              <a:ext uri="{FF2B5EF4-FFF2-40B4-BE49-F238E27FC236}">
                <a16:creationId xmlns:a16="http://schemas.microsoft.com/office/drawing/2014/main" id="{60E7B132-86B2-AFEB-EB2D-C03BDC716A12}"/>
              </a:ext>
            </a:extLst>
          </p:cNvPr>
          <p:cNvSpPr txBox="1"/>
          <p:nvPr/>
        </p:nvSpPr>
        <p:spPr>
          <a:xfrm>
            <a:off x="587367" y="4614400"/>
            <a:ext cx="6602400" cy="12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defTabSz="1219170">
              <a:buSzPts val="1400"/>
              <a:defRPr/>
            </a:pPr>
            <a:r>
              <a:rPr lang="en-GB" sz="1850">
                <a:solidFill>
                  <a:srgbClr val="BFBFBF"/>
                </a:solidFill>
              </a:rPr>
              <a:t>Stefan Webb, Nora Constantinescu, Anoi Atkinson</a:t>
            </a:r>
            <a:endParaRPr lang="en-US" sz="1850">
              <a:solidFill>
                <a:srgbClr val="BFBFBF"/>
              </a:solidFill>
            </a:endParaRPr>
          </a:p>
        </p:txBody>
      </p:sp>
    </p:spTree>
    <p:extLst>
      <p:ext uri="{BB962C8B-B14F-4D97-AF65-F5344CB8AC3E}">
        <p14:creationId xmlns:p14="http://schemas.microsoft.com/office/powerpoint/2010/main" val="353823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B7222A7D-A224-B20E-9D67-7DE1B516DCAC}"/>
            </a:ext>
          </a:extLst>
        </p:cNvPr>
        <p:cNvGrpSpPr/>
        <p:nvPr/>
      </p:nvGrpSpPr>
      <p:grpSpPr>
        <a:xfrm>
          <a:off x="0" y="0"/>
          <a:ext cx="0" cy="0"/>
          <a:chOff x="0" y="0"/>
          <a:chExt cx="0" cy="0"/>
        </a:xfrm>
      </p:grpSpPr>
      <p:sp>
        <p:nvSpPr>
          <p:cNvPr id="148" name="Google Shape;148;g409b889c7d4_0_0">
            <a:extLst>
              <a:ext uri="{FF2B5EF4-FFF2-40B4-BE49-F238E27FC236}">
                <a16:creationId xmlns:a16="http://schemas.microsoft.com/office/drawing/2014/main" id="{4888DFE8-2121-7D32-21A3-23F6E9613DAB}"/>
              </a:ext>
            </a:extLst>
          </p:cNvPr>
          <p:cNvSpPr txBox="1">
            <a:spLocks noGrp="1"/>
          </p:cNvSpPr>
          <p:nvPr>
            <p:ph type="subTitle" idx="4294967295"/>
          </p:nvPr>
        </p:nvSpPr>
        <p:spPr>
          <a:xfrm>
            <a:off x="587375" y="1836693"/>
            <a:ext cx="7198800" cy="4176800"/>
          </a:xfrm>
          <a:prstGeom prst="rect">
            <a:avLst/>
          </a:prstGeom>
        </p:spPr>
        <p:txBody>
          <a:bodyPr spcFirstLastPara="1" wrap="square" lIns="91433" tIns="45700" rIns="91433"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33387" algn="l" rtl="0">
              <a:spcBef>
                <a:spcPts val="1067"/>
              </a:spcBef>
              <a:spcAft>
                <a:spcPts val="0"/>
              </a:spcAft>
              <a:buSzPts val="2700"/>
              <a:buChar char="-"/>
            </a:pPr>
            <a:r>
              <a:rPr lang="en-GB"/>
              <a:t>Planning application submitted via PlanX</a:t>
            </a:r>
            <a:endParaRPr/>
          </a:p>
          <a:p>
            <a:pPr marL="609585" lvl="0" indent="-533387" algn="l" rtl="0">
              <a:spcBef>
                <a:spcPts val="0"/>
              </a:spcBef>
              <a:spcAft>
                <a:spcPts val="0"/>
              </a:spcAft>
              <a:buSzPts val="2700"/>
              <a:buChar char="-"/>
            </a:pPr>
            <a:r>
              <a:rPr lang="en-GB"/>
              <a:t>Processed in BOPs</a:t>
            </a:r>
            <a:endParaRPr/>
          </a:p>
          <a:p>
            <a:pPr marL="609585" lvl="0" indent="-533387" algn="l" rtl="0">
              <a:spcBef>
                <a:spcPts val="0"/>
              </a:spcBef>
              <a:spcAft>
                <a:spcPts val="0"/>
              </a:spcAft>
              <a:buSzPts val="2700"/>
              <a:buChar char="-"/>
            </a:pPr>
            <a:r>
              <a:rPr lang="en-GB"/>
              <a:t>Published on DPR</a:t>
            </a:r>
            <a:endParaRPr/>
          </a:p>
        </p:txBody>
      </p:sp>
      <p:sp>
        <p:nvSpPr>
          <p:cNvPr id="149" name="Google Shape;149;g409b889c7d4_0_0">
            <a:extLst>
              <a:ext uri="{FF2B5EF4-FFF2-40B4-BE49-F238E27FC236}">
                <a16:creationId xmlns:a16="http://schemas.microsoft.com/office/drawing/2014/main" id="{BD5D913F-3B67-0BFB-7B4C-9270C8C6702F}"/>
              </a:ext>
            </a:extLst>
          </p:cNvPr>
          <p:cNvSpPr txBox="1">
            <a:spLocks noGrp="1"/>
          </p:cNvSpPr>
          <p:nvPr>
            <p:ph type="title" idx="4294967295"/>
          </p:nvPr>
        </p:nvSpPr>
        <p:spPr>
          <a:xfrm>
            <a:off x="587375" y="225425"/>
            <a:ext cx="71988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a:solidFill>
                  <a:schemeClr val="tx1"/>
                </a:solidFill>
              </a:rPr>
              <a:t>DPR to date</a:t>
            </a:r>
            <a:r>
              <a:rPr lang="en-GB" sz="1850"/>
              <a:t> </a:t>
            </a:r>
            <a:endParaRPr sz="1850"/>
          </a:p>
        </p:txBody>
      </p:sp>
    </p:spTree>
    <p:extLst>
      <p:ext uri="{BB962C8B-B14F-4D97-AF65-F5344CB8AC3E}">
        <p14:creationId xmlns:p14="http://schemas.microsoft.com/office/powerpoint/2010/main" val="3763709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3">
          <a:extLst>
            <a:ext uri="{FF2B5EF4-FFF2-40B4-BE49-F238E27FC236}">
              <a16:creationId xmlns:a16="http://schemas.microsoft.com/office/drawing/2014/main" id="{C3F5E27E-7918-1434-407F-D21EBE2E3453}"/>
            </a:ext>
          </a:extLst>
        </p:cNvPr>
        <p:cNvGrpSpPr/>
        <p:nvPr/>
      </p:nvGrpSpPr>
      <p:grpSpPr>
        <a:xfrm>
          <a:off x="0" y="0"/>
          <a:ext cx="0" cy="0"/>
          <a:chOff x="0" y="0"/>
          <a:chExt cx="0" cy="0"/>
        </a:xfrm>
      </p:grpSpPr>
      <p:sp>
        <p:nvSpPr>
          <p:cNvPr id="154" name="Google Shape;154;g409b889c7d4_0_16">
            <a:extLst>
              <a:ext uri="{FF2B5EF4-FFF2-40B4-BE49-F238E27FC236}">
                <a16:creationId xmlns:a16="http://schemas.microsoft.com/office/drawing/2014/main" id="{DD0259CB-4EF2-30C0-FA6A-C9B6F14665B2}"/>
              </a:ext>
            </a:extLst>
          </p:cNvPr>
          <p:cNvSpPr txBox="1">
            <a:spLocks noGrp="1"/>
          </p:cNvSpPr>
          <p:nvPr>
            <p:ph type="subTitle" idx="4294967295"/>
          </p:nvPr>
        </p:nvSpPr>
        <p:spPr>
          <a:xfrm>
            <a:off x="587375" y="1836693"/>
            <a:ext cx="7198800" cy="4176800"/>
          </a:xfrm>
          <a:prstGeom prst="rect">
            <a:avLst/>
          </a:prstGeom>
        </p:spPr>
        <p:txBody>
          <a:bodyPr spcFirstLastPara="1" wrap="square" lIns="91433" tIns="45700" rIns="91433"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33387" algn="l" rtl="0">
              <a:spcBef>
                <a:spcPts val="1067"/>
              </a:spcBef>
              <a:spcAft>
                <a:spcPts val="0"/>
              </a:spcAft>
              <a:buSzPts val="2700"/>
              <a:buChar char="-"/>
            </a:pPr>
            <a:r>
              <a:rPr lang="en-GB"/>
              <a:t>Planning application submitted via PlanX</a:t>
            </a:r>
            <a:endParaRPr/>
          </a:p>
          <a:p>
            <a:pPr marL="609585" lvl="0" indent="-533387" algn="l" rtl="0">
              <a:spcBef>
                <a:spcPts val="0"/>
              </a:spcBef>
              <a:spcAft>
                <a:spcPts val="0"/>
              </a:spcAft>
              <a:buSzPts val="2700"/>
              <a:buChar char="-"/>
            </a:pPr>
            <a:r>
              <a:rPr lang="en-GB"/>
              <a:t>Processed in BOPs</a:t>
            </a:r>
            <a:endParaRPr/>
          </a:p>
          <a:p>
            <a:pPr marL="609585" lvl="0" indent="-533387" algn="l" rtl="0">
              <a:spcBef>
                <a:spcPts val="0"/>
              </a:spcBef>
              <a:spcAft>
                <a:spcPts val="0"/>
              </a:spcAft>
              <a:buSzPts val="2700"/>
              <a:buChar char="-"/>
            </a:pPr>
            <a:r>
              <a:rPr lang="en-GB"/>
              <a:t>Published on DPR</a:t>
            </a:r>
            <a:endParaRPr/>
          </a:p>
          <a:p>
            <a:pPr marL="0" lvl="0" indent="0" algn="l" rtl="0">
              <a:spcBef>
                <a:spcPts val="1067"/>
              </a:spcBef>
              <a:spcAft>
                <a:spcPts val="0"/>
              </a:spcAft>
              <a:buNone/>
            </a:pPr>
            <a:endParaRPr/>
          </a:p>
          <a:p>
            <a:pPr marL="0" lvl="0" indent="0" algn="l" rtl="0">
              <a:spcBef>
                <a:spcPts val="1067"/>
              </a:spcBef>
              <a:spcAft>
                <a:spcPts val="0"/>
              </a:spcAft>
              <a:buNone/>
            </a:pPr>
            <a:r>
              <a:rPr lang="en-GB"/>
              <a:t>However..</a:t>
            </a:r>
            <a:endParaRPr/>
          </a:p>
        </p:txBody>
      </p:sp>
      <p:sp>
        <p:nvSpPr>
          <p:cNvPr id="155" name="Google Shape;155;g409b889c7d4_0_16">
            <a:extLst>
              <a:ext uri="{FF2B5EF4-FFF2-40B4-BE49-F238E27FC236}">
                <a16:creationId xmlns:a16="http://schemas.microsoft.com/office/drawing/2014/main" id="{7BCDCDA3-9263-9D99-40D9-ED27579AE5AB}"/>
              </a:ext>
            </a:extLst>
          </p:cNvPr>
          <p:cNvSpPr txBox="1">
            <a:spLocks noGrp="1"/>
          </p:cNvSpPr>
          <p:nvPr>
            <p:ph type="title" idx="4294967295"/>
          </p:nvPr>
        </p:nvSpPr>
        <p:spPr>
          <a:xfrm>
            <a:off x="587375" y="225425"/>
            <a:ext cx="71988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a:solidFill>
                  <a:schemeClr val="tx1"/>
                </a:solidFill>
              </a:rPr>
              <a:t>DPR to date</a:t>
            </a:r>
            <a:r>
              <a:rPr lang="en-GB" sz="1850"/>
              <a:t>   </a:t>
            </a:r>
            <a:endParaRPr sz="1850"/>
          </a:p>
        </p:txBody>
      </p:sp>
      <p:pic>
        <p:nvPicPr>
          <p:cNvPr id="156" name="Google Shape;156;g409b889c7d4_0_16">
            <a:extLst>
              <a:ext uri="{FF2B5EF4-FFF2-40B4-BE49-F238E27FC236}">
                <a16:creationId xmlns:a16="http://schemas.microsoft.com/office/drawing/2014/main" id="{4EDE5A45-364E-BDE6-0162-374DE5DE2E54}"/>
              </a:ext>
            </a:extLst>
          </p:cNvPr>
          <p:cNvPicPr preferRelativeResize="0"/>
          <p:nvPr/>
        </p:nvPicPr>
        <p:blipFill>
          <a:blip r:embed="rId3">
            <a:alphaModFix/>
          </a:blip>
          <a:stretch>
            <a:fillRect/>
          </a:stretch>
        </p:blipFill>
        <p:spPr>
          <a:xfrm>
            <a:off x="7568175" y="978333"/>
            <a:ext cx="3999427" cy="3999427"/>
          </a:xfrm>
          <a:prstGeom prst="rect">
            <a:avLst/>
          </a:prstGeom>
          <a:noFill/>
          <a:ln>
            <a:noFill/>
          </a:ln>
        </p:spPr>
      </p:pic>
      <p:sp>
        <p:nvSpPr>
          <p:cNvPr id="157" name="Google Shape;157;g409b889c7d4_0_16">
            <a:extLst>
              <a:ext uri="{FF2B5EF4-FFF2-40B4-BE49-F238E27FC236}">
                <a16:creationId xmlns:a16="http://schemas.microsoft.com/office/drawing/2014/main" id="{CED4FF7F-F316-21A0-0144-87C08A67B317}"/>
              </a:ext>
            </a:extLst>
          </p:cNvPr>
          <p:cNvSpPr txBox="1"/>
          <p:nvPr/>
        </p:nvSpPr>
        <p:spPr>
          <a:xfrm>
            <a:off x="9840267" y="4440633"/>
            <a:ext cx="788400" cy="381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C70D77"/>
                </a:solidFill>
                <a:effectLst/>
                <a:uLnTx/>
                <a:uFillTx/>
                <a:latin typeface="Roboto"/>
                <a:ea typeface="Roboto"/>
                <a:cs typeface="Roboto"/>
                <a:sym typeface="Roboto"/>
              </a:rPr>
              <a:t>BOPS</a:t>
            </a:r>
            <a:endParaRPr kumimoji="0" sz="1600" b="1" i="0" u="none" strike="noStrike" kern="0" cap="none" spc="0" normalizeH="0" baseline="0" noProof="0">
              <a:ln>
                <a:noFill/>
              </a:ln>
              <a:solidFill>
                <a:srgbClr val="C70D77"/>
              </a:solidFill>
              <a:effectLst/>
              <a:uLnTx/>
              <a:uFillTx/>
              <a:latin typeface="Roboto"/>
              <a:ea typeface="Roboto"/>
              <a:cs typeface="Roboto"/>
              <a:sym typeface="Roboto"/>
            </a:endParaRPr>
          </a:p>
        </p:txBody>
      </p:sp>
      <p:sp>
        <p:nvSpPr>
          <p:cNvPr id="158" name="Google Shape;158;g409b889c7d4_0_16">
            <a:extLst>
              <a:ext uri="{FF2B5EF4-FFF2-40B4-BE49-F238E27FC236}">
                <a16:creationId xmlns:a16="http://schemas.microsoft.com/office/drawing/2014/main" id="{FB1988BA-4D45-B91A-2D1B-A3391F5C232A}"/>
              </a:ext>
            </a:extLst>
          </p:cNvPr>
          <p:cNvSpPr txBox="1"/>
          <p:nvPr/>
        </p:nvSpPr>
        <p:spPr>
          <a:xfrm>
            <a:off x="9173684" y="1758567"/>
            <a:ext cx="788400" cy="381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C70D77"/>
                </a:solidFill>
                <a:effectLst/>
                <a:uLnTx/>
                <a:uFillTx/>
                <a:latin typeface="Roboto"/>
                <a:ea typeface="Roboto"/>
                <a:cs typeface="Roboto"/>
                <a:sym typeface="Roboto"/>
              </a:rPr>
              <a:t>DPR</a:t>
            </a:r>
            <a:endParaRPr kumimoji="0" sz="1600" b="1" i="0" u="none" strike="noStrike" kern="0" cap="none" spc="0" normalizeH="0" baseline="0" noProof="0">
              <a:ln>
                <a:noFill/>
              </a:ln>
              <a:solidFill>
                <a:srgbClr val="C70D77"/>
              </a:solidFill>
              <a:effectLst/>
              <a:uLnTx/>
              <a:uFillTx/>
              <a:latin typeface="Roboto"/>
              <a:ea typeface="Roboto"/>
              <a:cs typeface="Roboto"/>
              <a:sym typeface="Roboto"/>
            </a:endParaRPr>
          </a:p>
        </p:txBody>
      </p:sp>
    </p:spTree>
    <p:extLst>
      <p:ext uri="{BB962C8B-B14F-4D97-AF65-F5344CB8AC3E}">
        <p14:creationId xmlns:p14="http://schemas.microsoft.com/office/powerpoint/2010/main" val="2508363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94F77548-D75C-AF95-4E8C-898D86983FA9}"/>
            </a:ext>
          </a:extLst>
        </p:cNvPr>
        <p:cNvGrpSpPr/>
        <p:nvPr/>
      </p:nvGrpSpPr>
      <p:grpSpPr>
        <a:xfrm>
          <a:off x="0" y="0"/>
          <a:ext cx="0" cy="0"/>
          <a:chOff x="0" y="0"/>
          <a:chExt cx="0" cy="0"/>
        </a:xfrm>
      </p:grpSpPr>
      <p:sp>
        <p:nvSpPr>
          <p:cNvPr id="163" name="Google Shape;163;g409b889c7d4_0_3">
            <a:extLst>
              <a:ext uri="{FF2B5EF4-FFF2-40B4-BE49-F238E27FC236}">
                <a16:creationId xmlns:a16="http://schemas.microsoft.com/office/drawing/2014/main" id="{3F16CC8A-D640-5BD2-1B3C-EEEEBDE7AB64}"/>
              </a:ext>
            </a:extLst>
          </p:cNvPr>
          <p:cNvSpPr txBox="1">
            <a:spLocks noGrp="1"/>
          </p:cNvSpPr>
          <p:nvPr>
            <p:ph type="subTitle" idx="4294967295"/>
          </p:nvPr>
        </p:nvSpPr>
        <p:spPr>
          <a:xfrm>
            <a:off x="587375" y="1836693"/>
            <a:ext cx="7198800" cy="4176800"/>
          </a:xfrm>
          <a:prstGeom prst="rect">
            <a:avLst/>
          </a:prstGeom>
        </p:spPr>
        <p:txBody>
          <a:bodyPr spcFirstLastPara="1" wrap="square" lIns="91433" tIns="45700" rIns="91433"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9585" lvl="0" indent="-533387" algn="l" rtl="0">
              <a:spcBef>
                <a:spcPts val="1067"/>
              </a:spcBef>
              <a:spcAft>
                <a:spcPts val="0"/>
              </a:spcAft>
              <a:buSzPts val="2700"/>
              <a:buChar char="-"/>
            </a:pPr>
            <a:r>
              <a:rPr lang="en-GB"/>
              <a:t>Only a small number of councils use BOPs</a:t>
            </a:r>
            <a:endParaRPr/>
          </a:p>
          <a:p>
            <a:pPr marL="609585" lvl="0" indent="-533387" algn="l" rtl="0">
              <a:spcBef>
                <a:spcPts val="0"/>
              </a:spcBef>
              <a:spcAft>
                <a:spcPts val="0"/>
              </a:spcAft>
              <a:buSzPts val="2700"/>
              <a:buChar char="-"/>
            </a:pPr>
            <a:r>
              <a:rPr lang="en-GB"/>
              <a:t>Only new applications are stored in BOPs and therefore only these applications are available on the DPR</a:t>
            </a:r>
            <a:endParaRPr/>
          </a:p>
        </p:txBody>
      </p:sp>
      <p:sp>
        <p:nvSpPr>
          <p:cNvPr id="164" name="Google Shape;164;g409b889c7d4_0_3">
            <a:extLst>
              <a:ext uri="{FF2B5EF4-FFF2-40B4-BE49-F238E27FC236}">
                <a16:creationId xmlns:a16="http://schemas.microsoft.com/office/drawing/2014/main" id="{1E3D4F2A-41B1-586C-028B-AB146B097E6C}"/>
              </a:ext>
            </a:extLst>
          </p:cNvPr>
          <p:cNvSpPr txBox="1">
            <a:spLocks noGrp="1"/>
          </p:cNvSpPr>
          <p:nvPr>
            <p:ph type="title" idx="4294967295"/>
          </p:nvPr>
        </p:nvSpPr>
        <p:spPr>
          <a:xfrm>
            <a:off x="587375" y="225425"/>
            <a:ext cx="71988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a:solidFill>
                  <a:schemeClr val="tx1"/>
                </a:solidFill>
              </a:rPr>
              <a:t>DPR to date   </a:t>
            </a:r>
            <a:endParaRPr lang="en-US" sz="2400">
              <a:solidFill>
                <a:schemeClr val="tx1"/>
              </a:solidFill>
            </a:endParaRPr>
          </a:p>
        </p:txBody>
      </p:sp>
    </p:spTree>
    <p:extLst>
      <p:ext uri="{BB962C8B-B14F-4D97-AF65-F5344CB8AC3E}">
        <p14:creationId xmlns:p14="http://schemas.microsoft.com/office/powerpoint/2010/main" val="3489687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8">
          <a:extLst>
            <a:ext uri="{FF2B5EF4-FFF2-40B4-BE49-F238E27FC236}">
              <a16:creationId xmlns:a16="http://schemas.microsoft.com/office/drawing/2014/main" id="{B2E2FD7E-FBD3-5FFC-8156-E87738387A33}"/>
            </a:ext>
          </a:extLst>
        </p:cNvPr>
        <p:cNvGrpSpPr/>
        <p:nvPr/>
      </p:nvGrpSpPr>
      <p:grpSpPr>
        <a:xfrm>
          <a:off x="0" y="0"/>
          <a:ext cx="0" cy="0"/>
          <a:chOff x="0" y="0"/>
          <a:chExt cx="0" cy="0"/>
        </a:xfrm>
      </p:grpSpPr>
      <p:sp>
        <p:nvSpPr>
          <p:cNvPr id="169" name="Google Shape;169;g409b889c7d4_0_27">
            <a:extLst>
              <a:ext uri="{FF2B5EF4-FFF2-40B4-BE49-F238E27FC236}">
                <a16:creationId xmlns:a16="http://schemas.microsoft.com/office/drawing/2014/main" id="{42463C69-BA37-D7F0-DDF4-34104C7B9EE5}"/>
              </a:ext>
            </a:extLst>
          </p:cNvPr>
          <p:cNvSpPr txBox="1">
            <a:spLocks noGrp="1"/>
          </p:cNvSpPr>
          <p:nvPr>
            <p:ph type="title" idx="4294967295"/>
          </p:nvPr>
        </p:nvSpPr>
        <p:spPr>
          <a:xfrm>
            <a:off x="587363" y="225433"/>
            <a:ext cx="109804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a:solidFill>
                  <a:schemeClr val="tx1"/>
                </a:solidFill>
              </a:rPr>
              <a:t>What’s the context we’re working in? </a:t>
            </a:r>
            <a:endParaRPr lang="en-US" sz="2400">
              <a:solidFill>
                <a:schemeClr val="tx1"/>
              </a:solidFill>
            </a:endParaRPr>
          </a:p>
        </p:txBody>
      </p:sp>
      <p:pic>
        <p:nvPicPr>
          <p:cNvPr id="170" name="Google Shape;170;g409b889c7d4_0_27">
            <a:extLst>
              <a:ext uri="{FF2B5EF4-FFF2-40B4-BE49-F238E27FC236}">
                <a16:creationId xmlns:a16="http://schemas.microsoft.com/office/drawing/2014/main" id="{FD1D0BB1-32F0-BA49-B858-CC15593B988D}"/>
              </a:ext>
            </a:extLst>
          </p:cNvPr>
          <p:cNvPicPr preferRelativeResize="0"/>
          <p:nvPr/>
        </p:nvPicPr>
        <p:blipFill>
          <a:blip r:embed="rId3">
            <a:alphaModFix/>
          </a:blip>
          <a:stretch>
            <a:fillRect/>
          </a:stretch>
        </p:blipFill>
        <p:spPr>
          <a:xfrm>
            <a:off x="5504467" y="1940601"/>
            <a:ext cx="4764933" cy="3698767"/>
          </a:xfrm>
          <a:prstGeom prst="rect">
            <a:avLst/>
          </a:prstGeom>
          <a:noFill/>
          <a:ln>
            <a:noFill/>
          </a:ln>
        </p:spPr>
      </p:pic>
      <p:pic>
        <p:nvPicPr>
          <p:cNvPr id="171" name="Google Shape;171;g409b889c7d4_0_27">
            <a:extLst>
              <a:ext uri="{FF2B5EF4-FFF2-40B4-BE49-F238E27FC236}">
                <a16:creationId xmlns:a16="http://schemas.microsoft.com/office/drawing/2014/main" id="{7CDD7183-C240-E5D5-8697-09BEB444EE02}"/>
              </a:ext>
            </a:extLst>
          </p:cNvPr>
          <p:cNvPicPr preferRelativeResize="0"/>
          <p:nvPr/>
        </p:nvPicPr>
        <p:blipFill>
          <a:blip r:embed="rId4">
            <a:alphaModFix/>
          </a:blip>
          <a:stretch>
            <a:fillRect/>
          </a:stretch>
        </p:blipFill>
        <p:spPr>
          <a:xfrm>
            <a:off x="754769" y="2229633"/>
            <a:ext cx="2883800" cy="2883800"/>
          </a:xfrm>
          <a:prstGeom prst="rect">
            <a:avLst/>
          </a:prstGeom>
          <a:noFill/>
          <a:ln>
            <a:noFill/>
          </a:ln>
        </p:spPr>
      </p:pic>
      <p:sp>
        <p:nvSpPr>
          <p:cNvPr id="172" name="Google Shape;172;g409b889c7d4_0_27">
            <a:extLst>
              <a:ext uri="{FF2B5EF4-FFF2-40B4-BE49-F238E27FC236}">
                <a16:creationId xmlns:a16="http://schemas.microsoft.com/office/drawing/2014/main" id="{D9204F3D-67E0-106E-D74A-BACC00FE757B}"/>
              </a:ext>
            </a:extLst>
          </p:cNvPr>
          <p:cNvSpPr txBox="1"/>
          <p:nvPr/>
        </p:nvSpPr>
        <p:spPr>
          <a:xfrm>
            <a:off x="2393068" y="4726136"/>
            <a:ext cx="568400" cy="274800"/>
          </a:xfrm>
          <a:prstGeom prst="rect">
            <a:avLst/>
          </a:prstGeom>
          <a:noFill/>
          <a:ln>
            <a:noFill/>
          </a:ln>
        </p:spPr>
        <p:txBody>
          <a:bodyPr spcFirstLastPara="1" wrap="square" lIns="87900" tIns="87900" rIns="87900" bIns="87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153" b="1" i="0" u="none" strike="noStrike" kern="0" cap="none" spc="0" normalizeH="0" baseline="0" noProof="0">
                <a:ln>
                  <a:noFill/>
                </a:ln>
                <a:solidFill>
                  <a:srgbClr val="C70D77"/>
                </a:solidFill>
                <a:effectLst/>
                <a:uLnTx/>
                <a:uFillTx/>
                <a:latin typeface="Roboto"/>
                <a:ea typeface="Roboto"/>
                <a:cs typeface="Roboto"/>
                <a:sym typeface="Roboto"/>
              </a:rPr>
              <a:t>BOPS</a:t>
            </a:r>
            <a:endParaRPr kumimoji="0" sz="1153" b="1" i="0" u="none" strike="noStrike" kern="0" cap="none" spc="0" normalizeH="0" baseline="0" noProof="0">
              <a:ln>
                <a:noFill/>
              </a:ln>
              <a:solidFill>
                <a:srgbClr val="C70D77"/>
              </a:solidFill>
              <a:effectLst/>
              <a:uLnTx/>
              <a:uFillTx/>
              <a:latin typeface="Roboto"/>
              <a:ea typeface="Roboto"/>
              <a:cs typeface="Roboto"/>
              <a:sym typeface="Roboto"/>
            </a:endParaRPr>
          </a:p>
        </p:txBody>
      </p:sp>
      <p:sp>
        <p:nvSpPr>
          <p:cNvPr id="173" name="Google Shape;173;g409b889c7d4_0_27">
            <a:extLst>
              <a:ext uri="{FF2B5EF4-FFF2-40B4-BE49-F238E27FC236}">
                <a16:creationId xmlns:a16="http://schemas.microsoft.com/office/drawing/2014/main" id="{2DE359AC-00A8-56EB-B900-EA5D4EDE003B}"/>
              </a:ext>
            </a:extLst>
          </p:cNvPr>
          <p:cNvSpPr txBox="1"/>
          <p:nvPr/>
        </p:nvSpPr>
        <p:spPr>
          <a:xfrm>
            <a:off x="1912427" y="2792223"/>
            <a:ext cx="568400" cy="274800"/>
          </a:xfrm>
          <a:prstGeom prst="rect">
            <a:avLst/>
          </a:prstGeom>
          <a:noFill/>
          <a:ln>
            <a:noFill/>
          </a:ln>
        </p:spPr>
        <p:txBody>
          <a:bodyPr spcFirstLastPara="1" wrap="square" lIns="87900" tIns="87900" rIns="87900" bIns="87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153" b="1" i="0" u="none" strike="noStrike" kern="0" cap="none" spc="0" normalizeH="0" baseline="0" noProof="0">
                <a:ln>
                  <a:noFill/>
                </a:ln>
                <a:solidFill>
                  <a:srgbClr val="C70D77"/>
                </a:solidFill>
                <a:effectLst/>
                <a:uLnTx/>
                <a:uFillTx/>
                <a:latin typeface="Roboto"/>
                <a:ea typeface="Roboto"/>
                <a:cs typeface="Roboto"/>
                <a:sym typeface="Roboto"/>
              </a:rPr>
              <a:t>DPR</a:t>
            </a:r>
            <a:endParaRPr kumimoji="0" sz="1153" b="1" i="0" u="none" strike="noStrike" kern="0" cap="none" spc="0" normalizeH="0" baseline="0" noProof="0">
              <a:ln>
                <a:noFill/>
              </a:ln>
              <a:solidFill>
                <a:srgbClr val="C70D77"/>
              </a:solidFill>
              <a:effectLst/>
              <a:uLnTx/>
              <a:uFillTx/>
              <a:latin typeface="Roboto"/>
              <a:ea typeface="Roboto"/>
              <a:cs typeface="Roboto"/>
              <a:sym typeface="Roboto"/>
            </a:endParaRPr>
          </a:p>
        </p:txBody>
      </p:sp>
      <p:sp>
        <p:nvSpPr>
          <p:cNvPr id="174" name="Google Shape;174;g409b889c7d4_0_27">
            <a:extLst>
              <a:ext uri="{FF2B5EF4-FFF2-40B4-BE49-F238E27FC236}">
                <a16:creationId xmlns:a16="http://schemas.microsoft.com/office/drawing/2014/main" id="{E715E618-BD09-9FEB-B5AD-37A5862F41F1}"/>
              </a:ext>
            </a:extLst>
          </p:cNvPr>
          <p:cNvSpPr txBox="1"/>
          <p:nvPr/>
        </p:nvSpPr>
        <p:spPr>
          <a:xfrm>
            <a:off x="770033" y="5281867"/>
            <a:ext cx="2884000" cy="1130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71717"/>
                </a:solidFill>
                <a:effectLst/>
                <a:uLnTx/>
                <a:uFillTx/>
                <a:latin typeface="Roboto Light"/>
                <a:ea typeface="Roboto Light"/>
                <a:cs typeface="Roboto Light"/>
                <a:sym typeface="Roboto Ligh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Camden council holds new applications in BOPs. DPR </a:t>
            </a:r>
            <a:r>
              <a:rPr kumimoji="0" lang="en-GB" sz="1600" b="0" i="0" u="none" strike="noStrike" kern="0" cap="none" spc="0" normalizeH="0" baseline="0" noProof="0">
                <a:ln>
                  <a:noFill/>
                </a:ln>
                <a:solidFill>
                  <a:srgbClr val="171717"/>
                </a:solidFill>
                <a:effectLst/>
                <a:uLnTx/>
                <a:uFillTx/>
                <a:latin typeface="Roboto Light"/>
                <a:ea typeface="Roboto Light"/>
                <a:cs typeface="Roboto Light"/>
                <a:sym typeface="Roboto Light"/>
              </a:rPr>
              <a:t>only publishes these applications.</a:t>
            </a:r>
            <a:endParaRPr kumimoji="0" lang="en-GB" sz="2400" b="0" i="0" u="none" strike="noStrike" kern="0" cap="none" spc="0" normalizeH="0" baseline="0" noProof="0">
              <a:ln>
                <a:noFill/>
              </a:ln>
              <a:solidFill>
                <a:srgbClr val="171717"/>
              </a:solidFill>
              <a:effectLst/>
              <a:uLnTx/>
              <a:uFillTx/>
              <a:latin typeface="Roboto Light"/>
              <a:ea typeface="Roboto Light"/>
              <a:cs typeface="Roboto Light"/>
              <a:sym typeface="Roboto Light"/>
            </a:endParaRPr>
          </a:p>
        </p:txBody>
      </p:sp>
      <p:sp>
        <p:nvSpPr>
          <p:cNvPr id="175" name="Google Shape;175;g409b889c7d4_0_27">
            <a:extLst>
              <a:ext uri="{FF2B5EF4-FFF2-40B4-BE49-F238E27FC236}">
                <a16:creationId xmlns:a16="http://schemas.microsoft.com/office/drawing/2014/main" id="{82581EE0-CEB1-95FE-0C82-113769C865DC}"/>
              </a:ext>
            </a:extLst>
          </p:cNvPr>
          <p:cNvSpPr txBox="1"/>
          <p:nvPr/>
        </p:nvSpPr>
        <p:spPr>
          <a:xfrm>
            <a:off x="5702867" y="5639367"/>
            <a:ext cx="4566400" cy="1130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71717"/>
                </a:solidFill>
                <a:effectLst/>
                <a:uLnTx/>
                <a:uFillTx/>
                <a:latin typeface="Roboto Light"/>
                <a:ea typeface="Roboto Light"/>
                <a:cs typeface="Roboto Light"/>
                <a:sym typeface="Roboto Light"/>
              </a:rPr>
              <a:t>Other councils hold applications across a variety of databases and software system providers. The DPR cannot plug in.</a:t>
            </a:r>
            <a:endParaRPr kumimoji="0" sz="2400" b="0" i="0" u="none" strike="noStrike" kern="0" cap="none" spc="0" normalizeH="0" baseline="0" noProof="0">
              <a:ln>
                <a:noFill/>
              </a:ln>
              <a:solidFill>
                <a:srgbClr val="171717"/>
              </a:solidFill>
              <a:effectLst/>
              <a:uLnTx/>
              <a:uFillTx/>
              <a:latin typeface="Roboto Light"/>
              <a:ea typeface="Roboto Light"/>
              <a:cs typeface="Roboto Light"/>
              <a:sym typeface="Roboto Light"/>
            </a:endParaRPr>
          </a:p>
        </p:txBody>
      </p:sp>
    </p:spTree>
    <p:extLst>
      <p:ext uri="{BB962C8B-B14F-4D97-AF65-F5344CB8AC3E}">
        <p14:creationId xmlns:p14="http://schemas.microsoft.com/office/powerpoint/2010/main" val="2783554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9">
          <a:extLst>
            <a:ext uri="{FF2B5EF4-FFF2-40B4-BE49-F238E27FC236}">
              <a16:creationId xmlns:a16="http://schemas.microsoft.com/office/drawing/2014/main" id="{31EAE333-392D-85E4-7E56-29893A1B753E}"/>
            </a:ext>
          </a:extLst>
        </p:cNvPr>
        <p:cNvGrpSpPr/>
        <p:nvPr/>
      </p:nvGrpSpPr>
      <p:grpSpPr>
        <a:xfrm>
          <a:off x="0" y="0"/>
          <a:ext cx="0" cy="0"/>
          <a:chOff x="0" y="0"/>
          <a:chExt cx="0" cy="0"/>
        </a:xfrm>
      </p:grpSpPr>
      <p:sp>
        <p:nvSpPr>
          <p:cNvPr id="180" name="Google Shape;180;g409b889c7d4_0_42">
            <a:extLst>
              <a:ext uri="{FF2B5EF4-FFF2-40B4-BE49-F238E27FC236}">
                <a16:creationId xmlns:a16="http://schemas.microsoft.com/office/drawing/2014/main" id="{314FC2D4-43FC-B029-C0FB-2EA9828D5651}"/>
              </a:ext>
            </a:extLst>
          </p:cNvPr>
          <p:cNvSpPr txBox="1">
            <a:spLocks noGrp="1"/>
          </p:cNvSpPr>
          <p:nvPr>
            <p:ph type="title" idx="4294967295"/>
          </p:nvPr>
        </p:nvSpPr>
        <p:spPr>
          <a:xfrm>
            <a:off x="587363" y="225433"/>
            <a:ext cx="109804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a:solidFill>
                  <a:schemeClr val="tx1"/>
                </a:solidFill>
              </a:rPr>
              <a:t>We need to build a ‘convertor’ </a:t>
            </a:r>
            <a:endParaRPr lang="en-US" sz="2400">
              <a:solidFill>
                <a:schemeClr val="tx1"/>
              </a:solidFill>
            </a:endParaRPr>
          </a:p>
        </p:txBody>
      </p:sp>
      <p:pic>
        <p:nvPicPr>
          <p:cNvPr id="181" name="Google Shape;181;g409b889c7d4_0_42">
            <a:extLst>
              <a:ext uri="{FF2B5EF4-FFF2-40B4-BE49-F238E27FC236}">
                <a16:creationId xmlns:a16="http://schemas.microsoft.com/office/drawing/2014/main" id="{F2E12FF3-E8E7-B6AC-DD12-30F6237C7F1E}"/>
              </a:ext>
            </a:extLst>
          </p:cNvPr>
          <p:cNvPicPr preferRelativeResize="0"/>
          <p:nvPr/>
        </p:nvPicPr>
        <p:blipFill>
          <a:blip r:embed="rId3">
            <a:alphaModFix/>
          </a:blip>
          <a:stretch>
            <a:fillRect/>
          </a:stretch>
        </p:blipFill>
        <p:spPr>
          <a:xfrm>
            <a:off x="3626567" y="1629367"/>
            <a:ext cx="4651011" cy="5002165"/>
          </a:xfrm>
          <a:prstGeom prst="rect">
            <a:avLst/>
          </a:prstGeom>
          <a:noFill/>
          <a:ln>
            <a:noFill/>
          </a:ln>
        </p:spPr>
      </p:pic>
      <p:sp>
        <p:nvSpPr>
          <p:cNvPr id="182" name="Google Shape;182;g409b889c7d4_0_42">
            <a:extLst>
              <a:ext uri="{FF2B5EF4-FFF2-40B4-BE49-F238E27FC236}">
                <a16:creationId xmlns:a16="http://schemas.microsoft.com/office/drawing/2014/main" id="{62186E88-8352-6713-3CD0-5F0652518C6C}"/>
              </a:ext>
            </a:extLst>
          </p:cNvPr>
          <p:cNvSpPr/>
          <p:nvPr/>
        </p:nvSpPr>
        <p:spPr>
          <a:xfrm>
            <a:off x="7813700" y="1533333"/>
            <a:ext cx="924400" cy="703600"/>
          </a:xfrm>
          <a:prstGeom prst="rect">
            <a:avLst/>
          </a:prstGeom>
          <a:solidFill>
            <a:schemeClr val="lt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Roboto Light"/>
              <a:ea typeface="Roboto Light"/>
              <a:cs typeface="Roboto Light"/>
              <a:sym typeface="Roboto Light"/>
            </a:endParaRPr>
          </a:p>
        </p:txBody>
      </p:sp>
    </p:spTree>
    <p:extLst>
      <p:ext uri="{BB962C8B-B14F-4D97-AF65-F5344CB8AC3E}">
        <p14:creationId xmlns:p14="http://schemas.microsoft.com/office/powerpoint/2010/main" val="3467122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6">
          <a:extLst>
            <a:ext uri="{FF2B5EF4-FFF2-40B4-BE49-F238E27FC236}">
              <a16:creationId xmlns:a16="http://schemas.microsoft.com/office/drawing/2014/main" id="{5C6B91E9-DE69-BDF9-6768-E9C4DE3D96C9}"/>
            </a:ext>
          </a:extLst>
        </p:cNvPr>
        <p:cNvGrpSpPr/>
        <p:nvPr/>
      </p:nvGrpSpPr>
      <p:grpSpPr>
        <a:xfrm>
          <a:off x="0" y="0"/>
          <a:ext cx="0" cy="0"/>
          <a:chOff x="0" y="0"/>
          <a:chExt cx="0" cy="0"/>
        </a:xfrm>
      </p:grpSpPr>
      <p:sp>
        <p:nvSpPr>
          <p:cNvPr id="187" name="Google Shape;187;g409b889c7d4_0_85">
            <a:extLst>
              <a:ext uri="{FF2B5EF4-FFF2-40B4-BE49-F238E27FC236}">
                <a16:creationId xmlns:a16="http://schemas.microsoft.com/office/drawing/2014/main" id="{AE7B30B1-9FB9-B10E-043D-DCB954DA1923}"/>
              </a:ext>
            </a:extLst>
          </p:cNvPr>
          <p:cNvSpPr txBox="1">
            <a:spLocks noGrp="1"/>
          </p:cNvSpPr>
          <p:nvPr>
            <p:ph type="title" idx="4294967295"/>
          </p:nvPr>
        </p:nvSpPr>
        <p:spPr>
          <a:xfrm>
            <a:off x="587363" y="225433"/>
            <a:ext cx="109804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a:solidFill>
                  <a:schemeClr val="tx1"/>
                </a:solidFill>
              </a:rPr>
              <a:t>We need to build a ‘convertor’* </a:t>
            </a:r>
            <a:endParaRPr lang="en-US" sz="2400">
              <a:solidFill>
                <a:schemeClr val="tx1"/>
              </a:solidFill>
            </a:endParaRPr>
          </a:p>
        </p:txBody>
      </p:sp>
      <p:pic>
        <p:nvPicPr>
          <p:cNvPr id="188" name="Google Shape;188;g409b889c7d4_0_85">
            <a:extLst>
              <a:ext uri="{FF2B5EF4-FFF2-40B4-BE49-F238E27FC236}">
                <a16:creationId xmlns:a16="http://schemas.microsoft.com/office/drawing/2014/main" id="{37266D34-5716-75EE-888B-DFE3E999F81B}"/>
              </a:ext>
            </a:extLst>
          </p:cNvPr>
          <p:cNvPicPr preferRelativeResize="0"/>
          <p:nvPr/>
        </p:nvPicPr>
        <p:blipFill>
          <a:blip r:embed="rId3">
            <a:alphaModFix/>
          </a:blip>
          <a:stretch>
            <a:fillRect/>
          </a:stretch>
        </p:blipFill>
        <p:spPr>
          <a:xfrm>
            <a:off x="4087817" y="1699701"/>
            <a:ext cx="3728488" cy="4010001"/>
          </a:xfrm>
          <a:prstGeom prst="rect">
            <a:avLst/>
          </a:prstGeom>
          <a:noFill/>
          <a:ln w="28575" cap="flat" cmpd="sng">
            <a:solidFill>
              <a:schemeClr val="dk1"/>
            </a:solidFill>
            <a:prstDash val="solid"/>
            <a:round/>
            <a:headEnd type="none" w="sm" len="sm"/>
            <a:tailEnd type="none" w="sm" len="sm"/>
          </a:ln>
        </p:spPr>
      </p:pic>
      <p:pic>
        <p:nvPicPr>
          <p:cNvPr id="189" name="Google Shape;189;g409b889c7d4_0_85">
            <a:extLst>
              <a:ext uri="{FF2B5EF4-FFF2-40B4-BE49-F238E27FC236}">
                <a16:creationId xmlns:a16="http://schemas.microsoft.com/office/drawing/2014/main" id="{E3C48C85-5A9B-1F4B-8C72-F48766232C0D}"/>
              </a:ext>
            </a:extLst>
          </p:cNvPr>
          <p:cNvPicPr preferRelativeResize="0"/>
          <p:nvPr/>
        </p:nvPicPr>
        <p:blipFill>
          <a:blip r:embed="rId4">
            <a:alphaModFix/>
          </a:blip>
          <a:stretch>
            <a:fillRect/>
          </a:stretch>
        </p:blipFill>
        <p:spPr>
          <a:xfrm>
            <a:off x="820467" y="2886500"/>
            <a:ext cx="2237267" cy="2237267"/>
          </a:xfrm>
          <a:prstGeom prst="rect">
            <a:avLst/>
          </a:prstGeom>
          <a:noFill/>
          <a:ln>
            <a:noFill/>
          </a:ln>
        </p:spPr>
      </p:pic>
      <p:sp>
        <p:nvSpPr>
          <p:cNvPr id="190" name="Google Shape;190;g409b889c7d4_0_85">
            <a:extLst>
              <a:ext uri="{FF2B5EF4-FFF2-40B4-BE49-F238E27FC236}">
                <a16:creationId xmlns:a16="http://schemas.microsoft.com/office/drawing/2014/main" id="{35C6E904-EE53-3C94-68EE-D39A15D15DBF}"/>
              </a:ext>
            </a:extLst>
          </p:cNvPr>
          <p:cNvSpPr txBox="1"/>
          <p:nvPr/>
        </p:nvSpPr>
        <p:spPr>
          <a:xfrm>
            <a:off x="2091468" y="4823300"/>
            <a:ext cx="440800" cy="213200"/>
          </a:xfrm>
          <a:prstGeom prst="rect">
            <a:avLst/>
          </a:prstGeom>
          <a:noFill/>
          <a:ln>
            <a:noFill/>
          </a:ln>
        </p:spPr>
        <p:txBody>
          <a:bodyPr spcFirstLastPara="1" wrap="square" lIns="68200" tIns="68200" rIns="68200" bIns="682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895" b="1" i="0" u="none" strike="noStrike" kern="0" cap="none" spc="0" normalizeH="0" baseline="0" noProof="0">
              <a:ln>
                <a:noFill/>
              </a:ln>
              <a:solidFill>
                <a:srgbClr val="C70D77"/>
              </a:solidFill>
              <a:effectLst/>
              <a:uLnTx/>
              <a:uFillTx/>
              <a:latin typeface="Roboto"/>
              <a:ea typeface="Roboto"/>
              <a:cs typeface="Roboto"/>
              <a:sym typeface="Roboto"/>
            </a:endParaRPr>
          </a:p>
        </p:txBody>
      </p:sp>
      <p:sp>
        <p:nvSpPr>
          <p:cNvPr id="191" name="Google Shape;191;g409b889c7d4_0_85">
            <a:extLst>
              <a:ext uri="{FF2B5EF4-FFF2-40B4-BE49-F238E27FC236}">
                <a16:creationId xmlns:a16="http://schemas.microsoft.com/office/drawing/2014/main" id="{0A1642DF-53D7-EB15-B873-377315B21104}"/>
              </a:ext>
            </a:extLst>
          </p:cNvPr>
          <p:cNvSpPr txBox="1"/>
          <p:nvPr/>
        </p:nvSpPr>
        <p:spPr>
          <a:xfrm>
            <a:off x="1718584" y="3322960"/>
            <a:ext cx="440800" cy="213200"/>
          </a:xfrm>
          <a:prstGeom prst="rect">
            <a:avLst/>
          </a:prstGeom>
          <a:noFill/>
          <a:ln>
            <a:noFill/>
          </a:ln>
        </p:spPr>
        <p:txBody>
          <a:bodyPr spcFirstLastPara="1" wrap="square" lIns="68200" tIns="68200" rIns="68200" bIns="682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895" b="1" i="0" u="none" strike="noStrike" kern="0" cap="none" spc="0" normalizeH="0" baseline="0" noProof="0">
                <a:ln>
                  <a:noFill/>
                </a:ln>
                <a:solidFill>
                  <a:srgbClr val="C70D77"/>
                </a:solidFill>
                <a:effectLst/>
                <a:uLnTx/>
                <a:uFillTx/>
                <a:latin typeface="Roboto"/>
                <a:ea typeface="Roboto"/>
                <a:cs typeface="Roboto"/>
                <a:sym typeface="Roboto"/>
              </a:rPr>
              <a:t>DPR</a:t>
            </a:r>
            <a:endParaRPr kumimoji="0" sz="895" b="1" i="0" u="none" strike="noStrike" kern="0" cap="none" spc="0" normalizeH="0" baseline="0" noProof="0">
              <a:ln>
                <a:noFill/>
              </a:ln>
              <a:solidFill>
                <a:srgbClr val="C70D77"/>
              </a:solidFill>
              <a:effectLst/>
              <a:uLnTx/>
              <a:uFillTx/>
              <a:latin typeface="Roboto"/>
              <a:ea typeface="Roboto"/>
              <a:cs typeface="Roboto"/>
              <a:sym typeface="Roboto"/>
            </a:endParaRPr>
          </a:p>
        </p:txBody>
      </p:sp>
      <p:pic>
        <p:nvPicPr>
          <p:cNvPr id="192" name="Google Shape;192;g409b889c7d4_0_85">
            <a:extLst>
              <a:ext uri="{FF2B5EF4-FFF2-40B4-BE49-F238E27FC236}">
                <a16:creationId xmlns:a16="http://schemas.microsoft.com/office/drawing/2014/main" id="{0FDD6BAA-2C5F-ADDD-0526-672D77AEF4A6}"/>
              </a:ext>
            </a:extLst>
          </p:cNvPr>
          <p:cNvPicPr preferRelativeResize="0"/>
          <p:nvPr/>
        </p:nvPicPr>
        <p:blipFill>
          <a:blip r:embed="rId5">
            <a:alphaModFix/>
          </a:blip>
          <a:stretch>
            <a:fillRect/>
          </a:stretch>
        </p:blipFill>
        <p:spPr>
          <a:xfrm>
            <a:off x="8513367" y="2788866"/>
            <a:ext cx="3133669" cy="2432532"/>
          </a:xfrm>
          <a:prstGeom prst="rect">
            <a:avLst/>
          </a:prstGeom>
          <a:noFill/>
          <a:ln>
            <a:noFill/>
          </a:ln>
        </p:spPr>
      </p:pic>
      <p:sp>
        <p:nvSpPr>
          <p:cNvPr id="193" name="Google Shape;193;g409b889c7d4_0_85">
            <a:extLst>
              <a:ext uri="{FF2B5EF4-FFF2-40B4-BE49-F238E27FC236}">
                <a16:creationId xmlns:a16="http://schemas.microsoft.com/office/drawing/2014/main" id="{456D1850-7297-7ED5-E278-672D4DC89245}"/>
              </a:ext>
            </a:extLst>
          </p:cNvPr>
          <p:cNvSpPr txBox="1"/>
          <p:nvPr/>
        </p:nvSpPr>
        <p:spPr>
          <a:xfrm>
            <a:off x="770033" y="5281867"/>
            <a:ext cx="2884000" cy="1130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71717"/>
                </a:solidFill>
                <a:effectLst/>
                <a:uLnTx/>
                <a:uFillTx/>
                <a:latin typeface="Roboto Light"/>
                <a:ea typeface="Roboto Light"/>
                <a:cs typeface="Roboto Light"/>
                <a:sym typeface="Roboto Light"/>
              </a:rPr>
              <a:t>DPR X BOPs integration</a:t>
            </a:r>
            <a:endParaRPr kumimoji="0" sz="2400" b="0" i="0" u="none" strike="noStrike" kern="0" cap="none" spc="0" normalizeH="0" baseline="0" noProof="0">
              <a:ln>
                <a:noFill/>
              </a:ln>
              <a:solidFill>
                <a:srgbClr val="171717"/>
              </a:solidFill>
              <a:effectLst/>
              <a:uLnTx/>
              <a:uFillTx/>
              <a:latin typeface="Roboto Light"/>
              <a:ea typeface="Roboto Light"/>
              <a:cs typeface="Roboto Light"/>
              <a:sym typeface="Roboto Light"/>
            </a:endParaRPr>
          </a:p>
        </p:txBody>
      </p:sp>
      <p:sp>
        <p:nvSpPr>
          <p:cNvPr id="194" name="Google Shape;194;g409b889c7d4_0_85">
            <a:extLst>
              <a:ext uri="{FF2B5EF4-FFF2-40B4-BE49-F238E27FC236}">
                <a16:creationId xmlns:a16="http://schemas.microsoft.com/office/drawing/2014/main" id="{33176899-60CB-ED43-D182-0E245047A805}"/>
              </a:ext>
            </a:extLst>
          </p:cNvPr>
          <p:cNvSpPr txBox="1"/>
          <p:nvPr/>
        </p:nvSpPr>
        <p:spPr>
          <a:xfrm>
            <a:off x="8638200" y="5312600"/>
            <a:ext cx="3212000" cy="1130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71717"/>
                </a:solidFill>
                <a:effectLst/>
                <a:uLnTx/>
                <a:uFillTx/>
                <a:latin typeface="Roboto Light"/>
                <a:ea typeface="Roboto Light"/>
                <a:cs typeface="Roboto Light"/>
                <a:sym typeface="Roboto Light"/>
              </a:rPr>
              <a:t>Other councils - storing applications on different databases</a:t>
            </a:r>
            <a:endParaRPr kumimoji="0" sz="2400" b="0" i="0" u="none" strike="noStrike" kern="0" cap="none" spc="0" normalizeH="0" baseline="0" noProof="0">
              <a:ln>
                <a:noFill/>
              </a:ln>
              <a:solidFill>
                <a:srgbClr val="171717"/>
              </a:solidFill>
              <a:effectLst/>
              <a:uLnTx/>
              <a:uFillTx/>
              <a:latin typeface="Roboto Light"/>
              <a:ea typeface="Roboto Light"/>
              <a:cs typeface="Roboto Light"/>
              <a:sym typeface="Roboto Light"/>
            </a:endParaRPr>
          </a:p>
        </p:txBody>
      </p:sp>
      <p:sp>
        <p:nvSpPr>
          <p:cNvPr id="195" name="Google Shape;195;g409b889c7d4_0_85">
            <a:extLst>
              <a:ext uri="{FF2B5EF4-FFF2-40B4-BE49-F238E27FC236}">
                <a16:creationId xmlns:a16="http://schemas.microsoft.com/office/drawing/2014/main" id="{34E4F832-1844-4A11-7993-F3FBA9907150}"/>
              </a:ext>
            </a:extLst>
          </p:cNvPr>
          <p:cNvSpPr/>
          <p:nvPr/>
        </p:nvSpPr>
        <p:spPr>
          <a:xfrm>
            <a:off x="7501100" y="1699700"/>
            <a:ext cx="315200" cy="421600"/>
          </a:xfrm>
          <a:prstGeom prst="rect">
            <a:avLst/>
          </a:prstGeom>
          <a:solidFill>
            <a:schemeClr val="lt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Roboto Light"/>
              <a:ea typeface="Roboto Light"/>
              <a:cs typeface="Roboto Light"/>
              <a:sym typeface="Roboto Light"/>
            </a:endParaRPr>
          </a:p>
        </p:txBody>
      </p:sp>
    </p:spTree>
    <p:extLst>
      <p:ext uri="{BB962C8B-B14F-4D97-AF65-F5344CB8AC3E}">
        <p14:creationId xmlns:p14="http://schemas.microsoft.com/office/powerpoint/2010/main" val="428742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9">
          <a:extLst>
            <a:ext uri="{FF2B5EF4-FFF2-40B4-BE49-F238E27FC236}">
              <a16:creationId xmlns:a16="http://schemas.microsoft.com/office/drawing/2014/main" id="{BC1702D7-349E-D81A-B264-2B8D5FBA8D60}"/>
            </a:ext>
          </a:extLst>
        </p:cNvPr>
        <p:cNvGrpSpPr/>
        <p:nvPr/>
      </p:nvGrpSpPr>
      <p:grpSpPr>
        <a:xfrm>
          <a:off x="0" y="0"/>
          <a:ext cx="0" cy="0"/>
          <a:chOff x="0" y="0"/>
          <a:chExt cx="0" cy="0"/>
        </a:xfrm>
      </p:grpSpPr>
      <p:sp>
        <p:nvSpPr>
          <p:cNvPr id="200" name="Google Shape;200;g409b889c7d4_0_168">
            <a:extLst>
              <a:ext uri="{FF2B5EF4-FFF2-40B4-BE49-F238E27FC236}">
                <a16:creationId xmlns:a16="http://schemas.microsoft.com/office/drawing/2014/main" id="{B4BDA651-E939-07EF-A96C-E891ACA114BD}"/>
              </a:ext>
            </a:extLst>
          </p:cNvPr>
          <p:cNvSpPr txBox="1">
            <a:spLocks noGrp="1"/>
          </p:cNvSpPr>
          <p:nvPr>
            <p:ph type="title" idx="4294967295"/>
          </p:nvPr>
        </p:nvSpPr>
        <p:spPr>
          <a:xfrm>
            <a:off x="587363" y="225433"/>
            <a:ext cx="109804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1850"/>
              <a:t>*</a:t>
            </a:r>
            <a:r>
              <a:rPr lang="en-GB" sz="2400">
                <a:solidFill>
                  <a:schemeClr val="tx1"/>
                </a:solidFill>
              </a:rPr>
              <a:t>Sort of… </a:t>
            </a:r>
            <a:endParaRPr lang="en-US" sz="2400">
              <a:solidFill>
                <a:schemeClr val="tx1"/>
              </a:solidFill>
            </a:endParaRPr>
          </a:p>
        </p:txBody>
      </p:sp>
      <p:sp>
        <p:nvSpPr>
          <p:cNvPr id="201" name="Google Shape;201;g409b889c7d4_0_168">
            <a:extLst>
              <a:ext uri="{FF2B5EF4-FFF2-40B4-BE49-F238E27FC236}">
                <a16:creationId xmlns:a16="http://schemas.microsoft.com/office/drawing/2014/main" id="{4AFA5E01-ED79-6825-8163-FCF686129DF9}"/>
              </a:ext>
            </a:extLst>
          </p:cNvPr>
          <p:cNvSpPr txBox="1">
            <a:spLocks noGrp="1"/>
          </p:cNvSpPr>
          <p:nvPr>
            <p:ph type="subTitle" idx="4294967295"/>
          </p:nvPr>
        </p:nvSpPr>
        <p:spPr>
          <a:xfrm>
            <a:off x="587367" y="1836700"/>
            <a:ext cx="10868800" cy="4679600"/>
          </a:xfrm>
          <a:prstGeom prst="rect">
            <a:avLst/>
          </a:prstGeom>
        </p:spPr>
        <p:txBody>
          <a:bodyPr spcFirstLastPara="1" wrap="square" lIns="91433" tIns="45700" rIns="91433"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1067"/>
              </a:spcBef>
              <a:spcAft>
                <a:spcPts val="0"/>
              </a:spcAft>
              <a:buNone/>
            </a:pPr>
            <a:r>
              <a:rPr lang="en-GB"/>
              <a:t>This is where the plug analogy falls over -</a:t>
            </a:r>
            <a:r>
              <a:rPr lang="en-GB" b="1">
                <a:latin typeface="Roboto"/>
                <a:ea typeface="Roboto"/>
                <a:cs typeface="Roboto"/>
                <a:sym typeface="Roboto"/>
              </a:rPr>
              <a:t> we’re not building a convertor from scratch. </a:t>
            </a:r>
          </a:p>
          <a:p>
            <a:pPr marL="0" lvl="0" indent="0" algn="l" rtl="0">
              <a:spcBef>
                <a:spcPts val="1333"/>
              </a:spcBef>
              <a:spcAft>
                <a:spcPts val="0"/>
              </a:spcAft>
              <a:buNone/>
            </a:pPr>
            <a:r>
              <a:rPr lang="en-GB"/>
              <a:t>We’re investigating what can be re-used from the first phase of our work to build the DPR to create a </a:t>
            </a:r>
            <a:r>
              <a:rPr lang="en-GB" b="1" u="sng">
                <a:latin typeface="Roboto"/>
                <a:ea typeface="Roboto"/>
                <a:cs typeface="Roboto"/>
                <a:sym typeface="Roboto"/>
              </a:rPr>
              <a:t>back office agnostic solution</a:t>
            </a:r>
            <a:r>
              <a:rPr lang="en-GB"/>
              <a:t> to publishing on the DPR. </a:t>
            </a:r>
          </a:p>
          <a:p>
            <a:pPr marL="0" lvl="0" indent="0" algn="l" rtl="0">
              <a:spcBef>
                <a:spcPts val="1333"/>
              </a:spcBef>
              <a:spcAft>
                <a:spcPts val="0"/>
              </a:spcAft>
              <a:buNone/>
            </a:pPr>
            <a:r>
              <a:rPr lang="en-GB"/>
              <a:t>At a minimum, we will </a:t>
            </a:r>
            <a:r>
              <a:rPr lang="en-GB" b="1">
                <a:latin typeface="Roboto"/>
                <a:ea typeface="Roboto"/>
                <a:cs typeface="Roboto"/>
                <a:sym typeface="Roboto"/>
              </a:rPr>
              <a:t>re-use the DPR schema. </a:t>
            </a:r>
          </a:p>
          <a:p>
            <a:pPr marL="0" lvl="0" indent="0" algn="l" rtl="0">
              <a:spcBef>
                <a:spcPts val="1333"/>
              </a:spcBef>
              <a:spcAft>
                <a:spcPts val="0"/>
              </a:spcAft>
              <a:buNone/>
            </a:pPr>
            <a:r>
              <a:rPr lang="en-GB"/>
              <a:t>We’ve previously been calling this the </a:t>
            </a:r>
            <a:r>
              <a:rPr lang="en-GB" b="1">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‘middle layer’. </a:t>
            </a:r>
            <a:endParaRPr lang="en-GB" b="1">
              <a:latin typeface="Roboto"/>
              <a:ea typeface="Roboto"/>
              <a:cs typeface="Roboto"/>
              <a:sym typeface="Roboto"/>
            </a:endParaRPr>
          </a:p>
          <a:p>
            <a:pPr marL="0" lvl="0" indent="0" algn="l" rtl="0">
              <a:spcBef>
                <a:spcPts val="1333"/>
              </a:spcBef>
              <a:spcAft>
                <a:spcPts val="0"/>
              </a:spcAft>
              <a:buNone/>
            </a:pPr>
            <a:endParaRPr lang="en-GB"/>
          </a:p>
          <a:p>
            <a:pPr marL="0" lvl="0" indent="0" algn="l" rtl="0">
              <a:spcBef>
                <a:spcPts val="1067"/>
              </a:spcBef>
              <a:spcAft>
                <a:spcPts val="0"/>
              </a:spcAft>
              <a:buNone/>
            </a:pPr>
            <a:r>
              <a:rPr lang="en-GB"/>
              <a:t>  </a:t>
            </a:r>
          </a:p>
        </p:txBody>
      </p:sp>
    </p:spTree>
    <p:extLst>
      <p:ext uri="{BB962C8B-B14F-4D97-AF65-F5344CB8AC3E}">
        <p14:creationId xmlns:p14="http://schemas.microsoft.com/office/powerpoint/2010/main" val="2532289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5">
          <a:extLst>
            <a:ext uri="{FF2B5EF4-FFF2-40B4-BE49-F238E27FC236}">
              <a16:creationId xmlns:a16="http://schemas.microsoft.com/office/drawing/2014/main" id="{73136FB0-EC1A-8DE8-BFA0-EC5216151887}"/>
            </a:ext>
          </a:extLst>
        </p:cNvPr>
        <p:cNvGrpSpPr/>
        <p:nvPr/>
      </p:nvGrpSpPr>
      <p:grpSpPr>
        <a:xfrm>
          <a:off x="0" y="0"/>
          <a:ext cx="0" cy="0"/>
          <a:chOff x="0" y="0"/>
          <a:chExt cx="0" cy="0"/>
        </a:xfrm>
      </p:grpSpPr>
      <p:sp>
        <p:nvSpPr>
          <p:cNvPr id="206" name="Google Shape;206;g409b889c7d4_0_180">
            <a:extLst>
              <a:ext uri="{FF2B5EF4-FFF2-40B4-BE49-F238E27FC236}">
                <a16:creationId xmlns:a16="http://schemas.microsoft.com/office/drawing/2014/main" id="{4C956D2C-45A5-BB2E-1E46-3A4B5D291F53}"/>
              </a:ext>
            </a:extLst>
          </p:cNvPr>
          <p:cNvSpPr txBox="1">
            <a:spLocks noGrp="1"/>
          </p:cNvSpPr>
          <p:nvPr>
            <p:ph type="title" idx="4294967295"/>
          </p:nvPr>
        </p:nvSpPr>
        <p:spPr>
          <a:xfrm>
            <a:off x="587363" y="225433"/>
            <a:ext cx="109804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a:solidFill>
                  <a:schemeClr val="tx1"/>
                </a:solidFill>
              </a:rPr>
              <a:t>*Sort of… </a:t>
            </a:r>
            <a:endParaRPr lang="en-US" sz="2400">
              <a:solidFill>
                <a:schemeClr val="tx1"/>
              </a:solidFill>
            </a:endParaRPr>
          </a:p>
        </p:txBody>
      </p:sp>
      <p:sp>
        <p:nvSpPr>
          <p:cNvPr id="207" name="Google Shape;207;g409b889c7d4_0_180">
            <a:extLst>
              <a:ext uri="{FF2B5EF4-FFF2-40B4-BE49-F238E27FC236}">
                <a16:creationId xmlns:a16="http://schemas.microsoft.com/office/drawing/2014/main" id="{D3EFFB2C-0412-1CE2-9B94-7F0CFE6C0163}"/>
              </a:ext>
            </a:extLst>
          </p:cNvPr>
          <p:cNvSpPr txBox="1">
            <a:spLocks noGrp="1"/>
          </p:cNvSpPr>
          <p:nvPr>
            <p:ph type="subTitle" idx="4294967295"/>
          </p:nvPr>
        </p:nvSpPr>
        <p:spPr>
          <a:xfrm>
            <a:off x="587367" y="1836700"/>
            <a:ext cx="10868800" cy="4679600"/>
          </a:xfrm>
          <a:prstGeom prst="rect">
            <a:avLst/>
          </a:prstGeom>
        </p:spPr>
        <p:txBody>
          <a:bodyPr spcFirstLastPara="1" wrap="square" lIns="91433" tIns="45700" rIns="91433"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1067"/>
              </a:spcBef>
              <a:spcAft>
                <a:spcPts val="0"/>
              </a:spcAft>
              <a:buNone/>
            </a:pPr>
            <a:r>
              <a:rPr lang="en-GB"/>
              <a:t>The first phase of the DPR was great at </a:t>
            </a:r>
            <a:r>
              <a:rPr lang="en-GB" i="1"/>
              <a:t>publishing</a:t>
            </a:r>
            <a:r>
              <a:rPr lang="en-GB"/>
              <a:t> </a:t>
            </a:r>
            <a:r>
              <a:rPr lang="en-GB">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new </a:t>
            </a:r>
            <a:r>
              <a:rPr lang="en-GB">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application</a:t>
            </a:r>
            <a:r>
              <a:rPr lang="en-GB">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 information </a:t>
            </a:r>
            <a:r>
              <a:rPr lang="en-GB"/>
              <a:t>to a public register.</a:t>
            </a:r>
          </a:p>
          <a:p>
            <a:pPr marL="0" lvl="0" indent="0" algn="l" rtl="0">
              <a:spcBef>
                <a:spcPts val="1067"/>
              </a:spcBef>
              <a:spcAft>
                <a:spcPts val="0"/>
              </a:spcAft>
              <a:buNone/>
            </a:pPr>
            <a:endParaRPr lang="en-GB"/>
          </a:p>
          <a:p>
            <a:pPr marL="0" lvl="0" indent="0" algn="l" rtl="0">
              <a:spcBef>
                <a:spcPts val="1067"/>
              </a:spcBef>
              <a:spcAft>
                <a:spcPts val="0"/>
              </a:spcAft>
              <a:buNone/>
            </a:pPr>
            <a:r>
              <a:rPr lang="en-GB"/>
              <a:t>In this second phase we’re investigating the biggest headaches around </a:t>
            </a:r>
            <a:r>
              <a:rPr lang="en-GB" b="1">
                <a:latin typeface="Roboto"/>
                <a:ea typeface="Roboto"/>
                <a:cs typeface="Roboto"/>
                <a:sym typeface="Roboto"/>
              </a:rPr>
              <a:t>extracting </a:t>
            </a:r>
            <a:r>
              <a:rPr lang="en-GB">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and </a:t>
            </a:r>
            <a:r>
              <a:rPr lang="en-GB" b="1">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exposing </a:t>
            </a:r>
            <a:r>
              <a:rPr lang="en-GB">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data. </a:t>
            </a:r>
            <a:endParaRPr lang="en-GB"/>
          </a:p>
          <a:p>
            <a:pPr marL="0" lvl="0" indent="0" algn="l" rtl="0">
              <a:spcBef>
                <a:spcPts val="1067"/>
              </a:spcBef>
              <a:spcAft>
                <a:spcPts val="0"/>
              </a:spcAft>
              <a:buNone/>
            </a:pPr>
            <a:endParaRPr lang="en-GB"/>
          </a:p>
          <a:p>
            <a:pPr marL="0" lvl="0" indent="0" algn="l" rtl="0">
              <a:spcBef>
                <a:spcPts val="1067"/>
              </a:spcBef>
              <a:spcAft>
                <a:spcPts val="0"/>
              </a:spcAft>
              <a:buNone/>
            </a:pPr>
            <a:r>
              <a:rPr lang="en-GB"/>
              <a:t>We’ve been conducting user research with L</a:t>
            </a:r>
            <a:r>
              <a:rPr lang="en-GB">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PAs and data consumers across</a:t>
            </a:r>
            <a:r>
              <a:rPr lang="en-GB"/>
              <a:t> the country. </a:t>
            </a:r>
          </a:p>
          <a:p>
            <a:pPr marL="0" lvl="0" indent="0" algn="l" rtl="0">
              <a:spcBef>
                <a:spcPts val="1067"/>
              </a:spcBef>
              <a:spcAft>
                <a:spcPts val="0"/>
              </a:spcAft>
              <a:buNone/>
            </a:pPr>
            <a:endParaRPr lang="en-GB"/>
          </a:p>
          <a:p>
            <a:pPr marL="0" lvl="0" indent="0" algn="l" rtl="0">
              <a:spcBef>
                <a:spcPts val="1067"/>
              </a:spcBef>
              <a:spcAft>
                <a:spcPts val="0"/>
              </a:spcAft>
              <a:buNone/>
            </a:pPr>
            <a:r>
              <a:rPr lang="en-GB"/>
              <a:t>  </a:t>
            </a:r>
          </a:p>
        </p:txBody>
      </p:sp>
    </p:spTree>
    <p:extLst>
      <p:ext uri="{BB962C8B-B14F-4D97-AF65-F5344CB8AC3E}">
        <p14:creationId xmlns:p14="http://schemas.microsoft.com/office/powerpoint/2010/main" val="1694596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2">
          <a:extLst>
            <a:ext uri="{FF2B5EF4-FFF2-40B4-BE49-F238E27FC236}">
              <a16:creationId xmlns:a16="http://schemas.microsoft.com/office/drawing/2014/main" id="{B5C1AC76-97C9-C86B-B4B8-FDBAC0B98F88}"/>
            </a:ext>
          </a:extLst>
        </p:cNvPr>
        <p:cNvGrpSpPr/>
        <p:nvPr/>
      </p:nvGrpSpPr>
      <p:grpSpPr>
        <a:xfrm>
          <a:off x="0" y="0"/>
          <a:ext cx="0" cy="0"/>
          <a:chOff x="0" y="0"/>
          <a:chExt cx="0" cy="0"/>
        </a:xfrm>
      </p:grpSpPr>
      <p:sp>
        <p:nvSpPr>
          <p:cNvPr id="213" name="Google Shape;213;p3">
            <a:extLst>
              <a:ext uri="{FF2B5EF4-FFF2-40B4-BE49-F238E27FC236}">
                <a16:creationId xmlns:a16="http://schemas.microsoft.com/office/drawing/2014/main" id="{68CBC471-D8A9-7399-C525-1A09EACE6E5B}"/>
              </a:ext>
            </a:extLst>
          </p:cNvPr>
          <p:cNvSpPr/>
          <p:nvPr/>
        </p:nvSpPr>
        <p:spPr>
          <a:xfrm>
            <a:off x="431667" y="1449933"/>
            <a:ext cx="10893600" cy="487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51549"/>
              </a:lnSpc>
              <a:spcBef>
                <a:spcPts val="0"/>
              </a:spcBef>
              <a:spcAft>
                <a:spcPts val="0"/>
              </a:spcAft>
              <a:buClr>
                <a:srgbClr val="000000"/>
              </a:buClr>
              <a:buSzPts val="2000"/>
              <a:buFont typeface="Arial"/>
              <a:buNone/>
              <a:tabLst/>
              <a:defRPr/>
            </a:pPr>
            <a:r>
              <a:rPr kumimoji="0" lang="en-GB" sz="3600" b="1" i="0" u="none" strike="noStrike" kern="0" cap="none" spc="0" normalizeH="0" baseline="0" noProof="0">
                <a:ln>
                  <a:noFill/>
                </a:ln>
                <a:solidFill>
                  <a:srgbClr val="C70D77"/>
                </a:solidFill>
                <a:effectLst/>
                <a:uLnTx/>
                <a:uFillTx/>
                <a:latin typeface="Lexend Medium"/>
                <a:ea typeface="Lexend Medium"/>
                <a:cs typeface="Lexend Medium"/>
                <a:sym typeface="Lexend Medium"/>
              </a:rPr>
              <a:t>What is the purpose of our research?</a:t>
            </a:r>
            <a:endParaRPr kumimoji="0" sz="36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Pts val="1700"/>
              <a:buFont typeface="Arial"/>
              <a:buNone/>
              <a:tabLst/>
              <a:defRPr/>
            </a:pPr>
            <a:endParaRPr kumimoji="0" sz="2267"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endParaRPr kumimoji="0" sz="2267"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400" b="0" i="0" u="none" strike="noStrike" kern="0" cap="none" spc="0" normalizeH="0" baseline="0" noProof="0">
                <a:ln>
                  <a:noFill/>
                </a:ln>
                <a:solidFill>
                  <a:srgbClr val="434343"/>
                </a:solidFill>
                <a:effectLst/>
                <a:uLnTx/>
                <a:uFillTx/>
                <a:latin typeface="Roboto"/>
                <a:ea typeface="Roboto"/>
                <a:cs typeface="Roboto"/>
                <a:sym typeface="Roboto"/>
              </a:rPr>
              <a:t>The research will explore how users currently access, use and reimport planning application data from their existing planning systems, and identify the challenges, dependencies and opportunities involved in these processes.</a:t>
            </a:r>
            <a:endParaRPr kumimoji="0" sz="2400" b="0" i="0" u="none" strike="noStrike" kern="0" cap="none" spc="0" normalizeH="0" baseline="0" noProof="0">
              <a:ln>
                <a:noFill/>
              </a:ln>
              <a:solidFill>
                <a:srgbClr val="434343"/>
              </a:solidFill>
              <a:effectLst/>
              <a:uLnTx/>
              <a:uFillTx/>
              <a:latin typeface="Roboto"/>
              <a:ea typeface="Roboto"/>
              <a:cs typeface="Roboto"/>
              <a:sym typeface="Roboto"/>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endParaRPr kumimoji="0" sz="2400" b="0" i="0" u="none" strike="noStrike" kern="0" cap="none" spc="0" normalizeH="0" baseline="0" noProof="0">
              <a:ln>
                <a:noFill/>
              </a:ln>
              <a:solidFill>
                <a:srgbClr val="434343"/>
              </a:solidFill>
              <a:effectLst/>
              <a:uLnTx/>
              <a:uFillTx/>
              <a:latin typeface="Roboto"/>
              <a:ea typeface="Roboto"/>
              <a:cs typeface="Roboto"/>
              <a:sym typeface="Roboto"/>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400" b="1" i="0" u="none" strike="noStrike" kern="0" cap="none" spc="0" normalizeH="0" baseline="0" noProof="0">
                <a:ln>
                  <a:noFill/>
                </a:ln>
                <a:solidFill>
                  <a:srgbClr val="434343"/>
                </a:solidFill>
                <a:effectLst/>
                <a:uLnTx/>
                <a:uFillTx/>
                <a:latin typeface="Roboto"/>
                <a:ea typeface="Roboto"/>
                <a:cs typeface="Roboto"/>
                <a:sym typeface="Roboto"/>
              </a:rPr>
              <a:t>What are people doing every day, that’s messy, repetitive and inefficient?</a:t>
            </a:r>
            <a:endParaRPr kumimoji="0" sz="2400" b="1" i="0" u="none" strike="noStrike" kern="0" cap="none" spc="0" normalizeH="0" baseline="0" noProof="0">
              <a:ln>
                <a:noFill/>
              </a:ln>
              <a:solidFill>
                <a:srgbClr val="434343"/>
              </a:solidFill>
              <a:effectLst/>
              <a:uLnTx/>
              <a:uFillTx/>
              <a:latin typeface="Roboto"/>
              <a:ea typeface="Roboto"/>
              <a:cs typeface="Roboto"/>
              <a:sym typeface="Roboto"/>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endParaRPr kumimoji="0" sz="2267"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1219170" rtl="0" eaLnBrk="1" fontAlgn="auto" latinLnBrk="0" hangingPunct="1">
              <a:lnSpc>
                <a:spcPct val="346400"/>
              </a:lnSpc>
              <a:spcBef>
                <a:spcPts val="0"/>
              </a:spcBef>
              <a:spcAft>
                <a:spcPts val="0"/>
              </a:spcAft>
              <a:buClr>
                <a:srgbClr val="000000"/>
              </a:buClr>
              <a:buSzPts val="875"/>
              <a:buFont typeface="Arial"/>
              <a:buNone/>
              <a:tabLst/>
              <a:defRPr/>
            </a:pPr>
            <a:endParaRPr kumimoji="0" sz="1167" b="1"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988794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F94D855F-2744-7CA4-BF24-165F7385E52E}"/>
            </a:ext>
          </a:extLst>
        </p:cNvPr>
        <p:cNvGrpSpPr/>
        <p:nvPr/>
      </p:nvGrpSpPr>
      <p:grpSpPr>
        <a:xfrm>
          <a:off x="0" y="0"/>
          <a:ext cx="0" cy="0"/>
          <a:chOff x="0" y="0"/>
          <a:chExt cx="0" cy="0"/>
        </a:xfrm>
      </p:grpSpPr>
      <p:sp>
        <p:nvSpPr>
          <p:cNvPr id="219" name="Google Shape;219;g409b598715c_0_0">
            <a:extLst>
              <a:ext uri="{FF2B5EF4-FFF2-40B4-BE49-F238E27FC236}">
                <a16:creationId xmlns:a16="http://schemas.microsoft.com/office/drawing/2014/main" id="{847A6032-521C-2D7C-CD62-558C10847EF6}"/>
              </a:ext>
            </a:extLst>
          </p:cNvPr>
          <p:cNvSpPr/>
          <p:nvPr/>
        </p:nvSpPr>
        <p:spPr>
          <a:xfrm>
            <a:off x="114292" y="-66868"/>
            <a:ext cx="11882800" cy="487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br>
              <a:rPr kumimoji="0" lang="en-GB" sz="1600" b="0" i="0" u="none" strike="noStrike" kern="0" cap="none" spc="0" normalizeH="0" baseline="0" noProof="0">
                <a:ln>
                  <a:noFill/>
                </a:ln>
                <a:solidFill>
                  <a:srgbClr val="000000"/>
                </a:solidFill>
                <a:effectLst/>
                <a:uLnTx/>
                <a:uFillTx/>
                <a:latin typeface="Arial"/>
                <a:ea typeface="Arial"/>
                <a:cs typeface="Arial"/>
                <a:sym typeface="Arial"/>
              </a:rPr>
            </a:br>
            <a:r>
              <a:rPr kumimoji="0" lang="en-GB" sz="1600" b="0" i="0" u="none" strike="noStrike" kern="0" cap="none" spc="0" normalizeH="0" baseline="0" noProof="0">
                <a:ln>
                  <a:noFill/>
                </a:ln>
                <a:solidFill>
                  <a:srgbClr val="000000"/>
                </a:solidFill>
                <a:effectLst/>
                <a:uLnTx/>
                <a:uFillTx/>
                <a:latin typeface="Arial"/>
                <a:ea typeface="Arial"/>
                <a:cs typeface="Arial"/>
                <a:sym typeface="Arial"/>
              </a:rPr>
              <a:t> </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0" name="Google Shape;220;g409b598715c_0_0">
            <a:extLst>
              <a:ext uri="{FF2B5EF4-FFF2-40B4-BE49-F238E27FC236}">
                <a16:creationId xmlns:a16="http://schemas.microsoft.com/office/drawing/2014/main" id="{75B126BB-B405-CE5A-8F36-C2C3EBE50D5F}"/>
              </a:ext>
            </a:extLst>
          </p:cNvPr>
          <p:cNvSpPr txBox="1"/>
          <p:nvPr/>
        </p:nvSpPr>
        <p:spPr>
          <a:xfrm>
            <a:off x="205259" y="1002972"/>
            <a:ext cx="11493600" cy="120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51550"/>
              </a:lnSpc>
              <a:spcBef>
                <a:spcPts val="0"/>
              </a:spcBef>
              <a:spcAft>
                <a:spcPts val="0"/>
              </a:spcAft>
              <a:buClr>
                <a:srgbClr val="000000"/>
              </a:buClr>
              <a:buSzPts val="2000"/>
              <a:buFont typeface="Arial"/>
              <a:buNone/>
              <a:tabLst/>
              <a:defRPr/>
            </a:pPr>
            <a:r>
              <a:rPr kumimoji="0" lang="en-GB" sz="3600" b="1" i="0" u="none" strike="noStrike" kern="0" cap="none" spc="0" normalizeH="0" baseline="0" noProof="0">
                <a:ln>
                  <a:noFill/>
                </a:ln>
                <a:solidFill>
                  <a:srgbClr val="2BB3E7"/>
                </a:solidFill>
                <a:effectLst/>
                <a:uLnTx/>
                <a:uFillTx/>
                <a:latin typeface="Lexend"/>
                <a:ea typeface="Lexend"/>
                <a:cs typeface="Lexend"/>
                <a:sym typeface="Lexend"/>
              </a:rPr>
              <a:t>What did we find out?</a:t>
            </a:r>
            <a:endParaRPr kumimoji="0" sz="3600" b="0" i="0" u="none" strike="noStrike" kern="0" cap="none" spc="0" normalizeH="0" baseline="0" noProof="0">
              <a:ln>
                <a:noFill/>
              </a:ln>
              <a:solidFill>
                <a:srgbClr val="000000"/>
              </a:solidFill>
              <a:effectLst/>
              <a:uLnTx/>
              <a:uFillTx/>
              <a:latin typeface="Lexend"/>
              <a:ea typeface="Lexend"/>
              <a:cs typeface="Lexend"/>
              <a:sym typeface="Lexend"/>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1" name="Google Shape;221;g409b598715c_0_0">
            <a:extLst>
              <a:ext uri="{FF2B5EF4-FFF2-40B4-BE49-F238E27FC236}">
                <a16:creationId xmlns:a16="http://schemas.microsoft.com/office/drawing/2014/main" id="{4E8BBC45-F77F-46C4-5ED5-CB35C26F7CA4}"/>
              </a:ext>
            </a:extLst>
          </p:cNvPr>
          <p:cNvSpPr txBox="1"/>
          <p:nvPr/>
        </p:nvSpPr>
        <p:spPr>
          <a:xfrm>
            <a:off x="1837067" y="2607300"/>
            <a:ext cx="8230000" cy="22164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250" b="1" i="1" u="none" strike="noStrike" kern="0" cap="none" spc="0" normalizeH="0" baseline="0" noProof="0">
                <a:ln>
                  <a:noFill/>
                </a:ln>
                <a:solidFill>
                  <a:srgbClr val="0D0108"/>
                </a:solidFill>
                <a:effectLst/>
                <a:uLnTx/>
                <a:uFillTx/>
                <a:latin typeface="Roboto"/>
                <a:ea typeface="Roboto"/>
                <a:cs typeface="Roboto"/>
                <a:sym typeface="Roboto"/>
              </a:rPr>
              <a:t>“</a:t>
            </a:r>
            <a:r>
              <a:rPr kumimoji="0" lang="en-GB" sz="2250" b="0" i="1" u="none" strike="noStrike" kern="0" cap="none" spc="0" normalizeH="0" baseline="0" noProof="0">
                <a:ln>
                  <a:noFill/>
                </a:ln>
                <a:solidFill>
                  <a:srgbClr val="0D0108"/>
                </a:solidFill>
                <a:effectLst/>
                <a:uLnTx/>
                <a:uFillTx/>
                <a:latin typeface="Roboto"/>
                <a:ea typeface="Roboto"/>
                <a:cs typeface="Roboto"/>
                <a:sym typeface="Roboto"/>
              </a:rPr>
              <a:t>We just </a:t>
            </a:r>
            <a:r>
              <a:rPr kumimoji="0" lang="en-GB" sz="2250" b="1" i="1" u="none" strike="noStrike" kern="0" cap="none" spc="0" normalizeH="0" baseline="0" noProof="0">
                <a:ln>
                  <a:noFill/>
                </a:ln>
                <a:solidFill>
                  <a:srgbClr val="0D0108"/>
                </a:solidFill>
                <a:effectLst/>
                <a:uLnTx/>
                <a:uFillTx/>
                <a:latin typeface="Roboto"/>
                <a:ea typeface="Roboto"/>
                <a:cs typeface="Roboto"/>
                <a:sym typeface="Roboto"/>
              </a:rPr>
              <a:t>can’t feed data in and out</a:t>
            </a:r>
            <a:r>
              <a:rPr kumimoji="0" lang="en-GB" sz="2250" b="0" i="1" u="none" strike="noStrike" kern="0" cap="none" spc="0" normalizeH="0" baseline="0" noProof="0">
                <a:ln>
                  <a:noFill/>
                </a:ln>
                <a:solidFill>
                  <a:srgbClr val="0D0108"/>
                </a:solidFill>
                <a:effectLst/>
                <a:uLnTx/>
                <a:uFillTx/>
                <a:latin typeface="Roboto"/>
                <a:ea typeface="Roboto"/>
                <a:cs typeface="Roboto"/>
                <a:sym typeface="Roboto"/>
              </a:rPr>
              <a:t> in a way that we want to. It’s </a:t>
            </a:r>
            <a:r>
              <a:rPr kumimoji="0" lang="en-GB" sz="2250" b="1" i="1" u="none" strike="noStrike" kern="0" cap="none" spc="0" normalizeH="0" baseline="0" noProof="0">
                <a:ln>
                  <a:noFill/>
                </a:ln>
                <a:solidFill>
                  <a:srgbClr val="0D0108"/>
                </a:solidFill>
                <a:effectLst/>
                <a:uLnTx/>
                <a:uFillTx/>
                <a:latin typeface="Roboto"/>
                <a:ea typeface="Roboto"/>
                <a:cs typeface="Roboto"/>
                <a:sym typeface="Roboto"/>
              </a:rPr>
              <a:t>our data </a:t>
            </a:r>
            <a:r>
              <a:rPr kumimoji="0" lang="en-GB" sz="2250" b="0" i="1" u="none" strike="noStrike" kern="0" cap="none" spc="0" normalizeH="0" baseline="0" noProof="0">
                <a:ln>
                  <a:noFill/>
                </a:ln>
                <a:solidFill>
                  <a:srgbClr val="0D0108"/>
                </a:solidFill>
                <a:effectLst/>
                <a:uLnTx/>
                <a:uFillTx/>
                <a:latin typeface="Roboto"/>
                <a:ea typeface="Roboto"/>
                <a:cs typeface="Roboto"/>
                <a:sym typeface="Roboto"/>
              </a:rPr>
              <a:t>that’s meant for us and that’s the biggest frustration. We’d love that data as part of that submission to automatically populate in our back-office system.</a:t>
            </a:r>
            <a:r>
              <a:rPr kumimoji="0" lang="en-GB" sz="2250" b="1" i="1" u="none" strike="noStrike" kern="0" cap="none" spc="0" normalizeH="0" baseline="0" noProof="0">
                <a:ln>
                  <a:noFill/>
                </a:ln>
                <a:solidFill>
                  <a:srgbClr val="0D0108"/>
                </a:solidFill>
                <a:effectLst/>
                <a:uLnTx/>
                <a:uFillTx/>
                <a:latin typeface="Roboto"/>
                <a:ea typeface="Roboto"/>
                <a:cs typeface="Roboto"/>
                <a:sym typeface="Roboto"/>
              </a:rPr>
              <a:t>”</a:t>
            </a:r>
            <a:r>
              <a:rPr kumimoji="0" lang="en-GB" sz="2250" b="0" i="1" u="none" strike="noStrike" kern="0" cap="none" spc="0" normalizeH="0" baseline="0" noProof="0">
                <a:ln>
                  <a:noFill/>
                </a:ln>
                <a:solidFill>
                  <a:srgbClr val="0D0108"/>
                </a:solidFill>
                <a:effectLst/>
                <a:uLnTx/>
                <a:uFillTx/>
                <a:latin typeface="Roboto"/>
                <a:ea typeface="Roboto"/>
                <a:cs typeface="Roboto"/>
                <a:sym typeface="Roboto"/>
              </a:rPr>
              <a:t> </a:t>
            </a:r>
            <a:endParaRPr lang="en-US" sz="2250" b="0" i="1" u="none" strike="noStrike" kern="0" cap="none" spc="0" normalizeH="0" baseline="0" noProof="0">
              <a:ln>
                <a:noFill/>
              </a:ln>
              <a:solidFill>
                <a:srgbClr val="0D0108"/>
              </a:solidFill>
              <a:effectLst/>
              <a:uLnTx/>
              <a:uFillTx/>
              <a:latin typeface="Roboto"/>
              <a:ea typeface="Roboto"/>
              <a:cs typeface="Roboto"/>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endParaRPr sz="2250" b="0" i="1" u="none" strike="noStrike" kern="0" cap="none" spc="0" normalizeH="0" baseline="0" noProof="0">
              <a:ln>
                <a:noFill/>
              </a:ln>
              <a:solidFill>
                <a:srgbClr val="0D0108"/>
              </a:solidFill>
              <a:effectLst/>
              <a:uLnTx/>
              <a:uFillTx/>
              <a:latin typeface="Roboto"/>
              <a:ea typeface="Roboto"/>
              <a:cs typeface="Roboto"/>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250" b="1" i="0" u="none" strike="noStrike" kern="0" cap="none" spc="0" normalizeH="0" baseline="0" noProof="0">
                <a:ln>
                  <a:noFill/>
                </a:ln>
                <a:solidFill>
                  <a:srgbClr val="0D0108"/>
                </a:solidFill>
                <a:effectLst/>
                <a:uLnTx/>
                <a:uFillTx/>
                <a:latin typeface="Roboto"/>
                <a:ea typeface="Roboto"/>
                <a:cs typeface="Roboto"/>
                <a:sym typeface="Roboto"/>
              </a:rPr>
              <a:t>Doncaster LPA Participant</a:t>
            </a:r>
            <a:endParaRPr sz="2250" b="1" i="0" u="none" strike="noStrike" kern="0" cap="none" spc="0" normalizeH="0" baseline="0" noProof="0">
              <a:ln>
                <a:noFill/>
              </a:ln>
              <a:solidFill>
                <a:srgbClr val="0D0108"/>
              </a:solidFill>
              <a:effectLst/>
              <a:uLnTx/>
              <a:uFillTx/>
              <a:latin typeface="Roboto"/>
              <a:ea typeface="Roboto"/>
              <a:cs typeface="Roboto"/>
            </a:endParaRPr>
          </a:p>
        </p:txBody>
      </p:sp>
    </p:spTree>
    <p:extLst>
      <p:ext uri="{BB962C8B-B14F-4D97-AF65-F5344CB8AC3E}">
        <p14:creationId xmlns:p14="http://schemas.microsoft.com/office/powerpoint/2010/main" val="3387347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6">
          <a:extLst>
            <a:ext uri="{FF2B5EF4-FFF2-40B4-BE49-F238E27FC236}">
              <a16:creationId xmlns:a16="http://schemas.microsoft.com/office/drawing/2014/main" id="{F43AD931-84EC-14BE-C963-C61AE4026DB6}"/>
            </a:ext>
          </a:extLst>
        </p:cNvPr>
        <p:cNvGrpSpPr/>
        <p:nvPr/>
      </p:nvGrpSpPr>
      <p:grpSpPr>
        <a:xfrm>
          <a:off x="0" y="0"/>
          <a:ext cx="0" cy="0"/>
          <a:chOff x="0" y="0"/>
          <a:chExt cx="0" cy="0"/>
        </a:xfrm>
      </p:grpSpPr>
      <p:sp>
        <p:nvSpPr>
          <p:cNvPr id="227" name="Google Shape;227;g409b598715c_0_8">
            <a:extLst>
              <a:ext uri="{FF2B5EF4-FFF2-40B4-BE49-F238E27FC236}">
                <a16:creationId xmlns:a16="http://schemas.microsoft.com/office/drawing/2014/main" id="{495588FC-E764-104B-0A7A-C1FD8103BEBA}"/>
              </a:ext>
            </a:extLst>
          </p:cNvPr>
          <p:cNvSpPr/>
          <p:nvPr/>
        </p:nvSpPr>
        <p:spPr>
          <a:xfrm>
            <a:off x="114292" y="-66868"/>
            <a:ext cx="11882800" cy="487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br>
              <a:rPr kumimoji="0" lang="en-GB" sz="1600" b="0" i="0" u="none" strike="noStrike" kern="0" cap="none" spc="0" normalizeH="0" baseline="0" noProof="0">
                <a:ln>
                  <a:noFill/>
                </a:ln>
                <a:solidFill>
                  <a:srgbClr val="000000"/>
                </a:solidFill>
                <a:effectLst/>
                <a:uLnTx/>
                <a:uFillTx/>
                <a:latin typeface="Arial"/>
                <a:ea typeface="Arial"/>
                <a:cs typeface="Arial"/>
                <a:sym typeface="Arial"/>
              </a:rPr>
            </a:br>
            <a:r>
              <a:rPr kumimoji="0" lang="en-GB" sz="1600" b="0" i="0" u="none" strike="noStrike" kern="0" cap="none" spc="0" normalizeH="0" baseline="0" noProof="0">
                <a:ln>
                  <a:noFill/>
                </a:ln>
                <a:solidFill>
                  <a:srgbClr val="000000"/>
                </a:solidFill>
                <a:effectLst/>
                <a:uLnTx/>
                <a:uFillTx/>
                <a:latin typeface="Arial"/>
                <a:ea typeface="Arial"/>
                <a:cs typeface="Arial"/>
                <a:sym typeface="Arial"/>
              </a:rPr>
              <a:t> </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8" name="Google Shape;228;g409b598715c_0_8">
            <a:extLst>
              <a:ext uri="{FF2B5EF4-FFF2-40B4-BE49-F238E27FC236}">
                <a16:creationId xmlns:a16="http://schemas.microsoft.com/office/drawing/2014/main" id="{ED7FBA90-B5F0-FE96-4C2F-3D6E79A4D84C}"/>
              </a:ext>
            </a:extLst>
          </p:cNvPr>
          <p:cNvSpPr txBox="1"/>
          <p:nvPr/>
        </p:nvSpPr>
        <p:spPr>
          <a:xfrm>
            <a:off x="114292" y="110272"/>
            <a:ext cx="11493600" cy="36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9" name="Google Shape;229;g409b598715c_0_8">
            <a:extLst>
              <a:ext uri="{FF2B5EF4-FFF2-40B4-BE49-F238E27FC236}">
                <a16:creationId xmlns:a16="http://schemas.microsoft.com/office/drawing/2014/main" id="{B40CD498-EC9F-1B23-75A9-58D819D086C1}"/>
              </a:ext>
            </a:extLst>
          </p:cNvPr>
          <p:cNvSpPr txBox="1"/>
          <p:nvPr/>
        </p:nvSpPr>
        <p:spPr>
          <a:xfrm>
            <a:off x="2038667" y="2495200"/>
            <a:ext cx="7826800" cy="22164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250" b="0" i="1" u="none" strike="noStrike" kern="0" cap="none" spc="0" normalizeH="0" baseline="0" noProof="0">
                <a:ln>
                  <a:noFill/>
                </a:ln>
                <a:solidFill>
                  <a:srgbClr val="0D0108"/>
                </a:solidFill>
                <a:effectLst/>
                <a:uLnTx/>
                <a:uFillTx/>
                <a:latin typeface="Arial"/>
                <a:ea typeface="Arial"/>
                <a:cs typeface="Arial"/>
                <a:sym typeface="Arial"/>
              </a:rPr>
              <a:t>“You spend more time doing like</a:t>
            </a:r>
            <a:r>
              <a:rPr kumimoji="0" lang="en-GB" sz="2250" b="1" i="1" u="none" strike="noStrike" kern="0" cap="none" spc="0" normalizeH="0" baseline="0" noProof="0">
                <a:ln>
                  <a:noFill/>
                </a:ln>
                <a:solidFill>
                  <a:srgbClr val="0D0108"/>
                </a:solidFill>
                <a:effectLst/>
                <a:uLnTx/>
                <a:uFillTx/>
                <a:latin typeface="Arial"/>
                <a:ea typeface="Arial"/>
                <a:cs typeface="Arial"/>
                <a:sym typeface="Arial"/>
              </a:rPr>
              <a:t> the admin side of things</a:t>
            </a:r>
            <a:r>
              <a:rPr kumimoji="0" lang="en-GB" sz="2250" b="0" i="1" u="none" strike="noStrike" kern="0" cap="none" spc="0" normalizeH="0" baseline="0" noProof="0">
                <a:ln>
                  <a:noFill/>
                </a:ln>
                <a:solidFill>
                  <a:srgbClr val="0D0108"/>
                </a:solidFill>
                <a:effectLst/>
                <a:uLnTx/>
                <a:uFillTx/>
                <a:latin typeface="Arial"/>
                <a:ea typeface="Arial"/>
                <a:cs typeface="Arial"/>
                <a:sym typeface="Arial"/>
              </a:rPr>
              <a:t> than actually assessing the applications. So, you’re spending a lot of time doing things that when you could be assessing applications and actually moving forward.” </a:t>
            </a:r>
            <a:endParaRPr lang="en-US" sz="2250" b="0" i="1" u="none" strike="noStrike" kern="0" cap="none" spc="0" normalizeH="0" baseline="0" noProof="0">
              <a:ln>
                <a:noFill/>
              </a:ln>
              <a:solidFill>
                <a:srgbClr val="0D0108"/>
              </a:solidFill>
              <a:effectLst/>
              <a:uLnTx/>
              <a:uFillTx/>
              <a:latin typeface="Arial"/>
              <a:ea typeface="Arial"/>
              <a:cs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endParaRPr sz="2250" b="0" i="1" u="none" strike="noStrike" kern="0" cap="none" spc="0" normalizeH="0" baseline="0" noProof="0">
              <a:ln>
                <a:noFill/>
              </a:ln>
              <a:solidFill>
                <a:srgbClr val="0D0108"/>
              </a:solidFill>
              <a:effectLst/>
              <a:uLnTx/>
              <a:uFillTx/>
              <a:latin typeface="Arial"/>
              <a:cs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250" b="1" i="0" u="none" strike="noStrike" kern="0" cap="none" spc="0" normalizeH="0" baseline="0" noProof="0">
                <a:ln>
                  <a:noFill/>
                </a:ln>
                <a:solidFill>
                  <a:srgbClr val="0D0108"/>
                </a:solidFill>
                <a:effectLst/>
                <a:uLnTx/>
                <a:uFillTx/>
                <a:latin typeface="Arial"/>
                <a:cs typeface="Arial"/>
                <a:sym typeface="Arial"/>
              </a:rPr>
              <a:t>Gateshead LPA Participant</a:t>
            </a:r>
            <a:endParaRPr sz="2250" b="1" i="0" u="none" strike="noStrike" kern="0" cap="none" spc="0" normalizeH="0" baseline="0" noProof="0">
              <a:ln>
                <a:noFill/>
              </a:ln>
              <a:solidFill>
                <a:srgbClr val="0D0108"/>
              </a:solidFill>
              <a:effectLst/>
              <a:uLnTx/>
              <a:uFillTx/>
              <a:latin typeface="Arial"/>
              <a:ea typeface="Arial"/>
              <a:cs typeface="Arial"/>
            </a:endParaRPr>
          </a:p>
        </p:txBody>
      </p:sp>
      <p:sp>
        <p:nvSpPr>
          <p:cNvPr id="230" name="Google Shape;230;g409b598715c_0_8">
            <a:extLst>
              <a:ext uri="{FF2B5EF4-FFF2-40B4-BE49-F238E27FC236}">
                <a16:creationId xmlns:a16="http://schemas.microsoft.com/office/drawing/2014/main" id="{3E5B9B59-631D-2C62-575A-112943E42884}"/>
              </a:ext>
            </a:extLst>
          </p:cNvPr>
          <p:cNvSpPr txBox="1"/>
          <p:nvPr/>
        </p:nvSpPr>
        <p:spPr>
          <a:xfrm>
            <a:off x="205259" y="1002972"/>
            <a:ext cx="11493600" cy="120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51550"/>
              </a:lnSpc>
              <a:spcBef>
                <a:spcPts val="0"/>
              </a:spcBef>
              <a:spcAft>
                <a:spcPts val="0"/>
              </a:spcAft>
              <a:buClr>
                <a:srgbClr val="000000"/>
              </a:buClr>
              <a:buSzPts val="2000"/>
              <a:buFont typeface="Arial"/>
              <a:buNone/>
              <a:tabLst/>
              <a:defRPr/>
            </a:pPr>
            <a:r>
              <a:rPr kumimoji="0" lang="en-GB" sz="3600" b="1" i="0" u="none" strike="noStrike" kern="0" cap="none" spc="0" normalizeH="0" baseline="0" noProof="0">
                <a:ln>
                  <a:noFill/>
                </a:ln>
                <a:solidFill>
                  <a:srgbClr val="2BB3E7"/>
                </a:solidFill>
                <a:effectLst/>
                <a:uLnTx/>
                <a:uFillTx/>
                <a:latin typeface="Lexend"/>
                <a:ea typeface="Lexend"/>
                <a:cs typeface="Lexend"/>
                <a:sym typeface="Lexend"/>
              </a:rPr>
              <a:t>What did we find out?</a:t>
            </a:r>
            <a:endParaRPr kumimoji="0" sz="3600" b="0" i="0" u="none" strike="noStrike" kern="0" cap="none" spc="0" normalizeH="0" baseline="0" noProof="0">
              <a:ln>
                <a:noFill/>
              </a:ln>
              <a:solidFill>
                <a:srgbClr val="000000"/>
              </a:solidFill>
              <a:effectLst/>
              <a:uLnTx/>
              <a:uFillTx/>
              <a:latin typeface="Lexend"/>
              <a:ea typeface="Lexend"/>
              <a:cs typeface="Lexend"/>
              <a:sym typeface="Lexend"/>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604129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ADB5D72F-4A2D-D2A0-3097-D2F14D9DD7F5}"/>
            </a:ext>
          </a:extLst>
        </p:cNvPr>
        <p:cNvGrpSpPr/>
        <p:nvPr/>
      </p:nvGrpSpPr>
      <p:grpSpPr>
        <a:xfrm>
          <a:off x="0" y="0"/>
          <a:ext cx="0" cy="0"/>
          <a:chOff x="0" y="0"/>
          <a:chExt cx="0" cy="0"/>
        </a:xfrm>
      </p:grpSpPr>
      <p:sp>
        <p:nvSpPr>
          <p:cNvPr id="236" name="Google Shape;236;g409b598715c_0_16">
            <a:extLst>
              <a:ext uri="{FF2B5EF4-FFF2-40B4-BE49-F238E27FC236}">
                <a16:creationId xmlns:a16="http://schemas.microsoft.com/office/drawing/2014/main" id="{0DA62763-62B3-4539-B6E2-A9C65695CE6E}"/>
              </a:ext>
            </a:extLst>
          </p:cNvPr>
          <p:cNvSpPr/>
          <p:nvPr/>
        </p:nvSpPr>
        <p:spPr>
          <a:xfrm>
            <a:off x="114292" y="-66868"/>
            <a:ext cx="11882800" cy="487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br>
              <a:rPr kumimoji="0" lang="en-GB" sz="1600" b="0" i="0" u="none" strike="noStrike" kern="0" cap="none" spc="0" normalizeH="0" baseline="0" noProof="0">
                <a:ln>
                  <a:noFill/>
                </a:ln>
                <a:solidFill>
                  <a:srgbClr val="000000"/>
                </a:solidFill>
                <a:effectLst/>
                <a:uLnTx/>
                <a:uFillTx/>
                <a:latin typeface="Arial"/>
                <a:ea typeface="Arial"/>
                <a:cs typeface="Arial"/>
                <a:sym typeface="Arial"/>
              </a:rPr>
            </a:br>
            <a:r>
              <a:rPr kumimoji="0" lang="en-GB" sz="1600" b="0" i="0" u="none" strike="noStrike" kern="0" cap="none" spc="0" normalizeH="0" baseline="0" noProof="0">
                <a:ln>
                  <a:noFill/>
                </a:ln>
                <a:solidFill>
                  <a:srgbClr val="000000"/>
                </a:solidFill>
                <a:effectLst/>
                <a:uLnTx/>
                <a:uFillTx/>
                <a:latin typeface="Arial"/>
                <a:ea typeface="Arial"/>
                <a:cs typeface="Arial"/>
                <a:sym typeface="Arial"/>
              </a:rPr>
              <a:t> </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7" name="Google Shape;237;g409b598715c_0_16">
            <a:extLst>
              <a:ext uri="{FF2B5EF4-FFF2-40B4-BE49-F238E27FC236}">
                <a16:creationId xmlns:a16="http://schemas.microsoft.com/office/drawing/2014/main" id="{4EBF1122-35CD-1953-94C0-850012C0DB34}"/>
              </a:ext>
            </a:extLst>
          </p:cNvPr>
          <p:cNvSpPr txBox="1"/>
          <p:nvPr/>
        </p:nvSpPr>
        <p:spPr>
          <a:xfrm>
            <a:off x="114292" y="110272"/>
            <a:ext cx="11493600" cy="36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8" name="Google Shape;238;g409b598715c_0_16">
            <a:extLst>
              <a:ext uri="{FF2B5EF4-FFF2-40B4-BE49-F238E27FC236}">
                <a16:creationId xmlns:a16="http://schemas.microsoft.com/office/drawing/2014/main" id="{9CB725D4-BF6E-4289-AFCE-2317B9194988}"/>
              </a:ext>
            </a:extLst>
          </p:cNvPr>
          <p:cNvSpPr txBox="1"/>
          <p:nvPr/>
        </p:nvSpPr>
        <p:spPr>
          <a:xfrm>
            <a:off x="1439200" y="2320800"/>
            <a:ext cx="9313600" cy="2565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250" b="0" i="1" u="none" strike="noStrike" kern="0" cap="none" spc="0" normalizeH="0" baseline="0" noProof="0">
                <a:ln>
                  <a:noFill/>
                </a:ln>
                <a:solidFill>
                  <a:srgbClr val="0D0108"/>
                </a:solidFill>
                <a:effectLst/>
                <a:uLnTx/>
                <a:uFillTx/>
                <a:latin typeface="Arial"/>
                <a:ea typeface="Arial"/>
                <a:cs typeface="Arial"/>
                <a:sym typeface="Arial"/>
              </a:rPr>
              <a:t>“There’s some applications where you’ve got to go back and look at, I don’t know, </a:t>
            </a:r>
            <a:r>
              <a:rPr kumimoji="0" lang="en-GB" sz="2250" b="1" i="1" u="none" strike="noStrike" kern="0" cap="none" spc="0" normalizeH="0" baseline="0" noProof="0">
                <a:ln>
                  <a:noFill/>
                </a:ln>
                <a:solidFill>
                  <a:srgbClr val="0D0108"/>
                </a:solidFill>
                <a:effectLst/>
                <a:uLnTx/>
                <a:uFillTx/>
                <a:latin typeface="Arial"/>
                <a:ea typeface="Arial"/>
                <a:cs typeface="Arial"/>
                <a:sym typeface="Arial"/>
              </a:rPr>
              <a:t>200 documents to find three or four useful pieces of information.</a:t>
            </a:r>
            <a:r>
              <a:rPr kumimoji="0" lang="en-GB" sz="2250" b="0" i="1" u="none" strike="noStrike" kern="0" cap="none" spc="0" normalizeH="0" baseline="0" noProof="0">
                <a:ln>
                  <a:noFill/>
                </a:ln>
                <a:solidFill>
                  <a:srgbClr val="0D0108"/>
                </a:solidFill>
                <a:effectLst/>
                <a:uLnTx/>
                <a:uFillTx/>
                <a:latin typeface="Arial"/>
                <a:ea typeface="Arial"/>
                <a:cs typeface="Arial"/>
                <a:sym typeface="Arial"/>
              </a:rPr>
              <a:t> And then you’ve got to try and work out, you know, which is the relevant one, which is the one that’s been superseded, what’s actually relevant to what we’re doing now.” </a:t>
            </a:r>
            <a:endParaRPr lang="en-US" sz="2250" b="0" i="1" u="none" strike="noStrike" kern="0" cap="none" spc="0" normalizeH="0" baseline="0" noProof="0">
              <a:ln>
                <a:noFill/>
              </a:ln>
              <a:solidFill>
                <a:srgbClr val="0D0108"/>
              </a:solidFill>
              <a:effectLst/>
              <a:uLnTx/>
              <a:uFillTx/>
              <a:latin typeface="Arial"/>
              <a:ea typeface="Arial"/>
              <a:cs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endParaRPr sz="2250" b="0" i="1" u="none" strike="noStrike" kern="0" cap="none" spc="0" normalizeH="0" baseline="0" noProof="0">
              <a:ln>
                <a:noFill/>
              </a:ln>
              <a:solidFill>
                <a:srgbClr val="0D0108"/>
              </a:solidFill>
              <a:effectLst/>
              <a:uLnTx/>
              <a:uFillTx/>
              <a:latin typeface="Arial"/>
              <a:cs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250" b="1" i="0" u="none" strike="noStrike" kern="0" cap="none" spc="0" normalizeH="0" baseline="0" noProof="0">
                <a:ln>
                  <a:noFill/>
                </a:ln>
                <a:solidFill>
                  <a:srgbClr val="0D0108"/>
                </a:solidFill>
                <a:effectLst/>
                <a:uLnTx/>
                <a:uFillTx/>
                <a:latin typeface="Arial"/>
                <a:cs typeface="Arial"/>
                <a:sym typeface="Arial"/>
              </a:rPr>
              <a:t>Coventry LPA Participant</a:t>
            </a:r>
            <a:endParaRPr sz="2250" b="1" i="0" u="none" strike="noStrike" kern="0" cap="none" spc="0" normalizeH="0" baseline="0" noProof="0">
              <a:ln>
                <a:noFill/>
              </a:ln>
              <a:solidFill>
                <a:srgbClr val="0D0108"/>
              </a:solidFill>
              <a:effectLst/>
              <a:uLnTx/>
              <a:uFillTx/>
              <a:latin typeface="Arial"/>
              <a:ea typeface="Arial"/>
              <a:cs typeface="Arial"/>
            </a:endParaRPr>
          </a:p>
        </p:txBody>
      </p:sp>
      <p:sp>
        <p:nvSpPr>
          <p:cNvPr id="239" name="Google Shape;239;g409b598715c_0_16">
            <a:extLst>
              <a:ext uri="{FF2B5EF4-FFF2-40B4-BE49-F238E27FC236}">
                <a16:creationId xmlns:a16="http://schemas.microsoft.com/office/drawing/2014/main" id="{B43967FF-6168-263B-1FE6-7811171E65B3}"/>
              </a:ext>
            </a:extLst>
          </p:cNvPr>
          <p:cNvSpPr txBox="1"/>
          <p:nvPr/>
        </p:nvSpPr>
        <p:spPr>
          <a:xfrm>
            <a:off x="205259" y="1002972"/>
            <a:ext cx="11493600" cy="120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51550"/>
              </a:lnSpc>
              <a:spcBef>
                <a:spcPts val="0"/>
              </a:spcBef>
              <a:spcAft>
                <a:spcPts val="0"/>
              </a:spcAft>
              <a:buClr>
                <a:srgbClr val="000000"/>
              </a:buClr>
              <a:buSzPts val="2000"/>
              <a:buFont typeface="Arial"/>
              <a:buNone/>
              <a:tabLst/>
              <a:defRPr/>
            </a:pPr>
            <a:r>
              <a:rPr kumimoji="0" lang="en-GB" sz="3600" b="1" i="0" u="none" strike="noStrike" kern="0" cap="none" spc="0" normalizeH="0" baseline="0" noProof="0">
                <a:ln>
                  <a:noFill/>
                </a:ln>
                <a:solidFill>
                  <a:srgbClr val="2BB3E7"/>
                </a:solidFill>
                <a:effectLst/>
                <a:uLnTx/>
                <a:uFillTx/>
                <a:latin typeface="Lexend"/>
                <a:ea typeface="Lexend"/>
                <a:cs typeface="Lexend"/>
                <a:sym typeface="Lexend"/>
              </a:rPr>
              <a:t>What did we find out?</a:t>
            </a:r>
            <a:endParaRPr kumimoji="0" sz="3600" b="0" i="0" u="none" strike="noStrike" kern="0" cap="none" spc="0" normalizeH="0" baseline="0" noProof="0">
              <a:ln>
                <a:noFill/>
              </a:ln>
              <a:solidFill>
                <a:srgbClr val="000000"/>
              </a:solidFill>
              <a:effectLst/>
              <a:uLnTx/>
              <a:uFillTx/>
              <a:latin typeface="Lexend"/>
              <a:ea typeface="Lexend"/>
              <a:cs typeface="Lexend"/>
              <a:sym typeface="Lexend"/>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931270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EE625EC5-EF58-8486-D87B-7C3BBAD46C40}"/>
            </a:ext>
          </a:extLst>
        </p:cNvPr>
        <p:cNvGrpSpPr/>
        <p:nvPr/>
      </p:nvGrpSpPr>
      <p:grpSpPr>
        <a:xfrm>
          <a:off x="0" y="0"/>
          <a:ext cx="0" cy="0"/>
          <a:chOff x="0" y="0"/>
          <a:chExt cx="0" cy="0"/>
        </a:xfrm>
      </p:grpSpPr>
      <p:sp>
        <p:nvSpPr>
          <p:cNvPr id="245" name="Google Shape;245;g412ba807344_1_4">
            <a:extLst>
              <a:ext uri="{FF2B5EF4-FFF2-40B4-BE49-F238E27FC236}">
                <a16:creationId xmlns:a16="http://schemas.microsoft.com/office/drawing/2014/main" id="{C8280E9F-90D5-DD96-A89D-3C8FB77DB34A}"/>
              </a:ext>
            </a:extLst>
          </p:cNvPr>
          <p:cNvSpPr/>
          <p:nvPr/>
        </p:nvSpPr>
        <p:spPr>
          <a:xfrm>
            <a:off x="114292" y="-66868"/>
            <a:ext cx="11882800" cy="487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br>
              <a:rPr kumimoji="0" lang="en-GB" sz="1600" b="0" i="0" u="none" strike="noStrike" kern="0" cap="none" spc="0" normalizeH="0" baseline="0" noProof="0">
                <a:ln>
                  <a:noFill/>
                </a:ln>
                <a:solidFill>
                  <a:srgbClr val="000000"/>
                </a:solidFill>
                <a:effectLst/>
                <a:uLnTx/>
                <a:uFillTx/>
                <a:latin typeface="Arial"/>
                <a:ea typeface="Arial"/>
                <a:cs typeface="Arial"/>
                <a:sym typeface="Arial"/>
              </a:rPr>
            </a:br>
            <a:r>
              <a:rPr kumimoji="0" lang="en-GB" sz="1600" b="0" i="0" u="none" strike="noStrike" kern="0" cap="none" spc="0" normalizeH="0" baseline="0" noProof="0">
                <a:ln>
                  <a:noFill/>
                </a:ln>
                <a:solidFill>
                  <a:srgbClr val="000000"/>
                </a:solidFill>
                <a:effectLst/>
                <a:uLnTx/>
                <a:uFillTx/>
                <a:latin typeface="Arial"/>
                <a:ea typeface="Arial"/>
                <a:cs typeface="Arial"/>
                <a:sym typeface="Arial"/>
              </a:rPr>
              <a:t> </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6" name="Google Shape;246;g412ba807344_1_4">
            <a:extLst>
              <a:ext uri="{FF2B5EF4-FFF2-40B4-BE49-F238E27FC236}">
                <a16:creationId xmlns:a16="http://schemas.microsoft.com/office/drawing/2014/main" id="{F6104118-918C-E3FE-3BFA-47B0CDBC2D4E}"/>
              </a:ext>
            </a:extLst>
          </p:cNvPr>
          <p:cNvSpPr txBox="1"/>
          <p:nvPr/>
        </p:nvSpPr>
        <p:spPr>
          <a:xfrm>
            <a:off x="114292" y="110272"/>
            <a:ext cx="11493600" cy="36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7" name="Google Shape;247;g412ba807344_1_4">
            <a:extLst>
              <a:ext uri="{FF2B5EF4-FFF2-40B4-BE49-F238E27FC236}">
                <a16:creationId xmlns:a16="http://schemas.microsoft.com/office/drawing/2014/main" id="{C2356BD6-2F5F-553B-D677-05B55096A81F}"/>
              </a:ext>
            </a:extLst>
          </p:cNvPr>
          <p:cNvSpPr txBox="1"/>
          <p:nvPr/>
        </p:nvSpPr>
        <p:spPr>
          <a:xfrm>
            <a:off x="1439200" y="2320800"/>
            <a:ext cx="9313600" cy="22164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250" b="0" i="1" u="none" strike="noStrike" kern="0" cap="none" spc="0" normalizeH="0" baseline="0" noProof="0">
                <a:ln>
                  <a:noFill/>
                </a:ln>
                <a:solidFill>
                  <a:srgbClr val="0D0108"/>
                </a:solidFill>
                <a:effectLst/>
                <a:uLnTx/>
                <a:uFillTx/>
                <a:latin typeface="Arial"/>
                <a:ea typeface="Arial"/>
                <a:cs typeface="Arial"/>
                <a:sym typeface="Arial"/>
              </a:rPr>
              <a:t>“</a:t>
            </a:r>
            <a:r>
              <a:rPr kumimoji="0" lang="en-GB" sz="2250" b="0" i="1" u="none" strike="noStrike" kern="0" cap="none" spc="0" normalizeH="0" baseline="0" noProof="0">
                <a:ln>
                  <a:noFill/>
                </a:ln>
                <a:solidFill>
                  <a:srgbClr val="0D0108"/>
                </a:solidFill>
                <a:effectLst/>
                <a:uLnTx/>
                <a:uFillTx/>
                <a:latin typeface="Arial"/>
                <a:cs typeface="Arial"/>
                <a:sym typeface="Arial"/>
              </a:rPr>
              <a:t>These tables must be cleaned and ingested into Fabric, a process</a:t>
            </a:r>
            <a:endParaRPr lang="en-US" sz="2250" b="0" i="1" u="none" strike="noStrike" kern="0" cap="none" spc="0" normalizeH="0" baseline="0" noProof="0">
              <a:ln>
                <a:noFill/>
              </a:ln>
              <a:solidFill>
                <a:srgbClr val="0D0108"/>
              </a:solidFill>
              <a:effectLst/>
              <a:uLnTx/>
              <a:uFillTx/>
              <a:latin typeface="Arial"/>
              <a:cs typeface="Arial"/>
            </a:endParaRPr>
          </a:p>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2250" b="0" i="1" u="none" strike="noStrike" kern="0" cap="none" spc="0" normalizeH="0" baseline="0" noProof="0">
                <a:ln>
                  <a:noFill/>
                </a:ln>
                <a:solidFill>
                  <a:srgbClr val="0D0108"/>
                </a:solidFill>
                <a:effectLst/>
                <a:uLnTx/>
                <a:uFillTx/>
                <a:latin typeface="Arial"/>
                <a:cs typeface="Arial"/>
                <a:sym typeface="Arial"/>
              </a:rPr>
              <a:t>that is </a:t>
            </a:r>
            <a:r>
              <a:rPr kumimoji="0" lang="en-GB" sz="2250" b="1" i="1" u="none" strike="noStrike" kern="0" cap="none" spc="0" normalizeH="0" baseline="0" noProof="0">
                <a:ln>
                  <a:noFill/>
                </a:ln>
                <a:solidFill>
                  <a:srgbClr val="0D0108"/>
                </a:solidFill>
                <a:effectLst/>
                <a:uLnTx/>
                <a:uFillTx/>
                <a:latin typeface="Arial"/>
                <a:cs typeface="Arial"/>
                <a:sym typeface="Arial"/>
              </a:rPr>
              <a:t>24 hours out of date</a:t>
            </a:r>
            <a:r>
              <a:rPr kumimoji="0" lang="en-GB" sz="2250" b="0" i="1" u="none" strike="noStrike" kern="0" cap="none" spc="0" normalizeH="0" baseline="0" noProof="0">
                <a:ln>
                  <a:noFill/>
                </a:ln>
                <a:solidFill>
                  <a:srgbClr val="0D0108"/>
                </a:solidFill>
                <a:effectLst/>
                <a:uLnTx/>
                <a:uFillTx/>
                <a:latin typeface="Arial"/>
                <a:cs typeface="Arial"/>
                <a:sym typeface="Arial"/>
              </a:rPr>
              <a:t> and </a:t>
            </a:r>
            <a:r>
              <a:rPr kumimoji="0" lang="en-GB" sz="2250" b="1" i="1" u="none" strike="noStrike" kern="0" cap="none" spc="0" normalizeH="0" baseline="0" noProof="0">
                <a:ln>
                  <a:noFill/>
                </a:ln>
                <a:solidFill>
                  <a:srgbClr val="0D0108"/>
                </a:solidFill>
                <a:effectLst/>
                <a:uLnTx/>
                <a:uFillTx/>
                <a:latin typeface="Arial"/>
                <a:cs typeface="Arial"/>
                <a:sym typeface="Arial"/>
              </a:rPr>
              <a:t>prone to failure when firewalls or system configurations change</a:t>
            </a:r>
            <a:r>
              <a:rPr kumimoji="0" lang="en-GB" sz="2250" b="0" i="1" u="none" strike="noStrike" kern="0" cap="none" spc="0" normalizeH="0" baseline="0" noProof="0">
                <a:ln>
                  <a:noFill/>
                </a:ln>
                <a:solidFill>
                  <a:srgbClr val="0D0108"/>
                </a:solidFill>
                <a:effectLst/>
                <a:uLnTx/>
                <a:uFillTx/>
                <a:latin typeface="Arial"/>
                <a:cs typeface="Arial"/>
                <a:sym typeface="Arial"/>
              </a:rPr>
              <a:t>”</a:t>
            </a:r>
            <a:endParaRPr sz="2250" b="0" i="1" u="none" strike="noStrike" kern="0" cap="none" spc="0" normalizeH="0" baseline="0" noProof="0">
              <a:ln>
                <a:noFill/>
              </a:ln>
              <a:solidFill>
                <a:srgbClr val="0D0108"/>
              </a:solidFill>
              <a:effectLst/>
              <a:uLnTx/>
              <a:uFillTx/>
              <a:latin typeface="Arial"/>
              <a:cs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endParaRPr sz="2250" b="0" i="1" u="none" strike="noStrike" kern="0" cap="none" spc="0" normalizeH="0" baseline="0" noProof="0">
              <a:ln>
                <a:noFill/>
              </a:ln>
              <a:solidFill>
                <a:srgbClr val="0D0108"/>
              </a:solidFill>
              <a:effectLst/>
              <a:uLnTx/>
              <a:uFillTx/>
              <a:latin typeface="Arial"/>
              <a:cs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endParaRPr sz="2250" b="0" i="1" u="none" strike="noStrike" kern="0" cap="none" spc="0" normalizeH="0" baseline="0" noProof="0">
              <a:ln>
                <a:noFill/>
              </a:ln>
              <a:solidFill>
                <a:srgbClr val="0D0108"/>
              </a:solidFill>
              <a:effectLst/>
              <a:uLnTx/>
              <a:uFillTx/>
              <a:latin typeface="Arial"/>
              <a:cs typeface="Arial"/>
            </a:endParaRPr>
          </a:p>
          <a:p>
            <a:pPr marL="0" marR="0" lvl="0" indent="0" algn="ctr" defTabSz="1219170" rtl="0" eaLnBrk="1" fontAlgn="auto" latinLnBrk="0" hangingPunct="1">
              <a:lnSpc>
                <a:spcPct val="100000"/>
              </a:lnSpc>
              <a:spcBef>
                <a:spcPts val="0"/>
              </a:spcBef>
              <a:spcAft>
                <a:spcPts val="0"/>
              </a:spcAft>
              <a:buClr>
                <a:srgbClr val="000000"/>
              </a:buClr>
              <a:buSzPts val="1700"/>
              <a:buFont typeface="Arial"/>
              <a:buNone/>
              <a:tabLst/>
              <a:defRPr/>
            </a:pPr>
            <a:r>
              <a:rPr kumimoji="0" lang="en-GB" sz="2250" b="1" i="0" u="none" strike="noStrike" kern="0" cap="none" spc="0" normalizeH="0" baseline="0" noProof="0">
                <a:ln>
                  <a:noFill/>
                </a:ln>
                <a:solidFill>
                  <a:srgbClr val="0D0108"/>
                </a:solidFill>
                <a:effectLst/>
                <a:uLnTx/>
                <a:uFillTx/>
                <a:latin typeface="Arial"/>
                <a:cs typeface="Arial"/>
                <a:sym typeface="Arial"/>
              </a:rPr>
              <a:t>Coventry LPA Participant</a:t>
            </a:r>
            <a:endParaRPr sz="2250" b="1" i="0" u="none" strike="noStrike" kern="0" cap="none" spc="0" normalizeH="0" baseline="0" noProof="0">
              <a:ln>
                <a:noFill/>
              </a:ln>
              <a:solidFill>
                <a:srgbClr val="0D0108"/>
              </a:solidFill>
              <a:effectLst/>
              <a:uLnTx/>
              <a:uFillTx/>
              <a:latin typeface="Arial"/>
              <a:ea typeface="Arial"/>
              <a:cs typeface="Arial"/>
            </a:endParaRPr>
          </a:p>
        </p:txBody>
      </p:sp>
      <p:sp>
        <p:nvSpPr>
          <p:cNvPr id="248" name="Google Shape;248;g412ba807344_1_4">
            <a:extLst>
              <a:ext uri="{FF2B5EF4-FFF2-40B4-BE49-F238E27FC236}">
                <a16:creationId xmlns:a16="http://schemas.microsoft.com/office/drawing/2014/main" id="{B0B529E8-ED11-FD8E-269B-946273BC2B7A}"/>
              </a:ext>
            </a:extLst>
          </p:cNvPr>
          <p:cNvSpPr txBox="1"/>
          <p:nvPr/>
        </p:nvSpPr>
        <p:spPr>
          <a:xfrm>
            <a:off x="205259" y="1002972"/>
            <a:ext cx="11493600" cy="120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51550"/>
              </a:lnSpc>
              <a:spcBef>
                <a:spcPts val="0"/>
              </a:spcBef>
              <a:spcAft>
                <a:spcPts val="0"/>
              </a:spcAft>
              <a:buClr>
                <a:srgbClr val="000000"/>
              </a:buClr>
              <a:buSzPts val="2000"/>
              <a:buFont typeface="Arial"/>
              <a:buNone/>
              <a:tabLst/>
              <a:defRPr/>
            </a:pPr>
            <a:r>
              <a:rPr kumimoji="0" lang="en-GB" sz="3600" b="1" i="0" u="none" strike="noStrike" kern="0" cap="none" spc="0" normalizeH="0" baseline="0" noProof="0">
                <a:ln>
                  <a:noFill/>
                </a:ln>
                <a:solidFill>
                  <a:srgbClr val="2BB3E7"/>
                </a:solidFill>
                <a:effectLst/>
                <a:uLnTx/>
                <a:uFillTx/>
                <a:latin typeface="Lexend"/>
                <a:ea typeface="Lexend"/>
                <a:cs typeface="Lexend"/>
                <a:sym typeface="Lexend"/>
              </a:rPr>
              <a:t>What did we find out?</a:t>
            </a:r>
            <a:endParaRPr kumimoji="0" sz="3600" b="0" i="0" u="none" strike="noStrike" kern="0" cap="none" spc="0" normalizeH="0" baseline="0" noProof="0">
              <a:ln>
                <a:noFill/>
              </a:ln>
              <a:solidFill>
                <a:srgbClr val="000000"/>
              </a:solidFill>
              <a:effectLst/>
              <a:uLnTx/>
              <a:uFillTx/>
              <a:latin typeface="Lexend"/>
              <a:ea typeface="Lexend"/>
              <a:cs typeface="Lexend"/>
              <a:sym typeface="Lexend"/>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375048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3">
          <a:extLst>
            <a:ext uri="{FF2B5EF4-FFF2-40B4-BE49-F238E27FC236}">
              <a16:creationId xmlns:a16="http://schemas.microsoft.com/office/drawing/2014/main" id="{0E79D4D3-40FA-B0D6-FCF3-87B1693A16B0}"/>
            </a:ext>
          </a:extLst>
        </p:cNvPr>
        <p:cNvGrpSpPr/>
        <p:nvPr/>
      </p:nvGrpSpPr>
      <p:grpSpPr>
        <a:xfrm>
          <a:off x="0" y="0"/>
          <a:ext cx="0" cy="0"/>
          <a:chOff x="0" y="0"/>
          <a:chExt cx="0" cy="0"/>
        </a:xfrm>
      </p:grpSpPr>
      <p:sp>
        <p:nvSpPr>
          <p:cNvPr id="254" name="Google Shape;254;p5">
            <a:extLst>
              <a:ext uri="{FF2B5EF4-FFF2-40B4-BE49-F238E27FC236}">
                <a16:creationId xmlns:a16="http://schemas.microsoft.com/office/drawing/2014/main" id="{E5E3B433-5987-8BE1-5FD7-AD3EC7E53064}"/>
              </a:ext>
            </a:extLst>
          </p:cNvPr>
          <p:cNvSpPr/>
          <p:nvPr/>
        </p:nvSpPr>
        <p:spPr>
          <a:xfrm>
            <a:off x="114293" y="-66867"/>
            <a:ext cx="11882777" cy="48781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br>
              <a:rPr kumimoji="0" lang="en-GB" sz="1600" b="0" i="0" u="none" strike="noStrike" kern="0" cap="none" spc="0" normalizeH="0" baseline="0" noProof="0">
                <a:ln>
                  <a:noFill/>
                </a:ln>
                <a:solidFill>
                  <a:srgbClr val="000000"/>
                </a:solidFill>
                <a:effectLst/>
                <a:uLnTx/>
                <a:uFillTx/>
                <a:latin typeface="Arial"/>
                <a:ea typeface="Arial"/>
                <a:cs typeface="Arial"/>
                <a:sym typeface="Arial"/>
              </a:rPr>
            </a:br>
            <a:r>
              <a:rPr kumimoji="0" lang="en-GB" sz="1600" b="0" i="0" u="none" strike="noStrike" kern="0" cap="none" spc="0" normalizeH="0" baseline="0" noProof="0">
                <a:ln>
                  <a:noFill/>
                </a:ln>
                <a:solidFill>
                  <a:srgbClr val="000000"/>
                </a:solidFill>
                <a:effectLst/>
                <a:uLnTx/>
                <a:uFillTx/>
                <a:latin typeface="Arial"/>
                <a:ea typeface="Arial"/>
                <a:cs typeface="Arial"/>
                <a:sym typeface="Arial"/>
              </a:rPr>
              <a:t> </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5" name="Google Shape;255;p5">
            <a:extLst>
              <a:ext uri="{FF2B5EF4-FFF2-40B4-BE49-F238E27FC236}">
                <a16:creationId xmlns:a16="http://schemas.microsoft.com/office/drawing/2014/main" id="{E6806BEE-CFD9-8D37-3969-B53CAC9A0479}"/>
              </a:ext>
            </a:extLst>
          </p:cNvPr>
          <p:cNvSpPr txBox="1"/>
          <p:nvPr/>
        </p:nvSpPr>
        <p:spPr>
          <a:xfrm>
            <a:off x="114292" y="110272"/>
            <a:ext cx="11493600" cy="120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51549"/>
              </a:lnSpc>
              <a:spcBef>
                <a:spcPts val="0"/>
              </a:spcBef>
              <a:spcAft>
                <a:spcPts val="0"/>
              </a:spcAft>
              <a:buClr>
                <a:srgbClr val="000000"/>
              </a:buClr>
              <a:buSzPts val="2000"/>
              <a:buFont typeface="Arial"/>
              <a:buNone/>
              <a:tabLst/>
              <a:defRPr/>
            </a:pPr>
            <a:r>
              <a:rPr kumimoji="0" lang="en-GB" sz="3600" b="1" i="0" u="none" strike="noStrike" kern="0" cap="none" spc="0" normalizeH="0" baseline="0" noProof="0">
                <a:ln>
                  <a:noFill/>
                </a:ln>
                <a:solidFill>
                  <a:srgbClr val="2BB3E7"/>
                </a:solidFill>
                <a:effectLst/>
                <a:uLnTx/>
                <a:uFillTx/>
                <a:latin typeface="Lexend"/>
                <a:ea typeface="Lexend"/>
                <a:cs typeface="Lexend"/>
                <a:sym typeface="Lexend"/>
              </a:rPr>
              <a:t>Assumptions Verified</a:t>
            </a:r>
            <a:endParaRPr kumimoji="0" sz="3600" b="0" i="0" u="none" strike="noStrike" kern="0" cap="none" spc="0" normalizeH="0" baseline="0" noProof="0">
              <a:ln>
                <a:noFill/>
              </a:ln>
              <a:solidFill>
                <a:srgbClr val="000000"/>
              </a:solidFill>
              <a:effectLst/>
              <a:uLnTx/>
              <a:uFillTx/>
              <a:latin typeface="Lexend"/>
              <a:ea typeface="Lexend"/>
              <a:cs typeface="Lexend"/>
              <a:sym typeface="Lexend"/>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6" name="Google Shape;256;p5">
            <a:extLst>
              <a:ext uri="{FF2B5EF4-FFF2-40B4-BE49-F238E27FC236}">
                <a16:creationId xmlns:a16="http://schemas.microsoft.com/office/drawing/2014/main" id="{EC8513D0-4EE0-79F6-43C4-7A33E4931459}"/>
              </a:ext>
            </a:extLst>
          </p:cNvPr>
          <p:cNvSpPr txBox="1"/>
          <p:nvPr/>
        </p:nvSpPr>
        <p:spPr>
          <a:xfrm>
            <a:off x="78259" y="813985"/>
            <a:ext cx="11747600" cy="47204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608965"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lang="en-US" sz="1850" b="0" i="0" u="none" strike="noStrike" kern="0" cap="none" spc="0" normalizeH="0" baseline="0" noProof="0">
              <a:ln>
                <a:noFill/>
              </a:ln>
              <a:solidFill>
                <a:srgbClr val="0D0108"/>
              </a:solidFill>
              <a:effectLst/>
              <a:uLnTx/>
              <a:uFillTx/>
              <a:latin typeface="Roboto"/>
              <a:ea typeface="Roboto"/>
              <a:cs typeface="Roboto"/>
            </a:endParaRPr>
          </a:p>
          <a:p>
            <a:pPr marL="608965" marR="0" lvl="0" indent="-456565" algn="l" defTabSz="1219170" rtl="0" eaLnBrk="1" fontAlgn="auto" latinLnBrk="0" hangingPunct="1">
              <a:lnSpc>
                <a:spcPct val="100000"/>
              </a:lnSpc>
              <a:spcBef>
                <a:spcPts val="0"/>
              </a:spcBef>
              <a:spcAft>
                <a:spcPts val="0"/>
              </a:spcAft>
              <a:buClr>
                <a:srgbClr val="FFFFFF"/>
              </a:buClr>
              <a:buSzPts val="1800"/>
              <a:buFont typeface="Roboto"/>
              <a:buChar char="●"/>
              <a:tabLst/>
              <a:defRPr/>
            </a:pPr>
            <a:r>
              <a:rPr kumimoji="0" lang="en-GB" sz="2400" b="1" i="0" u="none" strike="noStrike" kern="0" cap="none" spc="0" normalizeH="0" baseline="0" noProof="0">
                <a:ln>
                  <a:noFill/>
                </a:ln>
                <a:solidFill>
                  <a:srgbClr val="0D0108"/>
                </a:solidFill>
                <a:effectLst/>
                <a:uLnTx/>
                <a:uFillTx/>
                <a:latin typeface="Roboto"/>
                <a:ea typeface="Roboto"/>
                <a:cs typeface="Roboto"/>
                <a:sym typeface="Roboto"/>
              </a:rPr>
              <a:t>Planning information is fragmented across systems and formats</a:t>
            </a:r>
            <a:r>
              <a:rPr kumimoji="0" lang="en-GB" sz="2400" b="0" i="0" u="none" strike="noStrike" kern="0" cap="none" spc="0" normalizeH="0" baseline="0" noProof="0">
                <a:ln>
                  <a:noFill/>
                </a:ln>
                <a:solidFill>
                  <a:srgbClr val="0D0108"/>
                </a:solidFill>
                <a:effectLst/>
                <a:uLnTx/>
                <a:uFillTx/>
                <a:latin typeface="Roboto"/>
                <a:ea typeface="Roboto"/>
                <a:cs typeface="Roboto"/>
                <a:sym typeface="Roboto"/>
              </a:rPr>
              <a:t>, creating manual administration, duplication, workarounds and downstream data-quality problems.</a:t>
            </a: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456565" algn="l" defTabSz="1219170" rtl="0" eaLnBrk="1" fontAlgn="auto" latinLnBrk="0" hangingPunct="1">
              <a:lnSpc>
                <a:spcPct val="100000"/>
              </a:lnSpc>
              <a:spcBef>
                <a:spcPts val="0"/>
              </a:spcBef>
              <a:spcAft>
                <a:spcPts val="0"/>
              </a:spcAft>
              <a:buClr>
                <a:srgbClr val="FFFFFF"/>
              </a:buClr>
              <a:buSzPts val="1800"/>
              <a:buFont typeface="Roboto"/>
              <a:buChar char="●"/>
              <a:tabLst/>
              <a:defRPr/>
            </a:pPr>
            <a:r>
              <a:rPr kumimoji="0" lang="en-GB" sz="2400" b="1" i="0" u="none" strike="noStrike" kern="0" cap="none" spc="0" normalizeH="0" baseline="0" noProof="0">
                <a:ln>
                  <a:noFill/>
                </a:ln>
                <a:solidFill>
                  <a:srgbClr val="0D0108"/>
                </a:solidFill>
                <a:effectLst/>
                <a:uLnTx/>
                <a:uFillTx/>
                <a:latin typeface="Roboto"/>
                <a:ea typeface="Roboto"/>
                <a:cs typeface="Roboto"/>
                <a:sym typeface="Roboto"/>
              </a:rPr>
              <a:t>Users need a connected picture of applications, properties and places</a:t>
            </a:r>
            <a:r>
              <a:rPr kumimoji="0" lang="en-GB" sz="2400" b="0" i="0" u="none" strike="noStrike" kern="0" cap="none" spc="0" normalizeH="0" baseline="0" noProof="0">
                <a:ln>
                  <a:noFill/>
                </a:ln>
                <a:solidFill>
                  <a:srgbClr val="0D0108"/>
                </a:solidFill>
                <a:effectLst/>
                <a:uLnTx/>
                <a:uFillTx/>
                <a:latin typeface="Roboto"/>
                <a:ea typeface="Roboto"/>
                <a:cs typeface="Roboto"/>
                <a:sym typeface="Roboto"/>
              </a:rPr>
              <a:t>, bringing together planning records, site constraints, spatial information and relevant historic information.</a:t>
            </a: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456565" algn="l" defTabSz="1219170" rtl="0" eaLnBrk="1" fontAlgn="auto" latinLnBrk="0" hangingPunct="1">
              <a:lnSpc>
                <a:spcPct val="100000"/>
              </a:lnSpc>
              <a:spcBef>
                <a:spcPts val="0"/>
              </a:spcBef>
              <a:spcAft>
                <a:spcPts val="0"/>
              </a:spcAft>
              <a:buClr>
                <a:srgbClr val="FFFFFF"/>
              </a:buClr>
              <a:buSzPts val="1800"/>
              <a:buFont typeface="Roboto"/>
              <a:buChar char="●"/>
              <a:tabLst/>
              <a:defRPr/>
            </a:pPr>
            <a:r>
              <a:rPr kumimoji="0" lang="en-GB" sz="2400" b="1" i="0" u="none" strike="noStrike" kern="0" cap="none" spc="0" normalizeH="0" baseline="0" noProof="0">
                <a:ln>
                  <a:noFill/>
                </a:ln>
                <a:solidFill>
                  <a:srgbClr val="0D0108"/>
                </a:solidFill>
                <a:effectLst/>
                <a:uLnTx/>
                <a:uFillTx/>
                <a:latin typeface="Roboto"/>
                <a:ea typeface="Roboto"/>
                <a:cs typeface="Roboto"/>
                <a:sym typeface="Roboto"/>
              </a:rPr>
              <a:t>Important planning information is still not consistently available as structured digital data</a:t>
            </a:r>
            <a:r>
              <a:rPr kumimoji="0" lang="en-GB" sz="2400" b="0" i="0" u="none" strike="noStrike" kern="0" cap="none" spc="0" normalizeH="0" baseline="0" noProof="0">
                <a:ln>
                  <a:noFill/>
                </a:ln>
                <a:solidFill>
                  <a:srgbClr val="0D0108"/>
                </a:solidFill>
                <a:effectLst/>
                <a:uLnTx/>
                <a:uFillTx/>
                <a:latin typeface="Roboto"/>
                <a:ea typeface="Roboto"/>
                <a:cs typeface="Roboto"/>
                <a:sym typeface="Roboto"/>
              </a:rPr>
              <a:t>, with historic records being important but inaccessible.</a:t>
            </a: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sz="2400" b="0" i="0" u="none" strike="noStrike" kern="0" cap="none" spc="0" normalizeH="0" baseline="0" noProof="0">
              <a:ln>
                <a:noFill/>
              </a:ln>
              <a:solidFill>
                <a:srgbClr val="0D0108"/>
              </a:solidFill>
              <a:effectLst/>
              <a:uLnTx/>
              <a:uFillTx/>
              <a:latin typeface="Roboto"/>
              <a:ea typeface="Roboto"/>
              <a:cs typeface="Roboto"/>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sz="1600" b="1" i="0" u="none" strike="noStrike" kern="0" cap="none" spc="0" normalizeH="0" baseline="0" noProof="0">
              <a:ln>
                <a:noFill/>
              </a:ln>
              <a:solidFill>
                <a:srgbClr val="0D0108"/>
              </a:solidFill>
              <a:effectLst/>
              <a:uLnTx/>
              <a:uFillTx/>
              <a:latin typeface="Arial"/>
              <a:ea typeface="Arial"/>
              <a:cs typeface="Arial"/>
            </a:endParaRPr>
          </a:p>
        </p:txBody>
      </p:sp>
    </p:spTree>
    <p:extLst>
      <p:ext uri="{BB962C8B-B14F-4D97-AF65-F5344CB8AC3E}">
        <p14:creationId xmlns:p14="http://schemas.microsoft.com/office/powerpoint/2010/main" val="1522427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1">
          <a:extLst>
            <a:ext uri="{FF2B5EF4-FFF2-40B4-BE49-F238E27FC236}">
              <a16:creationId xmlns:a16="http://schemas.microsoft.com/office/drawing/2014/main" id="{2410F81C-E0A5-CB60-8B26-67570F201F5E}"/>
            </a:ext>
          </a:extLst>
        </p:cNvPr>
        <p:cNvGrpSpPr/>
        <p:nvPr/>
      </p:nvGrpSpPr>
      <p:grpSpPr>
        <a:xfrm>
          <a:off x="0" y="0"/>
          <a:ext cx="0" cy="0"/>
          <a:chOff x="0" y="0"/>
          <a:chExt cx="0" cy="0"/>
        </a:xfrm>
      </p:grpSpPr>
      <p:sp>
        <p:nvSpPr>
          <p:cNvPr id="262" name="Google Shape;262;g409b9466b4e_1_1">
            <a:extLst>
              <a:ext uri="{FF2B5EF4-FFF2-40B4-BE49-F238E27FC236}">
                <a16:creationId xmlns:a16="http://schemas.microsoft.com/office/drawing/2014/main" id="{C8C73347-FBAE-BEA4-930B-FE1864A81E0B}"/>
              </a:ext>
            </a:extLst>
          </p:cNvPr>
          <p:cNvSpPr/>
          <p:nvPr/>
        </p:nvSpPr>
        <p:spPr>
          <a:xfrm>
            <a:off x="114292" y="-66868"/>
            <a:ext cx="11882800" cy="487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br>
              <a:rPr kumimoji="0" lang="en-GB" sz="1600" b="0" i="0" u="none" strike="noStrike" kern="0" cap="none" spc="0" normalizeH="0" baseline="0" noProof="0">
                <a:ln>
                  <a:noFill/>
                </a:ln>
                <a:solidFill>
                  <a:srgbClr val="000000"/>
                </a:solidFill>
                <a:effectLst/>
                <a:uLnTx/>
                <a:uFillTx/>
                <a:latin typeface="Arial"/>
                <a:ea typeface="Arial"/>
                <a:cs typeface="Arial"/>
                <a:sym typeface="Arial"/>
              </a:rPr>
            </a:br>
            <a:r>
              <a:rPr kumimoji="0" lang="en-GB" sz="1600" b="0" i="0" u="none" strike="noStrike" kern="0" cap="none" spc="0" normalizeH="0" baseline="0" noProof="0">
                <a:ln>
                  <a:noFill/>
                </a:ln>
                <a:solidFill>
                  <a:srgbClr val="000000"/>
                </a:solidFill>
                <a:effectLst/>
                <a:uLnTx/>
                <a:uFillTx/>
                <a:latin typeface="Arial"/>
                <a:ea typeface="Arial"/>
                <a:cs typeface="Arial"/>
                <a:sym typeface="Arial"/>
              </a:rPr>
              <a:t> </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3" name="Google Shape;263;g409b9466b4e_1_1">
            <a:extLst>
              <a:ext uri="{FF2B5EF4-FFF2-40B4-BE49-F238E27FC236}">
                <a16:creationId xmlns:a16="http://schemas.microsoft.com/office/drawing/2014/main" id="{B080E464-0B2F-A84E-8011-169CDBB342FC}"/>
              </a:ext>
            </a:extLst>
          </p:cNvPr>
          <p:cNvSpPr txBox="1"/>
          <p:nvPr/>
        </p:nvSpPr>
        <p:spPr>
          <a:xfrm>
            <a:off x="114292" y="110272"/>
            <a:ext cx="11493600" cy="120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51549"/>
              </a:lnSpc>
              <a:spcBef>
                <a:spcPts val="0"/>
              </a:spcBef>
              <a:spcAft>
                <a:spcPts val="0"/>
              </a:spcAft>
              <a:buClr>
                <a:srgbClr val="000000"/>
              </a:buClr>
              <a:buSzPts val="2000"/>
              <a:buFont typeface="Arial"/>
              <a:buNone/>
              <a:tabLst/>
              <a:defRPr/>
            </a:pPr>
            <a:r>
              <a:rPr kumimoji="0" lang="en-GB" sz="3600" b="1" i="0" u="none" strike="noStrike" kern="0" cap="none" spc="0" normalizeH="0" baseline="0" noProof="0">
                <a:ln>
                  <a:noFill/>
                </a:ln>
                <a:solidFill>
                  <a:srgbClr val="2BB3E7"/>
                </a:solidFill>
                <a:effectLst/>
                <a:uLnTx/>
                <a:uFillTx/>
                <a:latin typeface="Lexend"/>
                <a:ea typeface="Lexend"/>
                <a:cs typeface="Lexend"/>
                <a:sym typeface="Lexend"/>
              </a:rPr>
              <a:t>Assumptions Verified</a:t>
            </a:r>
            <a:endParaRPr kumimoji="0" sz="3600" b="0" i="0" u="none" strike="noStrike" kern="0" cap="none" spc="0" normalizeH="0" baseline="0" noProof="0">
              <a:ln>
                <a:noFill/>
              </a:ln>
              <a:solidFill>
                <a:srgbClr val="000000"/>
              </a:solidFill>
              <a:effectLst/>
              <a:uLnTx/>
              <a:uFillTx/>
              <a:latin typeface="Lexend"/>
              <a:ea typeface="Lexend"/>
              <a:cs typeface="Lexend"/>
              <a:sym typeface="Lexend"/>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4" name="Google Shape;264;g409b9466b4e_1_1">
            <a:extLst>
              <a:ext uri="{FF2B5EF4-FFF2-40B4-BE49-F238E27FC236}">
                <a16:creationId xmlns:a16="http://schemas.microsoft.com/office/drawing/2014/main" id="{35B6F8BE-BFD5-B7A2-E90F-B883508B0798}"/>
              </a:ext>
            </a:extLst>
          </p:cNvPr>
          <p:cNvSpPr txBox="1"/>
          <p:nvPr/>
        </p:nvSpPr>
        <p:spPr>
          <a:xfrm>
            <a:off x="78259" y="813985"/>
            <a:ext cx="11747600" cy="7429200"/>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FFFFFF"/>
              </a:solidFill>
              <a:effectLst/>
              <a:uLnTx/>
              <a:uFillTx/>
              <a:latin typeface="Roboto"/>
              <a:ea typeface="Roboto"/>
              <a:cs typeface="Roboto"/>
              <a:sym typeface="Roboto"/>
            </a:endParaRPr>
          </a:p>
          <a:p>
            <a:pPr marL="608965" marR="0" lvl="0" indent="-456565" algn="l" defTabSz="1219170" rtl="0" eaLnBrk="1" fontAlgn="auto" latinLnBrk="0" hangingPunct="1">
              <a:lnSpc>
                <a:spcPct val="100000"/>
              </a:lnSpc>
              <a:spcBef>
                <a:spcPts val="0"/>
              </a:spcBef>
              <a:spcAft>
                <a:spcPts val="0"/>
              </a:spcAft>
              <a:buClr>
                <a:srgbClr val="FFFFFF"/>
              </a:buClr>
              <a:buSzPts val="1800"/>
              <a:buFont typeface="Roboto"/>
              <a:buChar char="●"/>
              <a:tabLst/>
              <a:defRPr/>
            </a:pPr>
            <a:r>
              <a:rPr kumimoji="0" lang="en-GB" sz="2400" b="1" i="0" u="none" strike="noStrike" kern="0" cap="none" spc="0" normalizeH="0" baseline="0" noProof="0">
                <a:ln>
                  <a:noFill/>
                </a:ln>
                <a:solidFill>
                  <a:srgbClr val="0D0108"/>
                </a:solidFill>
                <a:effectLst/>
                <a:uLnTx/>
                <a:uFillTx/>
                <a:latin typeface="Roboto"/>
                <a:ea typeface="Roboto"/>
                <a:cs typeface="Roboto"/>
                <a:sym typeface="Roboto"/>
              </a:rPr>
              <a:t>Planning data serves a much wider set of needs than processing individual applications</a:t>
            </a:r>
            <a:r>
              <a:rPr kumimoji="0" lang="en-GB" sz="2400" b="0" i="0" u="none" strike="noStrike" kern="0" cap="none" spc="0" normalizeH="0" baseline="0" noProof="0">
                <a:ln>
                  <a:noFill/>
                </a:ln>
                <a:solidFill>
                  <a:srgbClr val="0D0108"/>
                </a:solidFill>
                <a:effectLst/>
                <a:uLnTx/>
                <a:uFillTx/>
                <a:latin typeface="Roboto"/>
                <a:ea typeface="Roboto"/>
                <a:cs typeface="Roboto"/>
                <a:sym typeface="Roboto"/>
              </a:rPr>
              <a:t>, including reporting, monitoring and other organisational uses, with different users requiring different views of the same underlying information.</a:t>
            </a: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456565" algn="l" defTabSz="1219170" rtl="0" eaLnBrk="1" fontAlgn="auto" latinLnBrk="0" hangingPunct="1">
              <a:lnSpc>
                <a:spcPct val="100000"/>
              </a:lnSpc>
              <a:spcBef>
                <a:spcPts val="0"/>
              </a:spcBef>
              <a:spcAft>
                <a:spcPts val="0"/>
              </a:spcAft>
              <a:buClr>
                <a:srgbClr val="FFFFFF"/>
              </a:buClr>
              <a:buSzPts val="1800"/>
              <a:buFont typeface="Roboto"/>
              <a:buChar char="●"/>
              <a:tabLst/>
              <a:defRPr/>
            </a:pPr>
            <a:r>
              <a:rPr kumimoji="0" lang="en-GB" sz="2400" b="1" i="0" u="none" strike="noStrike" kern="0" cap="none" spc="0" normalizeH="0" baseline="0" noProof="0">
                <a:ln>
                  <a:noFill/>
                </a:ln>
                <a:solidFill>
                  <a:srgbClr val="0D0108"/>
                </a:solidFill>
                <a:effectLst/>
                <a:uLnTx/>
                <a:uFillTx/>
                <a:latin typeface="Roboto"/>
                <a:ea typeface="Roboto"/>
                <a:cs typeface="Roboto"/>
                <a:sym typeface="Roboto"/>
              </a:rPr>
              <a:t>Greater standardisation, interoperability and use of APIs could significantly improve access and reuse</a:t>
            </a:r>
            <a:r>
              <a:rPr kumimoji="0" lang="en-GB" sz="2400" b="0" i="0" u="none" strike="noStrike" kern="0" cap="none" spc="0" normalizeH="0" baseline="0" noProof="0">
                <a:ln>
                  <a:noFill/>
                </a:ln>
                <a:solidFill>
                  <a:srgbClr val="0D0108"/>
                </a:solidFill>
                <a:effectLst/>
                <a:uLnTx/>
                <a:uFillTx/>
                <a:latin typeface="Roboto"/>
                <a:ea typeface="Roboto"/>
                <a:cs typeface="Roboto"/>
                <a:sym typeface="Roboto"/>
              </a:rPr>
              <a:t>, including enabling more self-service.</a:t>
            </a: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456565" algn="l" defTabSz="1219170" rtl="0" eaLnBrk="1" fontAlgn="auto" latinLnBrk="0" hangingPunct="1">
              <a:lnSpc>
                <a:spcPct val="100000"/>
              </a:lnSpc>
              <a:spcBef>
                <a:spcPts val="0"/>
              </a:spcBef>
              <a:spcAft>
                <a:spcPts val="0"/>
              </a:spcAft>
              <a:buClr>
                <a:srgbClr val="FFFFFF"/>
              </a:buClr>
              <a:buSzPts val="1800"/>
              <a:buFont typeface="Roboto"/>
              <a:buChar char="●"/>
              <a:tabLst/>
              <a:defRPr/>
            </a:pPr>
            <a:r>
              <a:rPr kumimoji="0" lang="en-GB" sz="2400" b="1" i="0" u="none" strike="noStrike" kern="0" cap="none" spc="0" normalizeH="0" baseline="0" noProof="0">
                <a:ln>
                  <a:noFill/>
                </a:ln>
                <a:solidFill>
                  <a:srgbClr val="0D0108"/>
                </a:solidFill>
                <a:effectLst/>
                <a:uLnTx/>
                <a:uFillTx/>
                <a:latin typeface="Roboto"/>
                <a:ea typeface="Roboto"/>
                <a:cs typeface="Roboto"/>
                <a:sym typeface="Roboto"/>
              </a:rPr>
              <a:t>The greatest opportunity is to capture information once and reuse it many times</a:t>
            </a:r>
            <a:r>
              <a:rPr kumimoji="0" lang="en-GB" sz="2400" b="0" i="0" u="none" strike="noStrike" kern="0" cap="none" spc="0" normalizeH="0" baseline="0" noProof="0">
                <a:ln>
                  <a:noFill/>
                </a:ln>
                <a:solidFill>
                  <a:srgbClr val="0D0108"/>
                </a:solidFill>
                <a:effectLst/>
                <a:uLnTx/>
                <a:uFillTx/>
                <a:latin typeface="Roboto"/>
                <a:ea typeface="Roboto"/>
                <a:cs typeface="Roboto"/>
                <a:sym typeface="Roboto"/>
              </a:rPr>
              <a:t>, reducing repeated effort while creating value across the organisation and for users.</a:t>
            </a:r>
            <a:endParaRPr sz="2400" b="0" i="0" u="none" strike="noStrike" kern="0" cap="none" spc="0" normalizeH="0" baseline="0" noProof="0">
              <a:ln>
                <a:noFill/>
              </a:ln>
              <a:solidFill>
                <a:srgbClr val="0D0108"/>
              </a:solidFill>
              <a:effectLst/>
              <a:uLnTx/>
              <a:uFillTx/>
              <a:latin typeface="Roboto"/>
              <a:ea typeface="Roboto"/>
              <a:cs typeface="Roboto"/>
            </a:endParaRPr>
          </a:p>
          <a:p>
            <a:pPr marL="608965"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sz="2400" b="0" i="0" u="none" strike="noStrike" kern="0" cap="none" spc="0" normalizeH="0" baseline="0" noProof="0">
              <a:ln>
                <a:noFill/>
              </a:ln>
              <a:solidFill>
                <a:srgbClr val="0D0108"/>
              </a:solidFill>
              <a:effectLst/>
              <a:uLnTx/>
              <a:uFillTx/>
              <a:latin typeface="Roboto"/>
              <a:ea typeface="Roboto"/>
              <a:cs typeface="Roboto"/>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sz="2400" b="1" i="1" u="none" strike="noStrike" kern="0" cap="none" spc="0" normalizeH="0" baseline="0" noProof="0">
              <a:ln>
                <a:noFill/>
              </a:ln>
              <a:solidFill>
                <a:srgbClr val="0D0108"/>
              </a:solidFill>
              <a:effectLst/>
              <a:uLnTx/>
              <a:uFillTx/>
              <a:latin typeface="Roboto"/>
              <a:ea typeface="Roboto"/>
              <a:cs typeface="Roboto"/>
            </a:endParaRPr>
          </a:p>
          <a:p>
            <a:pPr marL="0" marR="0" lvl="0" indent="0" algn="l" defTabSz="1219170" rtl="0" eaLnBrk="1" fontAlgn="auto" latinLnBrk="0" hangingPunct="1">
              <a:lnSpc>
                <a:spcPct val="100000"/>
              </a:lnSpc>
              <a:spcBef>
                <a:spcPts val="0"/>
              </a:spcBef>
              <a:spcAft>
                <a:spcPts val="0"/>
              </a:spcAft>
              <a:buClr>
                <a:srgbClr val="000000"/>
              </a:buClr>
              <a:buSzPts val="1600"/>
              <a:buFont typeface="Arial"/>
              <a:buNone/>
              <a:tabLst/>
              <a:defRPr/>
            </a:pPr>
            <a:endParaRPr sz="2400" b="0" i="0" u="none" strike="noStrike" kern="0" cap="none" spc="0" normalizeH="0" baseline="0" noProof="0">
              <a:ln>
                <a:noFill/>
              </a:ln>
              <a:solidFill>
                <a:srgbClr val="0D0108"/>
              </a:solidFill>
              <a:effectLst/>
              <a:uLnTx/>
              <a:uFillTx/>
              <a:latin typeface="Roboto"/>
              <a:ea typeface="Roboto"/>
              <a:cs typeface="Roboto"/>
            </a:endParaRPr>
          </a:p>
          <a:p>
            <a:pPr marL="0" marR="0" lvl="0" indent="0" algn="l" defTabSz="1219170" rtl="0" eaLnBrk="1" fontAlgn="auto" latinLnBrk="0" hangingPunct="1">
              <a:lnSpc>
                <a:spcPct val="100000"/>
              </a:lnSpc>
              <a:spcBef>
                <a:spcPts val="0"/>
              </a:spcBef>
              <a:spcAft>
                <a:spcPts val="0"/>
              </a:spcAft>
              <a:buClr>
                <a:srgbClr val="000000"/>
              </a:buClr>
              <a:buSzPts val="1600"/>
              <a:buFont typeface="Arial"/>
              <a:buNone/>
              <a:tabLst/>
              <a:defRPr/>
            </a:pPr>
            <a:endParaRPr sz="2100" b="0" i="0" u="none" strike="noStrike" kern="0" cap="none" spc="0" normalizeH="0" baseline="0" noProof="0">
              <a:ln>
                <a:noFill/>
              </a:ln>
              <a:solidFill>
                <a:srgbClr val="0D0108"/>
              </a:solidFill>
              <a:effectLst/>
              <a:uLnTx/>
              <a:uFillTx/>
              <a:latin typeface="Arial"/>
              <a:ea typeface="Arial"/>
              <a:cs typeface="Arial"/>
            </a:endParaRPr>
          </a:p>
          <a:p>
            <a:pPr marL="0" marR="0" lvl="0" indent="0" algn="l" defTabSz="1219170" rtl="0" eaLnBrk="1" fontAlgn="auto" latinLnBrk="0" hangingPunct="1">
              <a:lnSpc>
                <a:spcPct val="100000"/>
              </a:lnSpc>
              <a:spcBef>
                <a:spcPts val="0"/>
              </a:spcBef>
              <a:spcAft>
                <a:spcPts val="0"/>
              </a:spcAft>
              <a:buClr>
                <a:srgbClr val="000000"/>
              </a:buClr>
              <a:buSzPts val="1600"/>
              <a:buFont typeface="Arial"/>
              <a:buNone/>
              <a:tabLst/>
              <a:defRPr/>
            </a:pPr>
            <a:endParaRPr sz="2100" b="0" i="0" u="none" strike="noStrike" kern="0" cap="none" spc="0" normalizeH="0" baseline="0" noProof="0">
              <a:ln>
                <a:noFill/>
              </a:ln>
              <a:solidFill>
                <a:srgbClr val="0D0108"/>
              </a:solidFill>
              <a:effectLst/>
              <a:uLnTx/>
              <a:uFillTx/>
              <a:latin typeface="Arial"/>
              <a:ea typeface="Arial"/>
              <a:cs typeface="Arial"/>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sz="1600" b="0" i="0" u="none" strike="noStrike" kern="0" cap="none" spc="0" normalizeH="0" baseline="0" noProof="0">
              <a:ln>
                <a:noFill/>
              </a:ln>
              <a:solidFill>
                <a:srgbClr val="0D0108"/>
              </a:solidFill>
              <a:effectLst/>
              <a:uLnTx/>
              <a:uFillTx/>
              <a:latin typeface="Arial"/>
              <a:ea typeface="Arial"/>
              <a:cs typeface="Arial"/>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sz="1600" b="0" i="0" u="none" strike="noStrike" kern="0" cap="none" spc="0" normalizeH="0" baseline="0" noProof="0">
              <a:ln>
                <a:noFill/>
              </a:ln>
              <a:solidFill>
                <a:srgbClr val="0D0108"/>
              </a:solidFill>
              <a:effectLst/>
              <a:uLnTx/>
              <a:uFillTx/>
              <a:latin typeface="Arial"/>
              <a:ea typeface="Arial"/>
              <a:cs typeface="Arial"/>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308"/>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0" i="0" u="none" strike="noStrike" kern="0" cap="none" spc="0" normalizeH="0" baseline="0" noProof="0">
              <a:ln>
                <a:noFill/>
              </a:ln>
              <a:solidFill>
                <a:srgbClr val="000308"/>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1" i="0" u="none" strike="noStrike" kern="0" cap="none" spc="0" normalizeH="0" baseline="0" noProof="0">
              <a:ln>
                <a:noFill/>
              </a:ln>
              <a:solidFill>
                <a:srgbClr val="000308"/>
              </a:solidFill>
              <a:effectLst/>
              <a:uLnTx/>
              <a:uFillTx/>
              <a:latin typeface="Arial"/>
              <a:ea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Pts val="1200"/>
              <a:buFont typeface="Arial"/>
              <a:buNone/>
              <a:tabLst/>
              <a:defRPr/>
            </a:pP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509865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B4362C0F-5DE2-38FE-6DE8-C94A78FCC41C}"/>
            </a:ext>
          </a:extLst>
        </p:cNvPr>
        <p:cNvGrpSpPr/>
        <p:nvPr/>
      </p:nvGrpSpPr>
      <p:grpSpPr>
        <a:xfrm>
          <a:off x="0" y="0"/>
          <a:ext cx="0" cy="0"/>
          <a:chOff x="0" y="0"/>
          <a:chExt cx="0" cy="0"/>
        </a:xfrm>
      </p:grpSpPr>
      <p:sp>
        <p:nvSpPr>
          <p:cNvPr id="269" name="Google Shape;269;g409b9466b4e_1_16">
            <a:extLst>
              <a:ext uri="{FF2B5EF4-FFF2-40B4-BE49-F238E27FC236}">
                <a16:creationId xmlns:a16="http://schemas.microsoft.com/office/drawing/2014/main" id="{20AF269C-DEEB-F7E3-6A71-E3F51376608F}"/>
              </a:ext>
            </a:extLst>
          </p:cNvPr>
          <p:cNvSpPr txBox="1">
            <a:spLocks noGrp="1"/>
          </p:cNvSpPr>
          <p:nvPr>
            <p:ph type="title" idx="4294967295"/>
          </p:nvPr>
        </p:nvSpPr>
        <p:spPr>
          <a:xfrm>
            <a:off x="3297008" y="2468659"/>
            <a:ext cx="71988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6267" b="1">
                <a:latin typeface="Lexend"/>
                <a:ea typeface="Lexend"/>
                <a:cs typeface="Lexend"/>
                <a:sym typeface="Lexend"/>
              </a:rPr>
              <a:t>What Next?</a:t>
            </a:r>
            <a:endParaRPr sz="6267" b="1">
              <a:latin typeface="Lexend"/>
              <a:ea typeface="Lexend"/>
              <a:cs typeface="Lexend"/>
              <a:sym typeface="Lexend"/>
            </a:endParaRPr>
          </a:p>
        </p:txBody>
      </p:sp>
    </p:spTree>
    <p:extLst>
      <p:ext uri="{BB962C8B-B14F-4D97-AF65-F5344CB8AC3E}">
        <p14:creationId xmlns:p14="http://schemas.microsoft.com/office/powerpoint/2010/main" val="1425026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3">
          <a:extLst>
            <a:ext uri="{FF2B5EF4-FFF2-40B4-BE49-F238E27FC236}">
              <a16:creationId xmlns:a16="http://schemas.microsoft.com/office/drawing/2014/main" id="{CF75A4BE-C4D6-F71F-E9A7-554A5C548BD7}"/>
            </a:ext>
          </a:extLst>
        </p:cNvPr>
        <p:cNvGrpSpPr/>
        <p:nvPr/>
      </p:nvGrpSpPr>
      <p:grpSpPr>
        <a:xfrm>
          <a:off x="0" y="0"/>
          <a:ext cx="0" cy="0"/>
          <a:chOff x="0" y="0"/>
          <a:chExt cx="0" cy="0"/>
        </a:xfrm>
      </p:grpSpPr>
      <p:sp>
        <p:nvSpPr>
          <p:cNvPr id="274" name="Google Shape;274;g409b9466b4e_1_21">
            <a:extLst>
              <a:ext uri="{FF2B5EF4-FFF2-40B4-BE49-F238E27FC236}">
                <a16:creationId xmlns:a16="http://schemas.microsoft.com/office/drawing/2014/main" id="{BA30A4FD-86A6-1628-CEDE-FFAF3EEA06BB}"/>
              </a:ext>
            </a:extLst>
          </p:cNvPr>
          <p:cNvSpPr txBox="1">
            <a:spLocks noGrp="1"/>
          </p:cNvSpPr>
          <p:nvPr>
            <p:ph type="title" idx="4294967295"/>
          </p:nvPr>
        </p:nvSpPr>
        <p:spPr>
          <a:xfrm>
            <a:off x="605800" y="105033"/>
            <a:ext cx="10980400" cy="5988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b="1"/>
              <a:t>How could a converter be useful to </a:t>
            </a:r>
            <a:r>
              <a:rPr lang="en-GB" sz="24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LPAs</a:t>
            </a:r>
            <a:endParaRPr lang="en-US" sz="2400" b="1"/>
          </a:p>
        </p:txBody>
      </p:sp>
      <p:pic>
        <p:nvPicPr>
          <p:cNvPr id="275" name="Google Shape;275;g409b9466b4e_1_21">
            <a:extLst>
              <a:ext uri="{FF2B5EF4-FFF2-40B4-BE49-F238E27FC236}">
                <a16:creationId xmlns:a16="http://schemas.microsoft.com/office/drawing/2014/main" id="{FE09F177-4D47-D29E-B788-4B3D09ABB493}"/>
              </a:ext>
            </a:extLst>
          </p:cNvPr>
          <p:cNvPicPr preferRelativeResize="0"/>
          <p:nvPr/>
        </p:nvPicPr>
        <p:blipFill>
          <a:blip r:embed="rId3">
            <a:alphaModFix/>
          </a:blip>
          <a:stretch>
            <a:fillRect/>
          </a:stretch>
        </p:blipFill>
        <p:spPr>
          <a:xfrm>
            <a:off x="4087829" y="2712723"/>
            <a:ext cx="2786568" cy="2996980"/>
          </a:xfrm>
          <a:prstGeom prst="rect">
            <a:avLst/>
          </a:prstGeom>
          <a:noFill/>
          <a:ln w="28575" cap="flat" cmpd="sng">
            <a:solidFill>
              <a:schemeClr val="dk1"/>
            </a:solidFill>
            <a:prstDash val="solid"/>
            <a:round/>
            <a:headEnd type="none" w="sm" len="sm"/>
            <a:tailEnd type="none" w="sm" len="sm"/>
          </a:ln>
        </p:spPr>
      </p:pic>
      <p:sp>
        <p:nvSpPr>
          <p:cNvPr id="276" name="Google Shape;276;g409b9466b4e_1_21">
            <a:extLst>
              <a:ext uri="{FF2B5EF4-FFF2-40B4-BE49-F238E27FC236}">
                <a16:creationId xmlns:a16="http://schemas.microsoft.com/office/drawing/2014/main" id="{D31CF749-C939-29F9-072A-8814DB60B36F}"/>
              </a:ext>
            </a:extLst>
          </p:cNvPr>
          <p:cNvSpPr txBox="1"/>
          <p:nvPr/>
        </p:nvSpPr>
        <p:spPr>
          <a:xfrm>
            <a:off x="2091468" y="4823300"/>
            <a:ext cx="440800" cy="213200"/>
          </a:xfrm>
          <a:prstGeom prst="rect">
            <a:avLst/>
          </a:prstGeom>
          <a:noFill/>
          <a:ln>
            <a:noFill/>
          </a:ln>
        </p:spPr>
        <p:txBody>
          <a:bodyPr spcFirstLastPara="1" wrap="square" lIns="68200" tIns="68200" rIns="68200" bIns="682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895" b="1" i="0" u="none" strike="noStrike" kern="0" cap="none" spc="0" normalizeH="0" baseline="0" noProof="0">
              <a:ln>
                <a:noFill/>
              </a:ln>
              <a:solidFill>
                <a:srgbClr val="C70D77"/>
              </a:solidFill>
              <a:effectLst/>
              <a:uLnTx/>
              <a:uFillTx/>
              <a:latin typeface="Roboto"/>
              <a:ea typeface="Roboto"/>
              <a:cs typeface="Roboto"/>
              <a:sym typeface="Roboto"/>
            </a:endParaRPr>
          </a:p>
        </p:txBody>
      </p:sp>
      <p:pic>
        <p:nvPicPr>
          <p:cNvPr id="277" name="Google Shape;277;g409b9466b4e_1_21">
            <a:extLst>
              <a:ext uri="{FF2B5EF4-FFF2-40B4-BE49-F238E27FC236}">
                <a16:creationId xmlns:a16="http://schemas.microsoft.com/office/drawing/2014/main" id="{6368B886-EBE6-91FE-0C81-5E0906DED89C}"/>
              </a:ext>
            </a:extLst>
          </p:cNvPr>
          <p:cNvPicPr preferRelativeResize="0"/>
          <p:nvPr/>
        </p:nvPicPr>
        <p:blipFill>
          <a:blip r:embed="rId4">
            <a:alphaModFix/>
          </a:blip>
          <a:stretch>
            <a:fillRect/>
          </a:stretch>
        </p:blipFill>
        <p:spPr>
          <a:xfrm>
            <a:off x="374100" y="2990966"/>
            <a:ext cx="2486267" cy="1930001"/>
          </a:xfrm>
          <a:prstGeom prst="rect">
            <a:avLst/>
          </a:prstGeom>
          <a:noFill/>
          <a:ln>
            <a:noFill/>
          </a:ln>
        </p:spPr>
      </p:pic>
      <p:sp>
        <p:nvSpPr>
          <p:cNvPr id="278" name="Google Shape;278;g409b9466b4e_1_21">
            <a:extLst>
              <a:ext uri="{FF2B5EF4-FFF2-40B4-BE49-F238E27FC236}">
                <a16:creationId xmlns:a16="http://schemas.microsoft.com/office/drawing/2014/main" id="{021E820A-D2A8-766E-57FD-9B1DEA57E68B}"/>
              </a:ext>
            </a:extLst>
          </p:cNvPr>
          <p:cNvSpPr/>
          <p:nvPr/>
        </p:nvSpPr>
        <p:spPr>
          <a:xfrm>
            <a:off x="6559200" y="2779333"/>
            <a:ext cx="315200" cy="421600"/>
          </a:xfrm>
          <a:prstGeom prst="rect">
            <a:avLst/>
          </a:prstGeom>
          <a:solidFill>
            <a:schemeClr val="lt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79" name="Google Shape;279;g409b9466b4e_1_21">
            <a:extLst>
              <a:ext uri="{FF2B5EF4-FFF2-40B4-BE49-F238E27FC236}">
                <a16:creationId xmlns:a16="http://schemas.microsoft.com/office/drawing/2014/main" id="{9EF4D46B-6CBD-729C-58E2-9E14A0DBFBCE}"/>
              </a:ext>
            </a:extLst>
          </p:cNvPr>
          <p:cNvSpPr txBox="1"/>
          <p:nvPr/>
        </p:nvSpPr>
        <p:spPr>
          <a:xfrm>
            <a:off x="8475367" y="1942933"/>
            <a:ext cx="2048000" cy="7560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867" b="0" i="0" u="none" strike="noStrike" kern="0" cap="none" spc="0" normalizeH="0" baseline="0" noProof="0">
                <a:ln>
                  <a:noFill/>
                </a:ln>
                <a:solidFill>
                  <a:srgbClr val="C70D77"/>
                </a:solidFill>
                <a:effectLst/>
                <a:uLnTx/>
                <a:uFillTx/>
                <a:latin typeface="Roboto Light"/>
                <a:ea typeface="Roboto Light"/>
                <a:cs typeface="Roboto Light"/>
                <a:sym typeface="Roboto Light"/>
              </a:rPr>
              <a:t>Structured data for housing monitoring</a:t>
            </a:r>
            <a:endParaRPr kumimoji="0" sz="1867" b="0" i="0" u="none" strike="noStrike" kern="0" cap="none" spc="0" normalizeH="0" baseline="0" noProof="0">
              <a:ln>
                <a:noFill/>
              </a:ln>
              <a:solidFill>
                <a:srgbClr val="C70D77"/>
              </a:solidFill>
              <a:effectLst/>
              <a:uLnTx/>
              <a:uFillTx/>
              <a:latin typeface="Roboto Light"/>
              <a:ea typeface="Roboto Light"/>
              <a:cs typeface="Roboto Light"/>
              <a:sym typeface="Roboto Light"/>
            </a:endParaRPr>
          </a:p>
        </p:txBody>
      </p:sp>
      <p:sp>
        <p:nvSpPr>
          <p:cNvPr id="280" name="Google Shape;280;g409b9466b4e_1_21">
            <a:extLst>
              <a:ext uri="{FF2B5EF4-FFF2-40B4-BE49-F238E27FC236}">
                <a16:creationId xmlns:a16="http://schemas.microsoft.com/office/drawing/2014/main" id="{79C5AD70-CAB9-972B-F9DF-B23F125A017C}"/>
              </a:ext>
            </a:extLst>
          </p:cNvPr>
          <p:cNvSpPr txBox="1"/>
          <p:nvPr/>
        </p:nvSpPr>
        <p:spPr>
          <a:xfrm>
            <a:off x="9823333" y="3473733"/>
            <a:ext cx="2048000" cy="7560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867" b="0" i="0" u="none" strike="noStrike" kern="0" cap="none" spc="0" normalizeH="0" baseline="0" noProof="0">
                <a:ln>
                  <a:noFill/>
                </a:ln>
                <a:solidFill>
                  <a:srgbClr val="C70D77"/>
                </a:solidFill>
                <a:effectLst/>
                <a:uLnTx/>
                <a:uFillTx/>
                <a:latin typeface="Roboto Light"/>
                <a:ea typeface="Roboto Light"/>
                <a:cs typeface="Roboto Light"/>
                <a:sym typeface="Roboto Light"/>
              </a:rPr>
              <a:t>Easy-access FOI answers</a:t>
            </a:r>
            <a:endParaRPr kumimoji="0" sz="1867" b="0" i="0" u="none" strike="noStrike" kern="0" cap="none" spc="0" normalizeH="0" baseline="0" noProof="0">
              <a:ln>
                <a:noFill/>
              </a:ln>
              <a:solidFill>
                <a:srgbClr val="C70D77"/>
              </a:solidFill>
              <a:effectLst/>
              <a:uLnTx/>
              <a:uFillTx/>
              <a:latin typeface="Roboto Light"/>
              <a:ea typeface="Roboto Light"/>
              <a:cs typeface="Roboto Light"/>
              <a:sym typeface="Roboto Light"/>
            </a:endParaRPr>
          </a:p>
        </p:txBody>
      </p:sp>
      <p:sp>
        <p:nvSpPr>
          <p:cNvPr id="281" name="Google Shape;281;g409b9466b4e_1_21">
            <a:extLst>
              <a:ext uri="{FF2B5EF4-FFF2-40B4-BE49-F238E27FC236}">
                <a16:creationId xmlns:a16="http://schemas.microsoft.com/office/drawing/2014/main" id="{AAB75092-C6BA-38DE-E147-B251CC29B815}"/>
              </a:ext>
            </a:extLst>
          </p:cNvPr>
          <p:cNvSpPr txBox="1"/>
          <p:nvPr/>
        </p:nvSpPr>
        <p:spPr>
          <a:xfrm>
            <a:off x="8580167" y="4409767"/>
            <a:ext cx="2048000" cy="7560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867" b="0" i="0" u="none" strike="noStrike" kern="0" cap="none" spc="0" normalizeH="0" baseline="0" noProof="0">
                <a:ln>
                  <a:noFill/>
                </a:ln>
                <a:solidFill>
                  <a:srgbClr val="C70D77"/>
                </a:solidFill>
                <a:effectLst/>
                <a:uLnTx/>
                <a:uFillTx/>
                <a:latin typeface="Roboto Light"/>
                <a:ea typeface="Roboto Light"/>
                <a:cs typeface="Roboto Light"/>
                <a:sym typeface="Roboto Light"/>
              </a:rPr>
              <a:t>Spatial data querying </a:t>
            </a:r>
            <a:endParaRPr kumimoji="0" sz="1867" b="0" i="0" u="none" strike="noStrike" kern="0" cap="none" spc="0" normalizeH="0" baseline="0" noProof="0">
              <a:ln>
                <a:noFill/>
              </a:ln>
              <a:solidFill>
                <a:srgbClr val="C70D77"/>
              </a:solidFill>
              <a:effectLst/>
              <a:uLnTx/>
              <a:uFillTx/>
              <a:latin typeface="Roboto Light"/>
              <a:ea typeface="Roboto Light"/>
              <a:cs typeface="Roboto Light"/>
              <a:sym typeface="Roboto Light"/>
            </a:endParaRPr>
          </a:p>
        </p:txBody>
      </p:sp>
      <p:sp>
        <p:nvSpPr>
          <p:cNvPr id="282" name="Google Shape;282;g409b9466b4e_1_21">
            <a:extLst>
              <a:ext uri="{FF2B5EF4-FFF2-40B4-BE49-F238E27FC236}">
                <a16:creationId xmlns:a16="http://schemas.microsoft.com/office/drawing/2014/main" id="{4394F19A-3EAB-4623-0ABA-C3A0FD571070}"/>
              </a:ext>
            </a:extLst>
          </p:cNvPr>
          <p:cNvSpPr txBox="1"/>
          <p:nvPr/>
        </p:nvSpPr>
        <p:spPr>
          <a:xfrm>
            <a:off x="7191133" y="3200933"/>
            <a:ext cx="2181600" cy="10288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4533" b="1" i="0" u="none" strike="noStrike" kern="0" cap="none" spc="0" normalizeH="0" baseline="0" noProof="0">
                <a:ln>
                  <a:noFill/>
                </a:ln>
                <a:solidFill>
                  <a:srgbClr val="C70D77"/>
                </a:solidFill>
                <a:effectLst/>
                <a:uLnTx/>
                <a:uFillTx/>
                <a:latin typeface="Roboto"/>
                <a:ea typeface="Roboto"/>
                <a:cs typeface="Roboto"/>
                <a:sym typeface="Roboto"/>
              </a:rPr>
              <a:t>DPR </a:t>
            </a:r>
            <a:endParaRPr kumimoji="0" sz="4533" b="1" i="0" u="none" strike="noStrike" kern="0" cap="none" spc="0" normalizeH="0" baseline="0" noProof="0">
              <a:ln>
                <a:noFill/>
              </a:ln>
              <a:solidFill>
                <a:srgbClr val="C70D77"/>
              </a:solidFill>
              <a:effectLst/>
              <a:uLnTx/>
              <a:uFillTx/>
              <a:latin typeface="Roboto"/>
              <a:ea typeface="Roboto"/>
              <a:cs typeface="Roboto"/>
              <a:sym typeface="Roboto"/>
            </a:endParaRPr>
          </a:p>
        </p:txBody>
      </p:sp>
      <p:sp>
        <p:nvSpPr>
          <p:cNvPr id="283" name="Google Shape;283;g409b9466b4e_1_21">
            <a:extLst>
              <a:ext uri="{FF2B5EF4-FFF2-40B4-BE49-F238E27FC236}">
                <a16:creationId xmlns:a16="http://schemas.microsoft.com/office/drawing/2014/main" id="{3B465507-4EE7-022C-D48F-1987A32B0AB5}"/>
              </a:ext>
            </a:extLst>
          </p:cNvPr>
          <p:cNvSpPr/>
          <p:nvPr/>
        </p:nvSpPr>
        <p:spPr>
          <a:xfrm>
            <a:off x="8684533" y="3504533"/>
            <a:ext cx="918000" cy="4216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84" name="Google Shape;284;g409b9466b4e_1_21">
            <a:extLst>
              <a:ext uri="{FF2B5EF4-FFF2-40B4-BE49-F238E27FC236}">
                <a16:creationId xmlns:a16="http://schemas.microsoft.com/office/drawing/2014/main" id="{BD80FB7E-2A42-2A6C-5A53-25B9F639CA00}"/>
              </a:ext>
            </a:extLst>
          </p:cNvPr>
          <p:cNvSpPr txBox="1"/>
          <p:nvPr/>
        </p:nvSpPr>
        <p:spPr>
          <a:xfrm>
            <a:off x="920667" y="822267"/>
            <a:ext cx="10062800" cy="482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2400" b="0" i="1" u="none" strike="noStrike" kern="0" cap="none" spc="0" normalizeH="0" baseline="0" noProof="0">
                <a:ln>
                  <a:noFill/>
                </a:ln>
                <a:solidFill>
                  <a:srgbClr val="C70D77"/>
                </a:solidFill>
                <a:effectLst/>
                <a:uLnTx/>
                <a:uFillTx/>
                <a:latin typeface="Roboto"/>
                <a:ea typeface="Roboto"/>
                <a:cs typeface="Roboto"/>
                <a:sym typeface="Roboto"/>
              </a:rPr>
              <a:t>Adopting DPR is still the priority - our research has been focusing on identifying the spillover benefits to deliver additional value early</a:t>
            </a:r>
            <a:endParaRPr kumimoji="0" sz="2400" b="0" i="0" u="none" strike="noStrike" kern="0" cap="none" spc="0" normalizeH="0" baseline="0" noProof="0">
              <a:ln>
                <a:noFill/>
              </a:ln>
              <a:solidFill>
                <a:srgbClr val="C70D77"/>
              </a:solidFill>
              <a:effectLst/>
              <a:uLnTx/>
              <a:uFillTx/>
              <a:latin typeface="Roboto Light"/>
              <a:ea typeface="Roboto Light"/>
              <a:cs typeface="Roboto Light"/>
              <a:sym typeface="Roboto Light"/>
            </a:endParaRPr>
          </a:p>
        </p:txBody>
      </p:sp>
      <p:sp>
        <p:nvSpPr>
          <p:cNvPr id="285" name="Google Shape;285;g409b9466b4e_1_21">
            <a:extLst>
              <a:ext uri="{FF2B5EF4-FFF2-40B4-BE49-F238E27FC236}">
                <a16:creationId xmlns:a16="http://schemas.microsoft.com/office/drawing/2014/main" id="{6BDAE298-E1B0-77C7-380D-1914C93FD410}"/>
              </a:ext>
            </a:extLst>
          </p:cNvPr>
          <p:cNvSpPr txBox="1"/>
          <p:nvPr/>
        </p:nvSpPr>
        <p:spPr>
          <a:xfrm>
            <a:off x="9507167" y="5345800"/>
            <a:ext cx="2181600" cy="1131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867" b="0" i="0" u="none" strike="noStrike" kern="0" cap="none" spc="0" normalizeH="0" baseline="0" noProof="0">
                <a:ln>
                  <a:noFill/>
                </a:ln>
                <a:solidFill>
                  <a:srgbClr val="C70D77"/>
                </a:solidFill>
                <a:effectLst/>
                <a:uLnTx/>
                <a:uFillTx/>
                <a:latin typeface="Roboto Light"/>
                <a:ea typeface="Roboto Light"/>
                <a:cs typeface="Roboto Light"/>
                <a:sym typeface="Roboto Light"/>
              </a:rPr>
              <a:t>Display data from other back office systems </a:t>
            </a:r>
            <a:endParaRPr kumimoji="0" sz="1867" b="0" i="0" u="none" strike="noStrike" kern="0" cap="none" spc="0" normalizeH="0" baseline="0" noProof="0">
              <a:ln>
                <a:noFill/>
              </a:ln>
              <a:solidFill>
                <a:srgbClr val="C70D77"/>
              </a:solidFill>
              <a:effectLst/>
              <a:uLnTx/>
              <a:uFillTx/>
              <a:latin typeface="Roboto Light"/>
              <a:ea typeface="Roboto Light"/>
              <a:cs typeface="Roboto Light"/>
              <a:sym typeface="Roboto Light"/>
            </a:endParaRPr>
          </a:p>
        </p:txBody>
      </p:sp>
    </p:spTree>
    <p:extLst>
      <p:ext uri="{BB962C8B-B14F-4D97-AF65-F5344CB8AC3E}">
        <p14:creationId xmlns:p14="http://schemas.microsoft.com/office/powerpoint/2010/main" val="2565608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9">
          <a:extLst>
            <a:ext uri="{FF2B5EF4-FFF2-40B4-BE49-F238E27FC236}">
              <a16:creationId xmlns:a16="http://schemas.microsoft.com/office/drawing/2014/main" id="{40FD8E85-7E0D-F2B9-51FC-0E75504BED0D}"/>
            </a:ext>
          </a:extLst>
        </p:cNvPr>
        <p:cNvGrpSpPr/>
        <p:nvPr/>
      </p:nvGrpSpPr>
      <p:grpSpPr>
        <a:xfrm>
          <a:off x="0" y="0"/>
          <a:ext cx="0" cy="0"/>
          <a:chOff x="0" y="0"/>
          <a:chExt cx="0" cy="0"/>
        </a:xfrm>
      </p:grpSpPr>
      <p:sp>
        <p:nvSpPr>
          <p:cNvPr id="290" name="Google Shape;290;g409b9466b4e_1_35">
            <a:extLst>
              <a:ext uri="{FF2B5EF4-FFF2-40B4-BE49-F238E27FC236}">
                <a16:creationId xmlns:a16="http://schemas.microsoft.com/office/drawing/2014/main" id="{5F4C5494-7A23-555D-CD22-0C5C0D059A51}"/>
              </a:ext>
            </a:extLst>
          </p:cNvPr>
          <p:cNvSpPr txBox="1">
            <a:spLocks noGrp="1"/>
          </p:cNvSpPr>
          <p:nvPr>
            <p:ph type="title" idx="4294967295"/>
          </p:nvPr>
        </p:nvSpPr>
        <p:spPr>
          <a:xfrm>
            <a:off x="587363" y="225433"/>
            <a:ext cx="10980400" cy="1224000"/>
          </a:xfrm>
          <a:prstGeom prst="rect">
            <a:avLst/>
          </a:prstGeom>
        </p:spPr>
        <p:txBody>
          <a:bodyPr spcFirstLastPara="1" wrap="square" lIns="91433" tIns="45700" rIns="91433" bIns="457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lvl="0" indent="0" algn="l" rtl="0">
              <a:spcBef>
                <a:spcPts val="0"/>
              </a:spcBef>
              <a:spcAft>
                <a:spcPts val="0"/>
              </a:spcAft>
              <a:buNone/>
            </a:pPr>
            <a:r>
              <a:rPr lang="en-GB" sz="2400" b="1">
                <a:solidFill>
                  <a:schemeClr val="tx1"/>
                </a:solidFill>
              </a:rPr>
              <a:t>Digital Planning Register Survey</a:t>
            </a:r>
            <a:endParaRPr lang="en-US" sz="2400" b="1">
              <a:solidFill>
                <a:schemeClr val="tx1"/>
              </a:solidFill>
            </a:endParaRPr>
          </a:p>
        </p:txBody>
      </p:sp>
      <p:sp>
        <p:nvSpPr>
          <p:cNvPr id="291" name="Google Shape;291;g409b9466b4e_1_35">
            <a:extLst>
              <a:ext uri="{FF2B5EF4-FFF2-40B4-BE49-F238E27FC236}">
                <a16:creationId xmlns:a16="http://schemas.microsoft.com/office/drawing/2014/main" id="{C2FC2439-6236-1978-1F0A-DD9B47EAC96F}"/>
              </a:ext>
            </a:extLst>
          </p:cNvPr>
          <p:cNvSpPr txBox="1"/>
          <p:nvPr/>
        </p:nvSpPr>
        <p:spPr>
          <a:xfrm>
            <a:off x="2091468" y="4823300"/>
            <a:ext cx="440800" cy="213200"/>
          </a:xfrm>
          <a:prstGeom prst="rect">
            <a:avLst/>
          </a:prstGeom>
          <a:noFill/>
          <a:ln>
            <a:noFill/>
          </a:ln>
        </p:spPr>
        <p:txBody>
          <a:bodyPr spcFirstLastPara="1" wrap="square" lIns="68200" tIns="68200" rIns="68200" bIns="682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895" b="1" i="0" u="none" strike="noStrike" kern="0" cap="none" spc="0" normalizeH="0" baseline="0" noProof="0">
              <a:ln>
                <a:noFill/>
              </a:ln>
              <a:solidFill>
                <a:srgbClr val="C70D77"/>
              </a:solidFill>
              <a:effectLst/>
              <a:uLnTx/>
              <a:uFillTx/>
              <a:latin typeface="Roboto"/>
              <a:ea typeface="Roboto"/>
              <a:cs typeface="Roboto"/>
              <a:sym typeface="Roboto"/>
            </a:endParaRPr>
          </a:p>
        </p:txBody>
      </p:sp>
      <p:sp>
        <p:nvSpPr>
          <p:cNvPr id="292" name="Google Shape;292;g409b9466b4e_1_35">
            <a:extLst>
              <a:ext uri="{FF2B5EF4-FFF2-40B4-BE49-F238E27FC236}">
                <a16:creationId xmlns:a16="http://schemas.microsoft.com/office/drawing/2014/main" id="{ADBA3156-F96B-9609-F50E-2D15D67C866F}"/>
              </a:ext>
            </a:extLst>
          </p:cNvPr>
          <p:cNvSpPr/>
          <p:nvPr/>
        </p:nvSpPr>
        <p:spPr>
          <a:xfrm>
            <a:off x="7501100" y="1699700"/>
            <a:ext cx="315200" cy="421600"/>
          </a:xfrm>
          <a:prstGeom prst="rect">
            <a:avLst/>
          </a:prstGeom>
          <a:solidFill>
            <a:schemeClr val="lt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Roboto Light"/>
              <a:ea typeface="Roboto Light"/>
              <a:cs typeface="Roboto Light"/>
              <a:sym typeface="Roboto Light"/>
            </a:endParaRPr>
          </a:p>
        </p:txBody>
      </p:sp>
      <p:pic>
        <p:nvPicPr>
          <p:cNvPr id="293" name="Google Shape;293;g409b9466b4e_1_35" title="image.png">
            <a:extLst>
              <a:ext uri="{FF2B5EF4-FFF2-40B4-BE49-F238E27FC236}">
                <a16:creationId xmlns:a16="http://schemas.microsoft.com/office/drawing/2014/main" id="{C910F933-1427-E667-859B-FBBE0FD318CA}"/>
              </a:ext>
            </a:extLst>
          </p:cNvPr>
          <p:cNvPicPr preferRelativeResize="0"/>
          <p:nvPr/>
        </p:nvPicPr>
        <p:blipFill rotWithShape="1">
          <a:blip r:embed="rId3">
            <a:alphaModFix/>
          </a:blip>
          <a:srcRect l="24690" t="35465" r="25452" b="13543"/>
          <a:stretch/>
        </p:blipFill>
        <p:spPr>
          <a:xfrm>
            <a:off x="3846467" y="1557867"/>
            <a:ext cx="4211200" cy="4294400"/>
          </a:xfrm>
          <a:prstGeom prst="roundRect">
            <a:avLst>
              <a:gd name="adj" fmla="val 6978"/>
            </a:avLst>
          </a:prstGeom>
          <a:noFill/>
          <a:ln>
            <a:noFill/>
          </a:ln>
        </p:spPr>
      </p:pic>
    </p:spTree>
    <p:extLst>
      <p:ext uri="{BB962C8B-B14F-4D97-AF65-F5344CB8AC3E}">
        <p14:creationId xmlns:p14="http://schemas.microsoft.com/office/powerpoint/2010/main" val="40930081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BCAB8-F34F-8F3B-33D1-DC7962459DE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3B4614-02FC-3C04-C216-6D7B21EA3FE4}"/>
              </a:ext>
            </a:extLst>
          </p:cNvPr>
          <p:cNvSpPr>
            <a:spLocks noGrp="1"/>
          </p:cNvSpPr>
          <p:nvPr>
            <p:ph type="title"/>
          </p:nvPr>
        </p:nvSpPr>
        <p:spPr>
          <a:xfrm>
            <a:off x="587374" y="1371856"/>
            <a:ext cx="9580830" cy="2802181"/>
          </a:xfrm>
        </p:spPr>
        <p:txBody>
          <a:bodyPr/>
          <a:lstStyle/>
          <a:p>
            <a:r>
              <a:rPr lang="en-US"/>
              <a:t>LPA’s &amp; Extract:</a:t>
            </a:r>
            <a:br>
              <a:rPr lang="en-US"/>
            </a:br>
            <a:br>
              <a:rPr lang="en-US"/>
            </a:br>
            <a:r>
              <a:rPr lang="en-GB"/>
              <a:t>Chanelle Williams</a:t>
            </a:r>
            <a:br>
              <a:rPr lang="en-US"/>
            </a:br>
            <a:endParaRPr lang="en-US"/>
          </a:p>
        </p:txBody>
      </p:sp>
    </p:spTree>
    <p:extLst>
      <p:ext uri="{BB962C8B-B14F-4D97-AF65-F5344CB8AC3E}">
        <p14:creationId xmlns:p14="http://schemas.microsoft.com/office/powerpoint/2010/main" val="2740315200"/>
      </p:ext>
    </p:extLst>
  </p:cSld>
  <p:clrMapOvr>
    <a:masterClrMapping/>
  </p:clrMapOvr>
  <p:transition spd="med">
    <p:push dir="r"/>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CFBF7"/>
        </a:solidFill>
        <a:effectLst/>
      </p:bgPr>
    </p:bg>
    <p:spTree>
      <p:nvGrpSpPr>
        <p:cNvPr id="1" name=""/>
        <p:cNvGrpSpPr/>
        <p:nvPr/>
      </p:nvGrpSpPr>
      <p:grpSpPr>
        <a:xfrm>
          <a:off x="0" y="0"/>
          <a:ext cx="0" cy="0"/>
          <a:chOff x="0" y="0"/>
          <a:chExt cx="0" cy="0"/>
        </a:xfrm>
      </p:grpSpPr>
      <p:sp>
        <p:nvSpPr>
          <p:cNvPr id="21" name="top-rule-1">
            <a:extLst>
              <a:ext uri="{FF2B5EF4-FFF2-40B4-BE49-F238E27FC236}">
                <a16:creationId xmlns:a16="http://schemas.microsoft.com/office/drawing/2014/main" id="{B68AD1A7-7F67-4955-9B7E-97EC1A2935D5}"/>
              </a:ext>
            </a:extLst>
          </p:cNvPr>
          <p:cNvSpPr>
            <a:spLocks noGrp="1"/>
          </p:cNvSpPr>
          <p:nvPr/>
        </p:nvSpPr>
        <p:spPr>
          <a:xfrm>
            <a:off x="0" y="0"/>
            <a:ext cx="12192000" cy="114300"/>
          </a:xfrm>
          <a:prstGeom prst="rect">
            <a:avLst/>
          </a:prstGeom>
          <a:solidFill>
            <a:srgbClr val="D50064"/>
          </a:solidFill>
          <a:ln w="0">
            <a:noFill/>
            <a:prstDash val="solid"/>
          </a:ln>
        </p:spPr>
        <p:txBody>
          <a:bodyPr/>
          <a:lstStyle/>
          <a:p>
            <a:endParaRPr lang="en-GB"/>
          </a:p>
        </p:txBody>
      </p:sp>
      <p:sp>
        <p:nvSpPr>
          <p:cNvPr id="2" name="number-block-1">
            <a:extLst>
              <a:ext uri="{FF2B5EF4-FFF2-40B4-BE49-F238E27FC236}">
                <a16:creationId xmlns:a16="http://schemas.microsoft.com/office/drawing/2014/main" id="{556792E9-F8A1-41E8-8A29-FBAD0EC4D984}"/>
              </a:ext>
            </a:extLst>
          </p:cNvPr>
          <p:cNvSpPr>
            <a:spLocks noGrp="1"/>
          </p:cNvSpPr>
          <p:nvPr/>
        </p:nvSpPr>
        <p:spPr>
          <a:xfrm>
            <a:off x="0" y="0"/>
            <a:ext cx="876300" cy="685800"/>
          </a:xfrm>
          <a:prstGeom prst="rect">
            <a:avLst/>
          </a:prstGeom>
          <a:solidFill>
            <a:srgbClr val="D50064"/>
          </a:solidFill>
          <a:ln w="0">
            <a:noFill/>
            <a:prstDash val="solid"/>
          </a:ln>
        </p:spPr>
        <p:txBody>
          <a:bodyPr/>
          <a:lstStyle/>
          <a:p>
            <a:endParaRPr lang="en-GB"/>
          </a:p>
        </p:txBody>
      </p:sp>
      <p:sp>
        <p:nvSpPr>
          <p:cNvPr id="3" name="number-1">
            <a:extLst>
              <a:ext uri="{FF2B5EF4-FFF2-40B4-BE49-F238E27FC236}">
                <a16:creationId xmlns:a16="http://schemas.microsoft.com/office/drawing/2014/main" id="{02E2AA15-1D45-42ED-9258-B12EAF271E8D}"/>
              </a:ext>
            </a:extLst>
          </p:cNvPr>
          <p:cNvSpPr>
            <a:spLocks noGrp="1"/>
          </p:cNvSpPr>
          <p:nvPr/>
        </p:nvSpPr>
        <p:spPr>
          <a:xfrm>
            <a:off x="228600" y="76200"/>
            <a:ext cx="428625" cy="504825"/>
          </a:xfrm>
          <a:prstGeom prst="rect">
            <a:avLst/>
          </a:prstGeom>
          <a:noFill/>
          <a:ln w="0">
            <a:noFill/>
            <a:prstDash val="solid"/>
          </a:ln>
        </p:spPr>
        <p:txBody>
          <a:bodyPr anchor="ctr"/>
          <a:lstStyle/>
          <a:p>
            <a:pPr algn="ctr">
              <a:defRPr sz="2700" b="1" i="0">
                <a:solidFill>
                  <a:srgbClr val="FFFFFF"/>
                </a:solidFill>
              </a:defRPr>
            </a:pPr>
            <a:r>
              <a:rPr sz="2700" b="1" i="0">
                <a:solidFill>
                  <a:srgbClr val="FFFFFF"/>
                </a:solidFill>
              </a:rPr>
              <a:t>1</a:t>
            </a:r>
          </a:p>
        </p:txBody>
      </p:sp>
      <p:pic>
        <p:nvPicPr>
          <p:cNvPr id="24" name="Picture 23"/>
          <p:cNvPicPr>
            <a:picLocks noChangeAspect="1"/>
          </p:cNvPicPr>
          <p:nvPr/>
        </p:nvPicPr>
        <p:blipFill>
          <a:blip r:embed="rId3"/>
          <a:stretch/>
        </p:blipFill>
        <p:spPr>
          <a:xfrm>
            <a:off x="10144125" y="270669"/>
            <a:ext cx="1428750" cy="515938"/>
          </a:xfrm>
          <a:prstGeom prst="rect">
            <a:avLst/>
          </a:prstGeom>
        </p:spPr>
      </p:pic>
      <p:sp>
        <p:nvSpPr>
          <p:cNvPr id="5" name="footer-rule-1">
            <a:extLst>
              <a:ext uri="{FF2B5EF4-FFF2-40B4-BE49-F238E27FC236}">
                <a16:creationId xmlns:a16="http://schemas.microsoft.com/office/drawing/2014/main" id="{6575281B-08E1-4AD6-8B5B-8FEAB1E1F592}"/>
              </a:ext>
            </a:extLst>
          </p:cNvPr>
          <p:cNvSpPr>
            <a:spLocks noGrp="1"/>
          </p:cNvSpPr>
          <p:nvPr/>
        </p:nvSpPr>
        <p:spPr>
          <a:xfrm>
            <a:off x="438150" y="6457950"/>
            <a:ext cx="1190625" cy="47625"/>
          </a:xfrm>
          <a:prstGeom prst="rect">
            <a:avLst/>
          </a:prstGeom>
          <a:solidFill>
            <a:srgbClr val="D50064"/>
          </a:solidFill>
          <a:ln w="0">
            <a:noFill/>
            <a:prstDash val="solid"/>
          </a:ln>
        </p:spPr>
        <p:txBody>
          <a:bodyPr/>
          <a:lstStyle/>
          <a:p>
            <a:endParaRPr lang="en-GB"/>
          </a:p>
        </p:txBody>
      </p:sp>
      <p:sp>
        <p:nvSpPr>
          <p:cNvPr id="6" name="footer-1">
            <a:extLst>
              <a:ext uri="{FF2B5EF4-FFF2-40B4-BE49-F238E27FC236}">
                <a16:creationId xmlns:a16="http://schemas.microsoft.com/office/drawing/2014/main" id="{18439652-5F12-41DD-B9C7-8722F421D763}"/>
              </a:ext>
            </a:extLst>
          </p:cNvPr>
          <p:cNvSpPr>
            <a:spLocks noGrp="1"/>
          </p:cNvSpPr>
          <p:nvPr/>
        </p:nvSpPr>
        <p:spPr>
          <a:xfrm>
            <a:off x="438150" y="6515100"/>
            <a:ext cx="5143500" cy="209550"/>
          </a:xfrm>
          <a:prstGeom prst="rect">
            <a:avLst/>
          </a:prstGeom>
          <a:noFill/>
          <a:ln w="0">
            <a:noFill/>
            <a:prstDash val="solid"/>
          </a:ln>
        </p:spPr>
        <p:txBody>
          <a:bodyPr anchor="ctr"/>
          <a:lstStyle/>
          <a:p>
            <a:pPr algn="l">
              <a:defRPr sz="1050" b="0" i="0">
                <a:solidFill>
                  <a:srgbClr val="171717"/>
                </a:solidFill>
              </a:defRPr>
            </a:pPr>
            <a:r>
              <a:rPr sz="1050" b="0" i="0">
                <a:solidFill>
                  <a:srgbClr val="171717"/>
                </a:solidFill>
              </a:rPr>
              <a:t>Extract  |  Built with Local Planning Authorities</a:t>
            </a:r>
          </a:p>
        </p:txBody>
      </p:sp>
      <p:sp>
        <p:nvSpPr>
          <p:cNvPr id="7" name="date-1">
            <a:extLst>
              <a:ext uri="{FF2B5EF4-FFF2-40B4-BE49-F238E27FC236}">
                <a16:creationId xmlns:a16="http://schemas.microsoft.com/office/drawing/2014/main" id="{E00E7169-84CE-44B3-B918-11FAB958DF9C}"/>
              </a:ext>
            </a:extLst>
          </p:cNvPr>
          <p:cNvSpPr>
            <a:spLocks noGrp="1"/>
          </p:cNvSpPr>
          <p:nvPr/>
        </p:nvSpPr>
        <p:spPr>
          <a:xfrm>
            <a:off x="8572500" y="6515100"/>
            <a:ext cx="3000375" cy="209550"/>
          </a:xfrm>
          <a:prstGeom prst="rect">
            <a:avLst/>
          </a:prstGeom>
          <a:noFill/>
          <a:ln w="0">
            <a:noFill/>
            <a:prstDash val="solid"/>
          </a:ln>
        </p:spPr>
        <p:txBody>
          <a:bodyPr anchor="ctr"/>
          <a:lstStyle/>
          <a:p>
            <a:pPr algn="r">
              <a:defRPr sz="975" b="0" i="0">
                <a:solidFill>
                  <a:srgbClr val="5B5B5B"/>
                </a:solidFill>
              </a:defRPr>
            </a:pPr>
            <a:r>
              <a:rPr sz="975" b="0" i="0">
                <a:solidFill>
                  <a:srgbClr val="5B5B5B"/>
                </a:solidFill>
              </a:rPr>
              <a:t>Update: 28 August – 4 September 2026</a:t>
            </a:r>
          </a:p>
        </p:txBody>
      </p:sp>
      <p:sp>
        <p:nvSpPr>
          <p:cNvPr id="8" name="s1-title">
            <a:extLst>
              <a:ext uri="{FF2B5EF4-FFF2-40B4-BE49-F238E27FC236}">
                <a16:creationId xmlns:a16="http://schemas.microsoft.com/office/drawing/2014/main" id="{A8FFE3D2-5683-4102-B587-DC0817B3D818}"/>
              </a:ext>
            </a:extLst>
          </p:cNvPr>
          <p:cNvSpPr>
            <a:spLocks noGrp="1"/>
          </p:cNvSpPr>
          <p:nvPr/>
        </p:nvSpPr>
        <p:spPr>
          <a:xfrm>
            <a:off x="609600" y="857250"/>
            <a:ext cx="9810750" cy="685800"/>
          </a:xfrm>
          <a:prstGeom prst="rect">
            <a:avLst/>
          </a:prstGeom>
          <a:noFill/>
          <a:ln w="0">
            <a:noFill/>
            <a:prstDash val="solid"/>
          </a:ln>
        </p:spPr>
        <p:txBody>
          <a:bodyPr anchor="ctr"/>
          <a:lstStyle/>
          <a:p>
            <a:pPr algn="l">
              <a:defRPr sz="2850" b="1" i="0">
                <a:solidFill>
                  <a:srgbClr val="171717"/>
                </a:solidFill>
              </a:defRPr>
            </a:pPr>
            <a:r>
              <a:rPr sz="2850" b="1" i="0">
                <a:solidFill>
                  <a:srgbClr val="171717"/>
                </a:solidFill>
              </a:rPr>
              <a:t>Extract is learning to work with more planning documents</a:t>
            </a:r>
          </a:p>
        </p:txBody>
      </p:sp>
      <p:sp>
        <p:nvSpPr>
          <p:cNvPr id="9" name="s1-underline">
            <a:extLst>
              <a:ext uri="{FF2B5EF4-FFF2-40B4-BE49-F238E27FC236}">
                <a16:creationId xmlns:a16="http://schemas.microsoft.com/office/drawing/2014/main" id="{66BF2801-A16B-4538-8FA6-92A868A88DDC}"/>
              </a:ext>
            </a:extLst>
          </p:cNvPr>
          <p:cNvSpPr>
            <a:spLocks noGrp="1"/>
          </p:cNvSpPr>
          <p:nvPr/>
        </p:nvSpPr>
        <p:spPr>
          <a:xfrm>
            <a:off x="628650" y="1581150"/>
            <a:ext cx="2095500" cy="57150"/>
          </a:xfrm>
          <a:prstGeom prst="roundRect">
            <a:avLst>
              <a:gd name="adj" fmla="val 50000"/>
            </a:avLst>
          </a:prstGeom>
          <a:solidFill>
            <a:srgbClr val="D50064"/>
          </a:solidFill>
          <a:ln w="0">
            <a:noFill/>
            <a:prstDash val="solid"/>
          </a:ln>
        </p:spPr>
        <p:txBody>
          <a:bodyPr/>
          <a:lstStyle/>
          <a:p>
            <a:endParaRPr lang="en-GB"/>
          </a:p>
        </p:txBody>
      </p:sp>
      <p:sp>
        <p:nvSpPr>
          <p:cNvPr id="10" name="s1-intro">
            <a:extLst>
              <a:ext uri="{FF2B5EF4-FFF2-40B4-BE49-F238E27FC236}">
                <a16:creationId xmlns:a16="http://schemas.microsoft.com/office/drawing/2014/main" id="{7E831F3C-CDF6-4E53-A753-E72678B09829}"/>
              </a:ext>
            </a:extLst>
          </p:cNvPr>
          <p:cNvSpPr>
            <a:spLocks noGrp="1"/>
          </p:cNvSpPr>
          <p:nvPr/>
        </p:nvSpPr>
        <p:spPr>
          <a:xfrm>
            <a:off x="628650" y="1790700"/>
            <a:ext cx="5191125" cy="914400"/>
          </a:xfrm>
          <a:prstGeom prst="rect">
            <a:avLst/>
          </a:prstGeom>
          <a:noFill/>
          <a:ln w="0">
            <a:noFill/>
            <a:prstDash val="solid"/>
          </a:ln>
        </p:spPr>
        <p:txBody>
          <a:bodyPr anchor="ctr"/>
          <a:lstStyle/>
          <a:p>
            <a:pPr algn="l">
              <a:defRPr sz="1650" b="0" i="0">
                <a:solidFill>
                  <a:srgbClr val="5B5B5B"/>
                </a:solidFill>
              </a:defRPr>
            </a:pPr>
            <a:r>
              <a:rPr sz="1650" b="0" i="0">
                <a:solidFill>
                  <a:srgbClr val="5B5B5B"/>
                </a:solidFill>
              </a:rPr>
              <a:t>We’ve built the first version of a more flexible Extract — so new document types can be set up without rebuilding the service each time.</a:t>
            </a:r>
          </a:p>
        </p:txBody>
      </p:sp>
      <p:sp>
        <p:nvSpPr>
          <p:cNvPr id="11" name="bullet-dot-s1-306">
            <a:extLst>
              <a:ext uri="{FF2B5EF4-FFF2-40B4-BE49-F238E27FC236}">
                <a16:creationId xmlns:a16="http://schemas.microsoft.com/office/drawing/2014/main" id="{70A3BBC7-5EC3-40E7-B80C-938A06526869}"/>
              </a:ext>
            </a:extLst>
          </p:cNvPr>
          <p:cNvSpPr>
            <a:spLocks noGrp="1"/>
          </p:cNvSpPr>
          <p:nvPr/>
        </p:nvSpPr>
        <p:spPr>
          <a:xfrm>
            <a:off x="628650" y="2990850"/>
            <a:ext cx="123825" cy="123825"/>
          </a:xfrm>
          <a:prstGeom prst="roundRect">
            <a:avLst>
              <a:gd name="adj" fmla="val 50000"/>
            </a:avLst>
          </a:prstGeom>
          <a:solidFill>
            <a:srgbClr val="D50064"/>
          </a:solidFill>
          <a:ln w="0">
            <a:noFill/>
            <a:prstDash val="solid"/>
          </a:ln>
        </p:spPr>
        <p:txBody>
          <a:bodyPr/>
          <a:lstStyle/>
          <a:p>
            <a:endParaRPr lang="en-GB"/>
          </a:p>
        </p:txBody>
      </p:sp>
      <p:sp>
        <p:nvSpPr>
          <p:cNvPr id="12" name="bullet-head-s1-306">
            <a:extLst>
              <a:ext uri="{FF2B5EF4-FFF2-40B4-BE49-F238E27FC236}">
                <a16:creationId xmlns:a16="http://schemas.microsoft.com/office/drawing/2014/main" id="{6DB7304F-2F4D-4C5B-B278-E97FADDDF829}"/>
              </a:ext>
            </a:extLst>
          </p:cNvPr>
          <p:cNvSpPr>
            <a:spLocks noGrp="1"/>
          </p:cNvSpPr>
          <p:nvPr/>
        </p:nvSpPr>
        <p:spPr>
          <a:xfrm>
            <a:off x="885825" y="2914650"/>
            <a:ext cx="4981575" cy="266700"/>
          </a:xfrm>
          <a:prstGeom prst="rect">
            <a:avLst/>
          </a:prstGeom>
          <a:noFill/>
          <a:ln w="0">
            <a:noFill/>
            <a:prstDash val="solid"/>
          </a:ln>
        </p:spPr>
        <p:txBody>
          <a:bodyPr anchor="ctr"/>
          <a:lstStyle/>
          <a:p>
            <a:pPr algn="l">
              <a:defRPr sz="1650" b="1" i="0">
                <a:solidFill>
                  <a:srgbClr val="D50064"/>
                </a:solidFill>
              </a:defRPr>
            </a:pPr>
            <a:r>
              <a:rPr sz="1650" b="1" i="0">
                <a:solidFill>
                  <a:srgbClr val="D50064"/>
                </a:solidFill>
              </a:rPr>
              <a:t>Five types are helping us test it</a:t>
            </a:r>
          </a:p>
        </p:txBody>
      </p:sp>
      <p:sp>
        <p:nvSpPr>
          <p:cNvPr id="13" name="bullet-body-s1-306">
            <a:extLst>
              <a:ext uri="{FF2B5EF4-FFF2-40B4-BE49-F238E27FC236}">
                <a16:creationId xmlns:a16="http://schemas.microsoft.com/office/drawing/2014/main" id="{6523BFED-B486-4E34-9AB9-AA272EF33FE2}"/>
              </a:ext>
            </a:extLst>
          </p:cNvPr>
          <p:cNvSpPr>
            <a:spLocks noGrp="1"/>
          </p:cNvSpPr>
          <p:nvPr/>
        </p:nvSpPr>
        <p:spPr>
          <a:xfrm>
            <a:off x="885825" y="3181350"/>
            <a:ext cx="4981575" cy="495300"/>
          </a:xfrm>
          <a:prstGeom prst="rect">
            <a:avLst/>
          </a:prstGeom>
          <a:noFill/>
          <a:ln w="0">
            <a:noFill/>
            <a:prstDash val="solid"/>
          </a:ln>
        </p:spPr>
        <p:txBody>
          <a:bodyPr anchor="ctr"/>
          <a:lstStyle/>
          <a:p>
            <a:pPr algn="l">
              <a:defRPr sz="1350" b="0" i="0">
                <a:solidFill>
                  <a:srgbClr val="171717"/>
                </a:solidFill>
              </a:defRPr>
            </a:pPr>
            <a:r>
              <a:rPr sz="1350" b="0" i="0">
                <a:solidFill>
                  <a:srgbClr val="171717"/>
                </a:solidFill>
              </a:rPr>
              <a:t>Including Brownfield Land, Community Infrastructure Levy and Infrastructure Funding Statements.</a:t>
            </a:r>
          </a:p>
        </p:txBody>
      </p:sp>
      <p:sp>
        <p:nvSpPr>
          <p:cNvPr id="14" name="bullet-dot-s1-410">
            <a:extLst>
              <a:ext uri="{FF2B5EF4-FFF2-40B4-BE49-F238E27FC236}">
                <a16:creationId xmlns:a16="http://schemas.microsoft.com/office/drawing/2014/main" id="{7D947EB6-49F0-40E0-8168-C1018C1A497F}"/>
              </a:ext>
            </a:extLst>
          </p:cNvPr>
          <p:cNvSpPr>
            <a:spLocks noGrp="1"/>
          </p:cNvSpPr>
          <p:nvPr/>
        </p:nvSpPr>
        <p:spPr>
          <a:xfrm>
            <a:off x="628650" y="3981450"/>
            <a:ext cx="123825" cy="123825"/>
          </a:xfrm>
          <a:prstGeom prst="roundRect">
            <a:avLst>
              <a:gd name="adj" fmla="val 50000"/>
            </a:avLst>
          </a:prstGeom>
          <a:solidFill>
            <a:srgbClr val="D50064"/>
          </a:solidFill>
          <a:ln w="0">
            <a:noFill/>
            <a:prstDash val="solid"/>
          </a:ln>
        </p:spPr>
        <p:txBody>
          <a:bodyPr/>
          <a:lstStyle/>
          <a:p>
            <a:endParaRPr lang="en-GB"/>
          </a:p>
        </p:txBody>
      </p:sp>
      <p:sp>
        <p:nvSpPr>
          <p:cNvPr id="15" name="bullet-head-s1-410">
            <a:extLst>
              <a:ext uri="{FF2B5EF4-FFF2-40B4-BE49-F238E27FC236}">
                <a16:creationId xmlns:a16="http://schemas.microsoft.com/office/drawing/2014/main" id="{35B6E22D-D38B-4B7E-854F-FEA5560EA3C7}"/>
              </a:ext>
            </a:extLst>
          </p:cNvPr>
          <p:cNvSpPr>
            <a:spLocks noGrp="1"/>
          </p:cNvSpPr>
          <p:nvPr/>
        </p:nvSpPr>
        <p:spPr>
          <a:xfrm>
            <a:off x="885825" y="3905250"/>
            <a:ext cx="4981575" cy="266700"/>
          </a:xfrm>
          <a:prstGeom prst="rect">
            <a:avLst/>
          </a:prstGeom>
          <a:noFill/>
          <a:ln w="0">
            <a:noFill/>
            <a:prstDash val="solid"/>
          </a:ln>
        </p:spPr>
        <p:txBody>
          <a:bodyPr anchor="ctr"/>
          <a:lstStyle/>
          <a:p>
            <a:pPr algn="l">
              <a:defRPr sz="1650" b="1" i="0">
                <a:solidFill>
                  <a:srgbClr val="D50064"/>
                </a:solidFill>
              </a:defRPr>
            </a:pPr>
            <a:r>
              <a:rPr sz="1650" b="1" i="0">
                <a:solidFill>
                  <a:srgbClr val="D50064"/>
                </a:solidFill>
              </a:rPr>
              <a:t>Real LPA documents are shaping the detail</a:t>
            </a:r>
          </a:p>
        </p:txBody>
      </p:sp>
      <p:sp>
        <p:nvSpPr>
          <p:cNvPr id="16" name="bullet-body-s1-410">
            <a:extLst>
              <a:ext uri="{FF2B5EF4-FFF2-40B4-BE49-F238E27FC236}">
                <a16:creationId xmlns:a16="http://schemas.microsoft.com/office/drawing/2014/main" id="{7680AD05-04C9-4ED7-BDA3-C08CECA6FA60}"/>
              </a:ext>
            </a:extLst>
          </p:cNvPr>
          <p:cNvSpPr>
            <a:spLocks noGrp="1"/>
          </p:cNvSpPr>
          <p:nvPr/>
        </p:nvSpPr>
        <p:spPr>
          <a:xfrm>
            <a:off x="885825" y="4171950"/>
            <a:ext cx="4981575" cy="495300"/>
          </a:xfrm>
          <a:prstGeom prst="rect">
            <a:avLst/>
          </a:prstGeom>
          <a:noFill/>
          <a:ln w="0">
            <a:noFill/>
            <a:prstDash val="solid"/>
          </a:ln>
        </p:spPr>
        <p:txBody>
          <a:bodyPr anchor="ctr"/>
          <a:lstStyle/>
          <a:p>
            <a:pPr algn="l">
              <a:defRPr sz="1350" b="0" i="0">
                <a:solidFill>
                  <a:srgbClr val="171717"/>
                </a:solidFill>
              </a:defRPr>
            </a:pPr>
            <a:r>
              <a:rPr sz="1350" b="0" i="0">
                <a:solidFill>
                  <a:srgbClr val="171717"/>
                </a:solidFill>
              </a:rPr>
              <a:t>We’re using your examples to check what information should be captured and how it should be exported.</a:t>
            </a:r>
          </a:p>
        </p:txBody>
      </p:sp>
      <p:sp>
        <p:nvSpPr>
          <p:cNvPr id="17" name="s1-takeaway">
            <a:extLst>
              <a:ext uri="{FF2B5EF4-FFF2-40B4-BE49-F238E27FC236}">
                <a16:creationId xmlns:a16="http://schemas.microsoft.com/office/drawing/2014/main" id="{B375A6F3-0413-42B3-932B-0C78FBD5BAD4}"/>
              </a:ext>
            </a:extLst>
          </p:cNvPr>
          <p:cNvSpPr>
            <a:spLocks noGrp="1"/>
          </p:cNvSpPr>
          <p:nvPr/>
        </p:nvSpPr>
        <p:spPr>
          <a:xfrm>
            <a:off x="628650" y="5095875"/>
            <a:ext cx="5191125" cy="838200"/>
          </a:xfrm>
          <a:prstGeom prst="roundRect">
            <a:avLst>
              <a:gd name="adj" fmla="val 18182"/>
            </a:avLst>
          </a:prstGeom>
          <a:solidFill>
            <a:srgbClr val="FFF7FA"/>
          </a:solidFill>
          <a:ln w="19050">
            <a:solidFill>
              <a:srgbClr val="ED9DBC"/>
            </a:solidFill>
            <a:prstDash val="solid"/>
          </a:ln>
        </p:spPr>
        <p:txBody>
          <a:bodyPr/>
          <a:lstStyle/>
          <a:p>
            <a:endParaRPr lang="en-GB"/>
          </a:p>
        </p:txBody>
      </p:sp>
      <p:sp>
        <p:nvSpPr>
          <p:cNvPr id="18" name="s1-takeaway-text">
            <a:extLst>
              <a:ext uri="{FF2B5EF4-FFF2-40B4-BE49-F238E27FC236}">
                <a16:creationId xmlns:a16="http://schemas.microsoft.com/office/drawing/2014/main" id="{91687FE0-E659-4DD9-BD20-54173C648A29}"/>
              </a:ext>
            </a:extLst>
          </p:cNvPr>
          <p:cNvSpPr>
            <a:spLocks noGrp="1"/>
          </p:cNvSpPr>
          <p:nvPr/>
        </p:nvSpPr>
        <p:spPr>
          <a:xfrm>
            <a:off x="866775" y="5219700"/>
            <a:ext cx="4714875" cy="571500"/>
          </a:xfrm>
          <a:prstGeom prst="rect">
            <a:avLst/>
          </a:prstGeom>
          <a:noFill/>
          <a:ln w="0">
            <a:noFill/>
            <a:prstDash val="solid"/>
          </a:ln>
        </p:spPr>
        <p:txBody>
          <a:bodyPr anchor="ctr"/>
          <a:lstStyle/>
          <a:p>
            <a:pPr algn="l">
              <a:defRPr sz="1650" b="1" i="0">
                <a:solidFill>
                  <a:srgbClr val="D50064"/>
                </a:solidFill>
              </a:defRPr>
            </a:pPr>
            <a:r>
              <a:rPr sz="1650" b="1" i="0">
                <a:solidFill>
                  <a:srgbClr val="D50064"/>
                </a:solidFill>
              </a:rPr>
              <a:t>What this could mean: one tool that supports more of your historic planning records.</a:t>
            </a:r>
          </a:p>
        </p:txBody>
      </p:sp>
      <p:sp>
        <p:nvSpPr>
          <p:cNvPr id="19" name="s1-image-paper">
            <a:extLst>
              <a:ext uri="{FF2B5EF4-FFF2-40B4-BE49-F238E27FC236}">
                <a16:creationId xmlns:a16="http://schemas.microsoft.com/office/drawing/2014/main" id="{3DE09A90-F297-4FAF-9BD3-0E799F41963B}"/>
              </a:ext>
            </a:extLst>
          </p:cNvPr>
          <p:cNvSpPr>
            <a:spLocks noGrp="1"/>
          </p:cNvSpPr>
          <p:nvPr/>
        </p:nvSpPr>
        <p:spPr>
          <a:xfrm>
            <a:off x="6210300" y="1743075"/>
            <a:ext cx="5353050" cy="4171950"/>
          </a:xfrm>
          <a:prstGeom prst="roundRect">
            <a:avLst>
              <a:gd name="adj" fmla="val 4110"/>
            </a:avLst>
          </a:prstGeom>
          <a:solidFill>
            <a:srgbClr val="FFFFFF"/>
          </a:solidFill>
          <a:ln w="19050">
            <a:solidFill>
              <a:srgbClr val="F3BCD1"/>
            </a:solidFill>
            <a:prstDash val="solid"/>
          </a:ln>
        </p:spPr>
        <p:txBody>
          <a:bodyPr/>
          <a:lstStyle/>
          <a:p>
            <a:endParaRPr lang="en-GB"/>
          </a:p>
        </p:txBody>
      </p:sp>
      <p:pic>
        <p:nvPicPr>
          <p:cNvPr id="40" name="Picture 39"/>
          <p:cNvPicPr>
            <a:picLocks noChangeAspect="1"/>
          </p:cNvPicPr>
          <p:nvPr/>
        </p:nvPicPr>
        <p:blipFill>
          <a:blip r:embed="rId4"/>
          <a:stretch/>
        </p:blipFill>
        <p:spPr>
          <a:xfrm>
            <a:off x="6427205" y="1866900"/>
            <a:ext cx="4919241" cy="3886200"/>
          </a:xfrm>
          <a:prstGeom prst="roundRect">
            <a:avLst>
              <a:gd name="adj" fmla="val 2941"/>
            </a:avLst>
          </a:prstGeom>
        </p:spPr>
      </p:pic>
    </p:spTree>
    <p:extLst>
      <p:ext uri="{BB962C8B-B14F-4D97-AF65-F5344CB8AC3E}">
        <p14:creationId xmlns:p14="http://schemas.microsoft.com/office/powerpoint/2010/main" val="1332741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CFBF7"/>
        </a:solidFill>
        <a:effectLst/>
      </p:bgPr>
    </p:bg>
    <p:spTree>
      <p:nvGrpSpPr>
        <p:cNvPr id="1" name=""/>
        <p:cNvGrpSpPr/>
        <p:nvPr/>
      </p:nvGrpSpPr>
      <p:grpSpPr>
        <a:xfrm>
          <a:off x="0" y="0"/>
          <a:ext cx="0" cy="0"/>
          <a:chOff x="0" y="0"/>
          <a:chExt cx="0" cy="0"/>
        </a:xfrm>
      </p:grpSpPr>
      <p:sp>
        <p:nvSpPr>
          <p:cNvPr id="30" name="top-rule-2">
            <a:extLst>
              <a:ext uri="{FF2B5EF4-FFF2-40B4-BE49-F238E27FC236}">
                <a16:creationId xmlns:a16="http://schemas.microsoft.com/office/drawing/2014/main" id="{5A808D31-822E-45C6-A9BC-AC3C96ADF7A4}"/>
              </a:ext>
            </a:extLst>
          </p:cNvPr>
          <p:cNvSpPr>
            <a:spLocks noGrp="1"/>
          </p:cNvSpPr>
          <p:nvPr/>
        </p:nvSpPr>
        <p:spPr>
          <a:xfrm>
            <a:off x="0" y="0"/>
            <a:ext cx="12192000" cy="114300"/>
          </a:xfrm>
          <a:prstGeom prst="rect">
            <a:avLst/>
          </a:prstGeom>
          <a:solidFill>
            <a:srgbClr val="D50064"/>
          </a:solidFill>
          <a:ln w="0">
            <a:noFill/>
            <a:prstDash val="solid"/>
          </a:ln>
        </p:spPr>
        <p:txBody>
          <a:bodyPr/>
          <a:lstStyle/>
          <a:p>
            <a:endParaRPr lang="en-GB"/>
          </a:p>
        </p:txBody>
      </p:sp>
      <p:sp>
        <p:nvSpPr>
          <p:cNvPr id="2" name="number-block-2">
            <a:extLst>
              <a:ext uri="{FF2B5EF4-FFF2-40B4-BE49-F238E27FC236}">
                <a16:creationId xmlns:a16="http://schemas.microsoft.com/office/drawing/2014/main" id="{29A73450-D228-4FC9-8BAE-D326511D0428}"/>
              </a:ext>
            </a:extLst>
          </p:cNvPr>
          <p:cNvSpPr>
            <a:spLocks noGrp="1"/>
          </p:cNvSpPr>
          <p:nvPr/>
        </p:nvSpPr>
        <p:spPr>
          <a:xfrm>
            <a:off x="0" y="0"/>
            <a:ext cx="876300" cy="685800"/>
          </a:xfrm>
          <a:prstGeom prst="rect">
            <a:avLst/>
          </a:prstGeom>
          <a:solidFill>
            <a:srgbClr val="D50064"/>
          </a:solidFill>
          <a:ln w="0">
            <a:noFill/>
            <a:prstDash val="solid"/>
          </a:ln>
        </p:spPr>
        <p:txBody>
          <a:bodyPr/>
          <a:lstStyle/>
          <a:p>
            <a:endParaRPr lang="en-GB"/>
          </a:p>
        </p:txBody>
      </p:sp>
      <p:sp>
        <p:nvSpPr>
          <p:cNvPr id="3" name="number-2">
            <a:extLst>
              <a:ext uri="{FF2B5EF4-FFF2-40B4-BE49-F238E27FC236}">
                <a16:creationId xmlns:a16="http://schemas.microsoft.com/office/drawing/2014/main" id="{A26D3A77-05C9-4C3D-A7A1-19BE1C09620E}"/>
              </a:ext>
            </a:extLst>
          </p:cNvPr>
          <p:cNvSpPr>
            <a:spLocks noGrp="1"/>
          </p:cNvSpPr>
          <p:nvPr/>
        </p:nvSpPr>
        <p:spPr>
          <a:xfrm>
            <a:off x="228600" y="76200"/>
            <a:ext cx="428625" cy="504825"/>
          </a:xfrm>
          <a:prstGeom prst="rect">
            <a:avLst/>
          </a:prstGeom>
          <a:noFill/>
          <a:ln w="0">
            <a:noFill/>
            <a:prstDash val="solid"/>
          </a:ln>
        </p:spPr>
        <p:txBody>
          <a:bodyPr anchor="ctr"/>
          <a:lstStyle/>
          <a:p>
            <a:pPr algn="ctr">
              <a:defRPr sz="2700" b="1" i="0">
                <a:solidFill>
                  <a:srgbClr val="FFFFFF"/>
                </a:solidFill>
              </a:defRPr>
            </a:pPr>
            <a:r>
              <a:rPr sz="2700" b="1" i="0">
                <a:solidFill>
                  <a:srgbClr val="FFFFFF"/>
                </a:solidFill>
              </a:rPr>
              <a:t>2</a:t>
            </a:r>
          </a:p>
        </p:txBody>
      </p:sp>
      <p:pic>
        <p:nvPicPr>
          <p:cNvPr id="33" name="Picture 32"/>
          <p:cNvPicPr>
            <a:picLocks noChangeAspect="1"/>
          </p:cNvPicPr>
          <p:nvPr/>
        </p:nvPicPr>
        <p:blipFill>
          <a:blip r:embed="rId3"/>
          <a:stretch/>
        </p:blipFill>
        <p:spPr>
          <a:xfrm>
            <a:off x="10144125" y="270669"/>
            <a:ext cx="1428750" cy="515938"/>
          </a:xfrm>
          <a:prstGeom prst="rect">
            <a:avLst/>
          </a:prstGeom>
        </p:spPr>
      </p:pic>
      <p:sp>
        <p:nvSpPr>
          <p:cNvPr id="5" name="footer-rule-2">
            <a:extLst>
              <a:ext uri="{FF2B5EF4-FFF2-40B4-BE49-F238E27FC236}">
                <a16:creationId xmlns:a16="http://schemas.microsoft.com/office/drawing/2014/main" id="{6BE6CBC7-E496-4824-9182-F040C0EA463E}"/>
              </a:ext>
            </a:extLst>
          </p:cNvPr>
          <p:cNvSpPr>
            <a:spLocks noGrp="1"/>
          </p:cNvSpPr>
          <p:nvPr/>
        </p:nvSpPr>
        <p:spPr>
          <a:xfrm>
            <a:off x="438150" y="6457950"/>
            <a:ext cx="1190625" cy="47625"/>
          </a:xfrm>
          <a:prstGeom prst="rect">
            <a:avLst/>
          </a:prstGeom>
          <a:solidFill>
            <a:srgbClr val="D50064"/>
          </a:solidFill>
          <a:ln w="0">
            <a:noFill/>
            <a:prstDash val="solid"/>
          </a:ln>
        </p:spPr>
        <p:txBody>
          <a:bodyPr/>
          <a:lstStyle/>
          <a:p>
            <a:endParaRPr lang="en-GB"/>
          </a:p>
        </p:txBody>
      </p:sp>
      <p:sp>
        <p:nvSpPr>
          <p:cNvPr id="6" name="footer-2">
            <a:extLst>
              <a:ext uri="{FF2B5EF4-FFF2-40B4-BE49-F238E27FC236}">
                <a16:creationId xmlns:a16="http://schemas.microsoft.com/office/drawing/2014/main" id="{A784B3D3-F00E-43F1-8B3E-00F07AB24C35}"/>
              </a:ext>
            </a:extLst>
          </p:cNvPr>
          <p:cNvSpPr>
            <a:spLocks noGrp="1"/>
          </p:cNvSpPr>
          <p:nvPr/>
        </p:nvSpPr>
        <p:spPr>
          <a:xfrm>
            <a:off x="438150" y="6515100"/>
            <a:ext cx="5143500" cy="209550"/>
          </a:xfrm>
          <a:prstGeom prst="rect">
            <a:avLst/>
          </a:prstGeom>
          <a:noFill/>
          <a:ln w="0">
            <a:noFill/>
            <a:prstDash val="solid"/>
          </a:ln>
        </p:spPr>
        <p:txBody>
          <a:bodyPr anchor="ctr"/>
          <a:lstStyle/>
          <a:p>
            <a:pPr algn="l">
              <a:defRPr sz="1050" b="0" i="0">
                <a:solidFill>
                  <a:srgbClr val="171717"/>
                </a:solidFill>
              </a:defRPr>
            </a:pPr>
            <a:r>
              <a:rPr sz="1050" b="0" i="0">
                <a:solidFill>
                  <a:srgbClr val="171717"/>
                </a:solidFill>
              </a:rPr>
              <a:t>Extract  |  Built with Local Planning Authorities</a:t>
            </a:r>
          </a:p>
        </p:txBody>
      </p:sp>
      <p:sp>
        <p:nvSpPr>
          <p:cNvPr id="7" name="date-2">
            <a:extLst>
              <a:ext uri="{FF2B5EF4-FFF2-40B4-BE49-F238E27FC236}">
                <a16:creationId xmlns:a16="http://schemas.microsoft.com/office/drawing/2014/main" id="{77DC5DCB-DE52-4280-8D05-8D930A77E33A}"/>
              </a:ext>
            </a:extLst>
          </p:cNvPr>
          <p:cNvSpPr>
            <a:spLocks noGrp="1"/>
          </p:cNvSpPr>
          <p:nvPr/>
        </p:nvSpPr>
        <p:spPr>
          <a:xfrm>
            <a:off x="8572500" y="6515100"/>
            <a:ext cx="3000375" cy="209550"/>
          </a:xfrm>
          <a:prstGeom prst="rect">
            <a:avLst/>
          </a:prstGeom>
          <a:noFill/>
          <a:ln w="0">
            <a:noFill/>
            <a:prstDash val="solid"/>
          </a:ln>
        </p:spPr>
        <p:txBody>
          <a:bodyPr anchor="ctr"/>
          <a:lstStyle/>
          <a:p>
            <a:pPr algn="r">
              <a:defRPr sz="975" b="0" i="0">
                <a:solidFill>
                  <a:srgbClr val="5B5B5B"/>
                </a:solidFill>
              </a:defRPr>
            </a:pPr>
            <a:r>
              <a:rPr sz="975" b="0" i="0">
                <a:solidFill>
                  <a:srgbClr val="5B5B5B"/>
                </a:solidFill>
              </a:rPr>
              <a:t>Update: 28 August – 4 September 2026</a:t>
            </a:r>
          </a:p>
        </p:txBody>
      </p:sp>
      <p:sp>
        <p:nvSpPr>
          <p:cNvPr id="8" name="s2-title">
            <a:extLst>
              <a:ext uri="{FF2B5EF4-FFF2-40B4-BE49-F238E27FC236}">
                <a16:creationId xmlns:a16="http://schemas.microsoft.com/office/drawing/2014/main" id="{03BA7FB6-0D02-464A-AC27-3839D6C6E91D}"/>
              </a:ext>
            </a:extLst>
          </p:cNvPr>
          <p:cNvSpPr>
            <a:spLocks noGrp="1"/>
          </p:cNvSpPr>
          <p:nvPr/>
        </p:nvSpPr>
        <p:spPr>
          <a:xfrm>
            <a:off x="609600" y="857250"/>
            <a:ext cx="8572500" cy="590550"/>
          </a:xfrm>
          <a:prstGeom prst="rect">
            <a:avLst/>
          </a:prstGeom>
          <a:noFill/>
          <a:ln w="0">
            <a:noFill/>
            <a:prstDash val="solid"/>
          </a:ln>
        </p:spPr>
        <p:txBody>
          <a:bodyPr anchor="ctr"/>
          <a:lstStyle/>
          <a:p>
            <a:pPr algn="l">
              <a:defRPr sz="3000" b="1" i="0">
                <a:solidFill>
                  <a:srgbClr val="171717"/>
                </a:solidFill>
              </a:defRPr>
            </a:pPr>
            <a:r>
              <a:rPr sz="3000" b="1" i="0">
                <a:solidFill>
                  <a:srgbClr val="171717"/>
                </a:solidFill>
              </a:rPr>
              <a:t>We’re testing the whole journey with LPAs</a:t>
            </a:r>
          </a:p>
        </p:txBody>
      </p:sp>
      <p:sp>
        <p:nvSpPr>
          <p:cNvPr id="9" name="s2-underline">
            <a:extLst>
              <a:ext uri="{FF2B5EF4-FFF2-40B4-BE49-F238E27FC236}">
                <a16:creationId xmlns:a16="http://schemas.microsoft.com/office/drawing/2014/main" id="{3F55C763-E66A-4193-AB6F-4B703F058825}"/>
              </a:ext>
            </a:extLst>
          </p:cNvPr>
          <p:cNvSpPr>
            <a:spLocks noGrp="1"/>
          </p:cNvSpPr>
          <p:nvPr/>
        </p:nvSpPr>
        <p:spPr>
          <a:xfrm>
            <a:off x="628650" y="1524000"/>
            <a:ext cx="1714500" cy="57150"/>
          </a:xfrm>
          <a:prstGeom prst="roundRect">
            <a:avLst>
              <a:gd name="adj" fmla="val 50000"/>
            </a:avLst>
          </a:prstGeom>
          <a:solidFill>
            <a:srgbClr val="D50064"/>
          </a:solidFill>
          <a:ln w="0">
            <a:noFill/>
            <a:prstDash val="solid"/>
          </a:ln>
        </p:spPr>
        <p:txBody>
          <a:bodyPr/>
          <a:lstStyle/>
          <a:p>
            <a:endParaRPr lang="en-GB"/>
          </a:p>
        </p:txBody>
      </p:sp>
      <p:sp>
        <p:nvSpPr>
          <p:cNvPr id="10" name="s2-intro">
            <a:extLst>
              <a:ext uri="{FF2B5EF4-FFF2-40B4-BE49-F238E27FC236}">
                <a16:creationId xmlns:a16="http://schemas.microsoft.com/office/drawing/2014/main" id="{3573B7A4-F736-4C20-B407-92716F4363D3}"/>
              </a:ext>
            </a:extLst>
          </p:cNvPr>
          <p:cNvSpPr>
            <a:spLocks noGrp="1"/>
          </p:cNvSpPr>
          <p:nvPr/>
        </p:nvSpPr>
        <p:spPr>
          <a:xfrm>
            <a:off x="628650" y="1714500"/>
            <a:ext cx="10382250" cy="552450"/>
          </a:xfrm>
          <a:prstGeom prst="rect">
            <a:avLst/>
          </a:prstGeom>
          <a:noFill/>
          <a:ln w="0">
            <a:noFill/>
            <a:prstDash val="solid"/>
          </a:ln>
        </p:spPr>
        <p:txBody>
          <a:bodyPr anchor="ctr"/>
          <a:lstStyle/>
          <a:p>
            <a:pPr algn="l">
              <a:defRPr sz="1725" b="1" i="0">
                <a:solidFill>
                  <a:srgbClr val="D50064"/>
                </a:solidFill>
              </a:defRPr>
            </a:pPr>
            <a:r>
              <a:rPr sz="1725" b="1" i="0">
                <a:solidFill>
                  <a:srgbClr val="D50064"/>
                </a:solidFill>
              </a:rPr>
              <a:t>The aim is not simply to extract information — it is to make the result easier to review, trust and use.</a:t>
            </a:r>
          </a:p>
        </p:txBody>
      </p:sp>
      <p:sp>
        <p:nvSpPr>
          <p:cNvPr id="11" name="s2-image-paper">
            <a:extLst>
              <a:ext uri="{FF2B5EF4-FFF2-40B4-BE49-F238E27FC236}">
                <a16:creationId xmlns:a16="http://schemas.microsoft.com/office/drawing/2014/main" id="{D10ED1FB-847C-4962-9BE5-17F5782C6DA8}"/>
              </a:ext>
            </a:extLst>
          </p:cNvPr>
          <p:cNvSpPr>
            <a:spLocks noGrp="1"/>
          </p:cNvSpPr>
          <p:nvPr/>
        </p:nvSpPr>
        <p:spPr>
          <a:xfrm>
            <a:off x="628650" y="2524125"/>
            <a:ext cx="4762500" cy="2857500"/>
          </a:xfrm>
          <a:prstGeom prst="roundRect">
            <a:avLst>
              <a:gd name="adj" fmla="val 6000"/>
            </a:avLst>
          </a:prstGeom>
          <a:solidFill>
            <a:srgbClr val="FFFFFF"/>
          </a:solidFill>
          <a:ln w="19050">
            <a:solidFill>
              <a:srgbClr val="F3BCD1"/>
            </a:solidFill>
            <a:prstDash val="solid"/>
          </a:ln>
        </p:spPr>
        <p:txBody>
          <a:bodyPr/>
          <a:lstStyle/>
          <a:p>
            <a:endParaRPr lang="en-GB"/>
          </a:p>
        </p:txBody>
      </p:sp>
      <p:pic>
        <p:nvPicPr>
          <p:cNvPr id="41" name="Picture 40"/>
          <p:cNvPicPr>
            <a:picLocks noChangeAspect="1"/>
          </p:cNvPicPr>
          <p:nvPr/>
        </p:nvPicPr>
        <p:blipFill>
          <a:blip r:embed="rId4"/>
          <a:srcRect t="12418" b="12418"/>
          <a:stretch>
            <a:fillRect/>
          </a:stretch>
        </p:blipFill>
        <p:spPr>
          <a:xfrm>
            <a:off x="742950" y="2647950"/>
            <a:ext cx="4533900" cy="2628900"/>
          </a:xfrm>
          <a:prstGeom prst="roundRect">
            <a:avLst>
              <a:gd name="adj" fmla="val 4348"/>
            </a:avLst>
          </a:prstGeom>
        </p:spPr>
      </p:pic>
      <p:sp>
        <p:nvSpPr>
          <p:cNvPr id="13" name="s2-image-caption">
            <a:extLst>
              <a:ext uri="{FF2B5EF4-FFF2-40B4-BE49-F238E27FC236}">
                <a16:creationId xmlns:a16="http://schemas.microsoft.com/office/drawing/2014/main" id="{97472A10-7C7A-45C1-81BE-0D967111C52F}"/>
              </a:ext>
            </a:extLst>
          </p:cNvPr>
          <p:cNvSpPr>
            <a:spLocks noGrp="1"/>
          </p:cNvSpPr>
          <p:nvPr/>
        </p:nvSpPr>
        <p:spPr>
          <a:xfrm>
            <a:off x="885825" y="5067300"/>
            <a:ext cx="4095750" cy="628650"/>
          </a:xfrm>
          <a:prstGeom prst="roundRect">
            <a:avLst>
              <a:gd name="adj" fmla="val 18182"/>
            </a:avLst>
          </a:prstGeom>
          <a:solidFill>
            <a:srgbClr val="FCE3EE"/>
          </a:solidFill>
          <a:ln w="0">
            <a:noFill/>
            <a:prstDash val="solid"/>
          </a:ln>
        </p:spPr>
        <p:txBody>
          <a:bodyPr/>
          <a:lstStyle/>
          <a:p>
            <a:endParaRPr lang="en-GB"/>
          </a:p>
        </p:txBody>
      </p:sp>
      <p:sp>
        <p:nvSpPr>
          <p:cNvPr id="14" name="s2-caption">
            <a:extLst>
              <a:ext uri="{FF2B5EF4-FFF2-40B4-BE49-F238E27FC236}">
                <a16:creationId xmlns:a16="http://schemas.microsoft.com/office/drawing/2014/main" id="{54653DDF-6063-4DED-B5F8-93DD1C47AA9D}"/>
              </a:ext>
            </a:extLst>
          </p:cNvPr>
          <p:cNvSpPr>
            <a:spLocks noGrp="1"/>
          </p:cNvSpPr>
          <p:nvPr/>
        </p:nvSpPr>
        <p:spPr>
          <a:xfrm>
            <a:off x="1057275" y="5153025"/>
            <a:ext cx="3752850" cy="447675"/>
          </a:xfrm>
          <a:prstGeom prst="rect">
            <a:avLst/>
          </a:prstGeom>
          <a:noFill/>
          <a:ln w="0">
            <a:noFill/>
            <a:prstDash val="solid"/>
          </a:ln>
        </p:spPr>
        <p:txBody>
          <a:bodyPr anchor="ctr"/>
          <a:lstStyle/>
          <a:p>
            <a:pPr algn="ctr">
              <a:defRPr sz="1350" b="1" i="0">
                <a:solidFill>
                  <a:srgbClr val="D50064"/>
                </a:solidFill>
              </a:defRPr>
            </a:pPr>
            <a:r>
              <a:rPr sz="1350" b="1" i="0">
                <a:solidFill>
                  <a:srgbClr val="D50064"/>
                </a:solidFill>
              </a:rPr>
              <a:t>Built with LPAs: research and testing are guiding what we improve next.</a:t>
            </a:r>
          </a:p>
        </p:txBody>
      </p:sp>
      <p:sp>
        <p:nvSpPr>
          <p:cNvPr id="15" name="bullet-dot-s2-267">
            <a:extLst>
              <a:ext uri="{FF2B5EF4-FFF2-40B4-BE49-F238E27FC236}">
                <a16:creationId xmlns:a16="http://schemas.microsoft.com/office/drawing/2014/main" id="{3B93C3C3-F913-4787-A6FD-8149CBE1B729}"/>
              </a:ext>
            </a:extLst>
          </p:cNvPr>
          <p:cNvSpPr>
            <a:spLocks noGrp="1"/>
          </p:cNvSpPr>
          <p:nvPr/>
        </p:nvSpPr>
        <p:spPr>
          <a:xfrm>
            <a:off x="5905500" y="2619375"/>
            <a:ext cx="123825" cy="123825"/>
          </a:xfrm>
          <a:prstGeom prst="roundRect">
            <a:avLst>
              <a:gd name="adj" fmla="val 50000"/>
            </a:avLst>
          </a:prstGeom>
          <a:solidFill>
            <a:srgbClr val="D50064"/>
          </a:solidFill>
          <a:ln w="0">
            <a:noFill/>
            <a:prstDash val="solid"/>
          </a:ln>
        </p:spPr>
        <p:txBody>
          <a:bodyPr/>
          <a:lstStyle/>
          <a:p>
            <a:endParaRPr lang="en-GB"/>
          </a:p>
        </p:txBody>
      </p:sp>
      <p:sp>
        <p:nvSpPr>
          <p:cNvPr id="16" name="bullet-head-s2-267">
            <a:extLst>
              <a:ext uri="{FF2B5EF4-FFF2-40B4-BE49-F238E27FC236}">
                <a16:creationId xmlns:a16="http://schemas.microsoft.com/office/drawing/2014/main" id="{201764FE-B913-4D6D-8F38-DB64BAF850E8}"/>
              </a:ext>
            </a:extLst>
          </p:cNvPr>
          <p:cNvSpPr>
            <a:spLocks noGrp="1"/>
          </p:cNvSpPr>
          <p:nvPr/>
        </p:nvSpPr>
        <p:spPr>
          <a:xfrm>
            <a:off x="6162675" y="2543175"/>
            <a:ext cx="5124450" cy="266700"/>
          </a:xfrm>
          <a:prstGeom prst="rect">
            <a:avLst/>
          </a:prstGeom>
          <a:noFill/>
          <a:ln w="0">
            <a:noFill/>
            <a:prstDash val="solid"/>
          </a:ln>
        </p:spPr>
        <p:txBody>
          <a:bodyPr anchor="ctr"/>
          <a:lstStyle/>
          <a:p>
            <a:pPr algn="l">
              <a:defRPr sz="1650" b="1" i="0">
                <a:solidFill>
                  <a:srgbClr val="D50064"/>
                </a:solidFill>
              </a:defRPr>
            </a:pPr>
            <a:r>
              <a:rPr sz="1650" b="1" i="0">
                <a:solidFill>
                  <a:srgbClr val="D50064"/>
                </a:solidFill>
              </a:rPr>
              <a:t>Checking difficult documents</a:t>
            </a:r>
          </a:p>
        </p:txBody>
      </p:sp>
      <p:sp>
        <p:nvSpPr>
          <p:cNvPr id="17" name="bullet-body-s2-267">
            <a:extLst>
              <a:ext uri="{FF2B5EF4-FFF2-40B4-BE49-F238E27FC236}">
                <a16:creationId xmlns:a16="http://schemas.microsoft.com/office/drawing/2014/main" id="{746CB6FE-A5CB-41F7-864C-6EAC14F08F54}"/>
              </a:ext>
            </a:extLst>
          </p:cNvPr>
          <p:cNvSpPr>
            <a:spLocks noGrp="1"/>
          </p:cNvSpPr>
          <p:nvPr/>
        </p:nvSpPr>
        <p:spPr>
          <a:xfrm>
            <a:off x="6162675" y="2809875"/>
            <a:ext cx="5124450" cy="495300"/>
          </a:xfrm>
          <a:prstGeom prst="rect">
            <a:avLst/>
          </a:prstGeom>
          <a:noFill/>
          <a:ln w="0">
            <a:noFill/>
            <a:prstDash val="solid"/>
          </a:ln>
        </p:spPr>
        <p:txBody>
          <a:bodyPr anchor="ctr"/>
          <a:lstStyle/>
          <a:p>
            <a:pPr algn="l">
              <a:defRPr sz="1350" b="0" i="0">
                <a:solidFill>
                  <a:srgbClr val="171717"/>
                </a:solidFill>
              </a:defRPr>
            </a:pPr>
            <a:r>
              <a:rPr sz="1350" b="0" i="0">
                <a:solidFill>
                  <a:srgbClr val="171717"/>
                </a:solidFill>
              </a:rPr>
              <a:t>We’re testing challenging maps, georeferencing and the review experience — including the cases that need extra care.</a:t>
            </a:r>
          </a:p>
        </p:txBody>
      </p:sp>
      <p:sp>
        <p:nvSpPr>
          <p:cNvPr id="18" name="bullet-dot-s2-379">
            <a:extLst>
              <a:ext uri="{FF2B5EF4-FFF2-40B4-BE49-F238E27FC236}">
                <a16:creationId xmlns:a16="http://schemas.microsoft.com/office/drawing/2014/main" id="{8369A418-0B80-468D-A204-366DDB0BB37B}"/>
              </a:ext>
            </a:extLst>
          </p:cNvPr>
          <p:cNvSpPr>
            <a:spLocks noGrp="1"/>
          </p:cNvSpPr>
          <p:nvPr/>
        </p:nvSpPr>
        <p:spPr>
          <a:xfrm>
            <a:off x="5905500" y="3686175"/>
            <a:ext cx="123825" cy="123825"/>
          </a:xfrm>
          <a:prstGeom prst="roundRect">
            <a:avLst>
              <a:gd name="adj" fmla="val 50000"/>
            </a:avLst>
          </a:prstGeom>
          <a:solidFill>
            <a:srgbClr val="D50064"/>
          </a:solidFill>
          <a:ln w="0">
            <a:noFill/>
            <a:prstDash val="solid"/>
          </a:ln>
        </p:spPr>
        <p:txBody>
          <a:bodyPr/>
          <a:lstStyle/>
          <a:p>
            <a:endParaRPr lang="en-GB"/>
          </a:p>
        </p:txBody>
      </p:sp>
      <p:sp>
        <p:nvSpPr>
          <p:cNvPr id="19" name="bullet-head-s2-379">
            <a:extLst>
              <a:ext uri="{FF2B5EF4-FFF2-40B4-BE49-F238E27FC236}">
                <a16:creationId xmlns:a16="http://schemas.microsoft.com/office/drawing/2014/main" id="{2941B43B-6D58-40B6-B9AA-ABA5970ED22B}"/>
              </a:ext>
            </a:extLst>
          </p:cNvPr>
          <p:cNvSpPr>
            <a:spLocks noGrp="1"/>
          </p:cNvSpPr>
          <p:nvPr/>
        </p:nvSpPr>
        <p:spPr>
          <a:xfrm>
            <a:off x="6162675" y="3609975"/>
            <a:ext cx="5124450" cy="266700"/>
          </a:xfrm>
          <a:prstGeom prst="rect">
            <a:avLst/>
          </a:prstGeom>
          <a:noFill/>
          <a:ln w="0">
            <a:noFill/>
            <a:prstDash val="solid"/>
          </a:ln>
        </p:spPr>
        <p:txBody>
          <a:bodyPr anchor="ctr"/>
          <a:lstStyle/>
          <a:p>
            <a:pPr algn="l">
              <a:defRPr sz="1650" b="1" i="0">
                <a:solidFill>
                  <a:srgbClr val="D50064"/>
                </a:solidFill>
              </a:defRPr>
            </a:pPr>
            <a:r>
              <a:rPr sz="1650" b="1" i="0">
                <a:solidFill>
                  <a:srgbClr val="D50064"/>
                </a:solidFill>
              </a:rPr>
              <a:t>Making the service more reliable</a:t>
            </a:r>
          </a:p>
        </p:txBody>
      </p:sp>
      <p:sp>
        <p:nvSpPr>
          <p:cNvPr id="20" name="bullet-body-s2-379">
            <a:extLst>
              <a:ext uri="{FF2B5EF4-FFF2-40B4-BE49-F238E27FC236}">
                <a16:creationId xmlns:a16="http://schemas.microsoft.com/office/drawing/2014/main" id="{AB404259-C74F-4E77-AEAD-1D47BCB0DFF1}"/>
              </a:ext>
            </a:extLst>
          </p:cNvPr>
          <p:cNvSpPr>
            <a:spLocks noGrp="1"/>
          </p:cNvSpPr>
          <p:nvPr/>
        </p:nvSpPr>
        <p:spPr>
          <a:xfrm>
            <a:off x="6162675" y="3876675"/>
            <a:ext cx="5124450" cy="495300"/>
          </a:xfrm>
          <a:prstGeom prst="rect">
            <a:avLst/>
          </a:prstGeom>
          <a:noFill/>
          <a:ln w="0">
            <a:noFill/>
            <a:prstDash val="solid"/>
          </a:ln>
        </p:spPr>
        <p:txBody>
          <a:bodyPr anchor="ctr"/>
          <a:lstStyle/>
          <a:p>
            <a:pPr algn="l">
              <a:defRPr sz="1350" b="0" i="0">
                <a:solidFill>
                  <a:srgbClr val="171717"/>
                </a:solidFill>
              </a:defRPr>
            </a:pPr>
            <a:r>
              <a:rPr sz="1350" b="0" i="0">
                <a:solidFill>
                  <a:srgbClr val="171717"/>
                </a:solidFill>
              </a:rPr>
              <a:t>Better monitoring helps us understand where people get stuck and where Extract needs attention.</a:t>
            </a:r>
          </a:p>
        </p:txBody>
      </p:sp>
      <p:sp>
        <p:nvSpPr>
          <p:cNvPr id="21" name="bullet-dot-s2-491">
            <a:extLst>
              <a:ext uri="{FF2B5EF4-FFF2-40B4-BE49-F238E27FC236}">
                <a16:creationId xmlns:a16="http://schemas.microsoft.com/office/drawing/2014/main" id="{CC76EEA1-B006-4842-9129-567A3E019705}"/>
              </a:ext>
            </a:extLst>
          </p:cNvPr>
          <p:cNvSpPr>
            <a:spLocks noGrp="1"/>
          </p:cNvSpPr>
          <p:nvPr/>
        </p:nvSpPr>
        <p:spPr>
          <a:xfrm>
            <a:off x="5905500" y="4752975"/>
            <a:ext cx="123825" cy="123825"/>
          </a:xfrm>
          <a:prstGeom prst="roundRect">
            <a:avLst>
              <a:gd name="adj" fmla="val 50000"/>
            </a:avLst>
          </a:prstGeom>
          <a:solidFill>
            <a:srgbClr val="D50064"/>
          </a:solidFill>
          <a:ln w="0">
            <a:noFill/>
            <a:prstDash val="solid"/>
          </a:ln>
        </p:spPr>
        <p:txBody>
          <a:bodyPr/>
          <a:lstStyle/>
          <a:p>
            <a:endParaRPr lang="en-GB"/>
          </a:p>
        </p:txBody>
      </p:sp>
      <p:sp>
        <p:nvSpPr>
          <p:cNvPr id="22" name="bullet-head-s2-491">
            <a:extLst>
              <a:ext uri="{FF2B5EF4-FFF2-40B4-BE49-F238E27FC236}">
                <a16:creationId xmlns:a16="http://schemas.microsoft.com/office/drawing/2014/main" id="{537E467D-BE79-4B5D-8D44-EF1364C1852D}"/>
              </a:ext>
            </a:extLst>
          </p:cNvPr>
          <p:cNvSpPr>
            <a:spLocks noGrp="1"/>
          </p:cNvSpPr>
          <p:nvPr/>
        </p:nvSpPr>
        <p:spPr>
          <a:xfrm>
            <a:off x="6162675" y="4676775"/>
            <a:ext cx="5124450" cy="266700"/>
          </a:xfrm>
          <a:prstGeom prst="rect">
            <a:avLst/>
          </a:prstGeom>
          <a:noFill/>
          <a:ln w="0">
            <a:noFill/>
            <a:prstDash val="solid"/>
          </a:ln>
        </p:spPr>
        <p:txBody>
          <a:bodyPr anchor="ctr"/>
          <a:lstStyle/>
          <a:p>
            <a:pPr algn="l">
              <a:defRPr sz="1650" b="1" i="0">
                <a:solidFill>
                  <a:srgbClr val="D50064"/>
                </a:solidFill>
              </a:defRPr>
            </a:pPr>
            <a:r>
              <a:rPr sz="1650" b="1" i="0">
                <a:solidFill>
                  <a:srgbClr val="D50064"/>
                </a:solidFill>
              </a:rPr>
              <a:t>Learning about publishing</a:t>
            </a:r>
          </a:p>
        </p:txBody>
      </p:sp>
      <p:sp>
        <p:nvSpPr>
          <p:cNvPr id="23" name="bullet-body-s2-491">
            <a:extLst>
              <a:ext uri="{FF2B5EF4-FFF2-40B4-BE49-F238E27FC236}">
                <a16:creationId xmlns:a16="http://schemas.microsoft.com/office/drawing/2014/main" id="{2DCF49E1-6DEF-40E8-81FB-2F7917981358}"/>
              </a:ext>
            </a:extLst>
          </p:cNvPr>
          <p:cNvSpPr>
            <a:spLocks noGrp="1"/>
          </p:cNvSpPr>
          <p:nvPr/>
        </p:nvSpPr>
        <p:spPr>
          <a:xfrm>
            <a:off x="6162675" y="4943475"/>
            <a:ext cx="5124450" cy="495300"/>
          </a:xfrm>
          <a:prstGeom prst="rect">
            <a:avLst/>
          </a:prstGeom>
          <a:noFill/>
          <a:ln w="0">
            <a:noFill/>
            <a:prstDash val="solid"/>
          </a:ln>
        </p:spPr>
        <p:txBody>
          <a:bodyPr anchor="ctr"/>
          <a:lstStyle/>
          <a:p>
            <a:pPr algn="l">
              <a:defRPr sz="1350" b="0" i="0">
                <a:solidFill>
                  <a:srgbClr val="171717"/>
                </a:solidFill>
              </a:defRPr>
            </a:pPr>
            <a:r>
              <a:rPr sz="1350" b="0" i="0">
                <a:solidFill>
                  <a:srgbClr val="171717"/>
                </a:solidFill>
              </a:rPr>
              <a:t>Research beginning this week will tell us whether publishing from Extract would genuinely help LPAs.</a:t>
            </a:r>
          </a:p>
        </p:txBody>
      </p:sp>
      <p:sp>
        <p:nvSpPr>
          <p:cNvPr id="24" name="s2-help">
            <a:extLst>
              <a:ext uri="{FF2B5EF4-FFF2-40B4-BE49-F238E27FC236}">
                <a16:creationId xmlns:a16="http://schemas.microsoft.com/office/drawing/2014/main" id="{A74507DD-9EA3-45D1-8FB5-1D3824396145}"/>
              </a:ext>
            </a:extLst>
          </p:cNvPr>
          <p:cNvSpPr>
            <a:spLocks noGrp="1"/>
          </p:cNvSpPr>
          <p:nvPr/>
        </p:nvSpPr>
        <p:spPr>
          <a:xfrm>
            <a:off x="5905500" y="5724525"/>
            <a:ext cx="5381625" cy="476250"/>
          </a:xfrm>
          <a:prstGeom prst="roundRect">
            <a:avLst>
              <a:gd name="adj" fmla="val 24000"/>
            </a:avLst>
          </a:prstGeom>
          <a:solidFill>
            <a:srgbClr val="D50064"/>
          </a:solidFill>
          <a:ln w="0">
            <a:noFill/>
            <a:prstDash val="solid"/>
          </a:ln>
        </p:spPr>
        <p:txBody>
          <a:bodyPr/>
          <a:lstStyle/>
          <a:p>
            <a:endParaRPr lang="en-GB"/>
          </a:p>
        </p:txBody>
      </p:sp>
      <p:sp>
        <p:nvSpPr>
          <p:cNvPr id="25" name="s2-help-text">
            <a:extLst>
              <a:ext uri="{FF2B5EF4-FFF2-40B4-BE49-F238E27FC236}">
                <a16:creationId xmlns:a16="http://schemas.microsoft.com/office/drawing/2014/main" id="{2CABFE99-66FA-46EA-B39D-CD51CE985211}"/>
              </a:ext>
            </a:extLst>
          </p:cNvPr>
          <p:cNvSpPr>
            <a:spLocks noGrp="1"/>
          </p:cNvSpPr>
          <p:nvPr/>
        </p:nvSpPr>
        <p:spPr>
          <a:xfrm>
            <a:off x="6124575" y="5791200"/>
            <a:ext cx="4953000" cy="333375"/>
          </a:xfrm>
          <a:prstGeom prst="rect">
            <a:avLst/>
          </a:prstGeom>
          <a:noFill/>
          <a:ln w="0">
            <a:noFill/>
            <a:prstDash val="solid"/>
          </a:ln>
        </p:spPr>
        <p:txBody>
          <a:bodyPr anchor="ctr"/>
          <a:lstStyle/>
          <a:p>
            <a:pPr algn="ctr">
              <a:defRPr sz="1425" b="1" i="0">
                <a:solidFill>
                  <a:srgbClr val="FFFFFF"/>
                </a:solidFill>
              </a:defRPr>
            </a:pPr>
            <a:r>
              <a:rPr sz="1425" b="1" i="0">
                <a:solidFill>
                  <a:srgbClr val="FFFFFF"/>
                </a:solidFill>
              </a:rPr>
              <a:t>How you can help: share examples or join a short research session.</a:t>
            </a:r>
          </a:p>
        </p:txBody>
      </p:sp>
      <p:pic>
        <p:nvPicPr>
          <p:cNvPr id="55" name="Picture 54"/>
          <p:cNvPicPr>
            <a:picLocks noChangeAspect="1"/>
          </p:cNvPicPr>
          <p:nvPr/>
        </p:nvPicPr>
        <p:blipFill>
          <a:blip r:embed="rId3"/>
          <a:stretch/>
        </p:blipFill>
        <p:spPr>
          <a:xfrm>
            <a:off x="10144125" y="270669"/>
            <a:ext cx="1428750" cy="515938"/>
          </a:xfrm>
          <a:prstGeom prst="rect">
            <a:avLst/>
          </a:prstGeom>
        </p:spPr>
      </p:pic>
      <p:sp>
        <p:nvSpPr>
          <p:cNvPr id="27" name="s2-footer-rule-top">
            <a:extLst>
              <a:ext uri="{FF2B5EF4-FFF2-40B4-BE49-F238E27FC236}">
                <a16:creationId xmlns:a16="http://schemas.microsoft.com/office/drawing/2014/main" id="{60C3EFF0-C5CA-4115-B87B-C2DB95C36E14}"/>
              </a:ext>
            </a:extLst>
          </p:cNvPr>
          <p:cNvSpPr>
            <a:spLocks noGrp="1"/>
          </p:cNvSpPr>
          <p:nvPr/>
        </p:nvSpPr>
        <p:spPr>
          <a:xfrm>
            <a:off x="438150" y="6457950"/>
            <a:ext cx="1190625" cy="47625"/>
          </a:xfrm>
          <a:prstGeom prst="rect">
            <a:avLst/>
          </a:prstGeom>
          <a:solidFill>
            <a:srgbClr val="D50064"/>
          </a:solidFill>
          <a:ln w="0">
            <a:noFill/>
            <a:prstDash val="solid"/>
          </a:ln>
        </p:spPr>
        <p:txBody>
          <a:bodyPr/>
          <a:lstStyle/>
          <a:p>
            <a:endParaRPr lang="en-GB"/>
          </a:p>
        </p:txBody>
      </p:sp>
      <p:sp>
        <p:nvSpPr>
          <p:cNvPr id="28" name="s2-footer-top">
            <a:extLst>
              <a:ext uri="{FF2B5EF4-FFF2-40B4-BE49-F238E27FC236}">
                <a16:creationId xmlns:a16="http://schemas.microsoft.com/office/drawing/2014/main" id="{00285335-76B1-4D77-A5B2-7788BF896C92}"/>
              </a:ext>
            </a:extLst>
          </p:cNvPr>
          <p:cNvSpPr>
            <a:spLocks noGrp="1"/>
          </p:cNvSpPr>
          <p:nvPr/>
        </p:nvSpPr>
        <p:spPr>
          <a:xfrm>
            <a:off x="438150" y="6515100"/>
            <a:ext cx="5143500" cy="209550"/>
          </a:xfrm>
          <a:prstGeom prst="rect">
            <a:avLst/>
          </a:prstGeom>
          <a:noFill/>
          <a:ln w="0">
            <a:noFill/>
            <a:prstDash val="solid"/>
          </a:ln>
        </p:spPr>
        <p:txBody>
          <a:bodyPr anchor="ctr"/>
          <a:lstStyle/>
          <a:p>
            <a:pPr algn="l">
              <a:defRPr sz="1050" b="0" i="0">
                <a:solidFill>
                  <a:srgbClr val="171717"/>
                </a:solidFill>
              </a:defRPr>
            </a:pPr>
            <a:r>
              <a:rPr sz="1050" b="0" i="0">
                <a:solidFill>
                  <a:srgbClr val="171717"/>
                </a:solidFill>
              </a:rPr>
              <a:t>Extract  |  Built with Local Planning Authorities</a:t>
            </a:r>
          </a:p>
        </p:txBody>
      </p:sp>
      <p:sp>
        <p:nvSpPr>
          <p:cNvPr id="29" name="s2-date-top">
            <a:extLst>
              <a:ext uri="{FF2B5EF4-FFF2-40B4-BE49-F238E27FC236}">
                <a16:creationId xmlns:a16="http://schemas.microsoft.com/office/drawing/2014/main" id="{8D8CECEB-B0F5-4267-A843-42F7A897B6A1}"/>
              </a:ext>
            </a:extLst>
          </p:cNvPr>
          <p:cNvSpPr>
            <a:spLocks noGrp="1"/>
          </p:cNvSpPr>
          <p:nvPr/>
        </p:nvSpPr>
        <p:spPr>
          <a:xfrm>
            <a:off x="8572500" y="6515100"/>
            <a:ext cx="3000375" cy="209550"/>
          </a:xfrm>
          <a:prstGeom prst="rect">
            <a:avLst/>
          </a:prstGeom>
          <a:noFill/>
          <a:ln w="0">
            <a:noFill/>
            <a:prstDash val="solid"/>
          </a:ln>
        </p:spPr>
        <p:txBody>
          <a:bodyPr anchor="ctr"/>
          <a:lstStyle/>
          <a:p>
            <a:pPr algn="r">
              <a:defRPr sz="975" b="0" i="0">
                <a:solidFill>
                  <a:srgbClr val="5B5B5B"/>
                </a:solidFill>
              </a:defRPr>
            </a:pPr>
            <a:r>
              <a:rPr sz="975" b="0" i="0">
                <a:solidFill>
                  <a:srgbClr val="5B5B5B"/>
                </a:solidFill>
              </a:rPr>
              <a:t>Update: 28 August – 4 September 2026</a:t>
            </a:r>
          </a:p>
        </p:txBody>
      </p:sp>
    </p:spTree>
    <p:extLst>
      <p:ext uri="{BB962C8B-B14F-4D97-AF65-F5344CB8AC3E}">
        <p14:creationId xmlns:p14="http://schemas.microsoft.com/office/powerpoint/2010/main" val="12718113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CFBF7"/>
        </a:solidFill>
        <a:effectLst/>
      </p:bgPr>
    </p:bg>
    <p:spTree>
      <p:nvGrpSpPr>
        <p:cNvPr id="1" name=""/>
        <p:cNvGrpSpPr/>
        <p:nvPr/>
      </p:nvGrpSpPr>
      <p:grpSpPr>
        <a:xfrm>
          <a:off x="0" y="0"/>
          <a:ext cx="0" cy="0"/>
          <a:chOff x="0" y="0"/>
          <a:chExt cx="0" cy="0"/>
        </a:xfrm>
      </p:grpSpPr>
      <p:sp>
        <p:nvSpPr>
          <p:cNvPr id="30" name="top-rule-2">
            <a:extLst>
              <a:ext uri="{FF2B5EF4-FFF2-40B4-BE49-F238E27FC236}">
                <a16:creationId xmlns:a16="http://schemas.microsoft.com/office/drawing/2014/main" id="{5A808D31-822E-45C6-A9BC-AC3C96ADF7A4}"/>
              </a:ext>
            </a:extLst>
          </p:cNvPr>
          <p:cNvSpPr>
            <a:spLocks noGrp="1"/>
          </p:cNvSpPr>
          <p:nvPr/>
        </p:nvSpPr>
        <p:spPr>
          <a:xfrm>
            <a:off x="0" y="0"/>
            <a:ext cx="12192000" cy="114300"/>
          </a:xfrm>
          <a:prstGeom prst="rect">
            <a:avLst/>
          </a:prstGeom>
          <a:solidFill>
            <a:srgbClr val="D50064"/>
          </a:solidFill>
          <a:ln w="0">
            <a:noFill/>
            <a:prstDash val="solid"/>
          </a:ln>
        </p:spPr>
        <p:txBody>
          <a:bodyPr/>
          <a:lstStyle/>
          <a:p>
            <a:endParaRPr lang="en-GB"/>
          </a:p>
        </p:txBody>
      </p:sp>
      <p:sp>
        <p:nvSpPr>
          <p:cNvPr id="2" name="number-block-2">
            <a:extLst>
              <a:ext uri="{FF2B5EF4-FFF2-40B4-BE49-F238E27FC236}">
                <a16:creationId xmlns:a16="http://schemas.microsoft.com/office/drawing/2014/main" id="{29A73450-D228-4FC9-8BAE-D326511D0428}"/>
              </a:ext>
            </a:extLst>
          </p:cNvPr>
          <p:cNvSpPr>
            <a:spLocks noGrp="1"/>
          </p:cNvSpPr>
          <p:nvPr/>
        </p:nvSpPr>
        <p:spPr>
          <a:xfrm>
            <a:off x="0" y="0"/>
            <a:ext cx="876300" cy="685800"/>
          </a:xfrm>
          <a:prstGeom prst="rect">
            <a:avLst/>
          </a:prstGeom>
          <a:solidFill>
            <a:srgbClr val="D50064"/>
          </a:solidFill>
          <a:ln w="0">
            <a:noFill/>
            <a:prstDash val="solid"/>
          </a:ln>
        </p:spPr>
        <p:txBody>
          <a:bodyPr/>
          <a:lstStyle/>
          <a:p>
            <a:endParaRPr lang="en-GB"/>
          </a:p>
        </p:txBody>
      </p:sp>
      <p:sp>
        <p:nvSpPr>
          <p:cNvPr id="3" name="number-2">
            <a:extLst>
              <a:ext uri="{FF2B5EF4-FFF2-40B4-BE49-F238E27FC236}">
                <a16:creationId xmlns:a16="http://schemas.microsoft.com/office/drawing/2014/main" id="{A26D3A77-05C9-4C3D-A7A1-19BE1C09620E}"/>
              </a:ext>
            </a:extLst>
          </p:cNvPr>
          <p:cNvSpPr>
            <a:spLocks noGrp="1"/>
          </p:cNvSpPr>
          <p:nvPr/>
        </p:nvSpPr>
        <p:spPr>
          <a:xfrm>
            <a:off x="228600" y="76200"/>
            <a:ext cx="428625" cy="504825"/>
          </a:xfrm>
          <a:prstGeom prst="rect">
            <a:avLst/>
          </a:prstGeom>
          <a:noFill/>
          <a:ln w="0">
            <a:noFill/>
            <a:prstDash val="solid"/>
          </a:ln>
        </p:spPr>
        <p:txBody>
          <a:bodyPr anchor="ctr"/>
          <a:lstStyle/>
          <a:p>
            <a:pPr algn="ctr">
              <a:buNone/>
              <a:defRPr sz="2700" b="1" i="0">
                <a:solidFill>
                  <a:srgbClr val="FFFFFF"/>
                </a:solidFill>
              </a:defRPr>
            </a:pPr>
            <a:r>
              <a:rPr sz="2700" b="1" i="0">
                <a:solidFill>
                  <a:srgbClr val="FFFFFF"/>
                </a:solidFill>
              </a:rPr>
              <a:t>3</a:t>
            </a:r>
          </a:p>
        </p:txBody>
      </p:sp>
      <p:pic>
        <p:nvPicPr>
          <p:cNvPr id="38" name="Picture 37"/>
          <p:cNvPicPr>
            <a:picLocks noChangeAspect="1"/>
          </p:cNvPicPr>
          <p:nvPr/>
        </p:nvPicPr>
        <p:blipFill>
          <a:blip r:embed="rId3"/>
          <a:stretch/>
        </p:blipFill>
        <p:spPr>
          <a:xfrm>
            <a:off x="10144125" y="270669"/>
            <a:ext cx="1428750" cy="515938"/>
          </a:xfrm>
          <a:prstGeom prst="rect">
            <a:avLst/>
          </a:prstGeom>
        </p:spPr>
      </p:pic>
      <p:sp>
        <p:nvSpPr>
          <p:cNvPr id="5" name="footer-rule-2">
            <a:extLst>
              <a:ext uri="{FF2B5EF4-FFF2-40B4-BE49-F238E27FC236}">
                <a16:creationId xmlns:a16="http://schemas.microsoft.com/office/drawing/2014/main" id="{6BE6CBC7-E496-4824-9182-F040C0EA463E}"/>
              </a:ext>
            </a:extLst>
          </p:cNvPr>
          <p:cNvSpPr>
            <a:spLocks noGrp="1"/>
          </p:cNvSpPr>
          <p:nvPr/>
        </p:nvSpPr>
        <p:spPr>
          <a:xfrm>
            <a:off x="438150" y="6457950"/>
            <a:ext cx="1190625" cy="47625"/>
          </a:xfrm>
          <a:prstGeom prst="rect">
            <a:avLst/>
          </a:prstGeom>
          <a:solidFill>
            <a:srgbClr val="D50064"/>
          </a:solidFill>
          <a:ln w="0">
            <a:noFill/>
            <a:prstDash val="solid"/>
          </a:ln>
        </p:spPr>
        <p:txBody>
          <a:bodyPr/>
          <a:lstStyle/>
          <a:p>
            <a:endParaRPr lang="en-GB"/>
          </a:p>
        </p:txBody>
      </p:sp>
      <p:sp>
        <p:nvSpPr>
          <p:cNvPr id="6" name="footer-2">
            <a:extLst>
              <a:ext uri="{FF2B5EF4-FFF2-40B4-BE49-F238E27FC236}">
                <a16:creationId xmlns:a16="http://schemas.microsoft.com/office/drawing/2014/main" id="{A784B3D3-F00E-43F1-8B3E-00F07AB24C35}"/>
              </a:ext>
            </a:extLst>
          </p:cNvPr>
          <p:cNvSpPr>
            <a:spLocks noGrp="1"/>
          </p:cNvSpPr>
          <p:nvPr/>
        </p:nvSpPr>
        <p:spPr>
          <a:xfrm>
            <a:off x="438150" y="6515100"/>
            <a:ext cx="5143500" cy="209550"/>
          </a:xfrm>
          <a:prstGeom prst="rect">
            <a:avLst/>
          </a:prstGeom>
          <a:noFill/>
          <a:ln w="0">
            <a:noFill/>
            <a:prstDash val="solid"/>
          </a:ln>
        </p:spPr>
        <p:txBody>
          <a:bodyPr anchor="ctr"/>
          <a:lstStyle/>
          <a:p>
            <a:pPr algn="l">
              <a:buNone/>
              <a:defRPr sz="1050" b="0" i="0">
                <a:solidFill>
                  <a:srgbClr val="171717"/>
                </a:solidFill>
              </a:defRPr>
            </a:pPr>
            <a:r>
              <a:rPr sz="1050" b="0" i="0">
                <a:solidFill>
                  <a:srgbClr val="171717"/>
                </a:solidFill>
              </a:rPr>
              <a:t>Extract  |  Built with Local Planning Authorities</a:t>
            </a:r>
          </a:p>
        </p:txBody>
      </p:sp>
      <p:sp>
        <p:nvSpPr>
          <p:cNvPr id="7" name="date-2">
            <a:extLst>
              <a:ext uri="{FF2B5EF4-FFF2-40B4-BE49-F238E27FC236}">
                <a16:creationId xmlns:a16="http://schemas.microsoft.com/office/drawing/2014/main" id="{77DC5DCB-DE52-4280-8D05-8D930A77E33A}"/>
              </a:ext>
            </a:extLst>
          </p:cNvPr>
          <p:cNvSpPr>
            <a:spLocks noGrp="1"/>
          </p:cNvSpPr>
          <p:nvPr/>
        </p:nvSpPr>
        <p:spPr>
          <a:xfrm>
            <a:off x="8572500" y="6515100"/>
            <a:ext cx="3000375" cy="209550"/>
          </a:xfrm>
          <a:prstGeom prst="rect">
            <a:avLst/>
          </a:prstGeom>
          <a:noFill/>
          <a:ln w="0">
            <a:noFill/>
            <a:prstDash val="solid"/>
          </a:ln>
        </p:spPr>
        <p:txBody>
          <a:bodyPr anchor="ctr"/>
          <a:lstStyle/>
          <a:p>
            <a:pPr algn="r">
              <a:buNone/>
              <a:defRPr sz="975" b="0" i="0">
                <a:solidFill>
                  <a:srgbClr val="5B5B5B"/>
                </a:solidFill>
              </a:defRPr>
            </a:pPr>
            <a:r>
              <a:rPr sz="975" b="0" i="0">
                <a:solidFill>
                  <a:srgbClr val="5B5B5B"/>
                </a:solidFill>
              </a:rPr>
              <a:t>Update: 28 August – 4 September 2026</a:t>
            </a:r>
          </a:p>
        </p:txBody>
      </p:sp>
      <p:sp>
        <p:nvSpPr>
          <p:cNvPr id="8" name="s2-title">
            <a:extLst>
              <a:ext uri="{FF2B5EF4-FFF2-40B4-BE49-F238E27FC236}">
                <a16:creationId xmlns:a16="http://schemas.microsoft.com/office/drawing/2014/main" id="{03BA7FB6-0D02-464A-AC27-3839D6C6E91D}"/>
              </a:ext>
            </a:extLst>
          </p:cNvPr>
          <p:cNvSpPr>
            <a:spLocks noGrp="1"/>
          </p:cNvSpPr>
          <p:nvPr/>
        </p:nvSpPr>
        <p:spPr>
          <a:xfrm>
            <a:off x="647700" y="781050"/>
            <a:ext cx="2476500" cy="533400"/>
          </a:xfrm>
          <a:prstGeom prst="rect">
            <a:avLst/>
          </a:prstGeom>
          <a:noFill/>
          <a:ln w="0">
            <a:noFill/>
            <a:prstDash val="solid"/>
          </a:ln>
        </p:spPr>
        <p:txBody>
          <a:bodyPr anchor="ctr"/>
          <a:lstStyle/>
          <a:p>
            <a:pPr algn="l">
              <a:buNone/>
              <a:defRPr sz="2850" b="1" i="0">
                <a:solidFill>
                  <a:srgbClr val="171717"/>
                </a:solidFill>
              </a:defRPr>
            </a:pPr>
            <a:r>
              <a:rPr sz="2850" b="1" i="0">
                <a:solidFill>
                  <a:srgbClr val="171717"/>
                </a:solidFill>
              </a:rPr>
              <a:t>LPAs,</a:t>
            </a:r>
          </a:p>
        </p:txBody>
      </p:sp>
      <p:sp>
        <p:nvSpPr>
          <p:cNvPr id="9" name="s2-underline">
            <a:extLst>
              <a:ext uri="{FF2B5EF4-FFF2-40B4-BE49-F238E27FC236}">
                <a16:creationId xmlns:a16="http://schemas.microsoft.com/office/drawing/2014/main" id="{3F55C763-E66A-4193-AB6F-4B703F058825}"/>
              </a:ext>
            </a:extLst>
          </p:cNvPr>
          <p:cNvSpPr>
            <a:spLocks noGrp="1"/>
          </p:cNvSpPr>
          <p:nvPr/>
        </p:nvSpPr>
        <p:spPr>
          <a:xfrm rot="-120000">
            <a:off x="666750" y="2114550"/>
            <a:ext cx="3381375" cy="76200"/>
          </a:xfrm>
          <a:prstGeom prst="roundRect">
            <a:avLst>
              <a:gd name="adj" fmla="val 50000"/>
            </a:avLst>
          </a:prstGeom>
          <a:solidFill>
            <a:srgbClr val="D50064"/>
          </a:solidFill>
          <a:ln w="0">
            <a:noFill/>
            <a:prstDash val="solid"/>
          </a:ln>
        </p:spPr>
        <p:txBody>
          <a:bodyPr/>
          <a:lstStyle/>
          <a:p>
            <a:endParaRPr lang="en-GB"/>
          </a:p>
        </p:txBody>
      </p:sp>
      <p:sp>
        <p:nvSpPr>
          <p:cNvPr id="10" name="s2-intro">
            <a:extLst>
              <a:ext uri="{FF2B5EF4-FFF2-40B4-BE49-F238E27FC236}">
                <a16:creationId xmlns:a16="http://schemas.microsoft.com/office/drawing/2014/main" id="{3573B7A4-F736-4C20-B407-92716F4363D3}"/>
              </a:ext>
            </a:extLst>
          </p:cNvPr>
          <p:cNvSpPr>
            <a:spLocks noGrp="1"/>
          </p:cNvSpPr>
          <p:nvPr/>
        </p:nvSpPr>
        <p:spPr>
          <a:xfrm>
            <a:off x="647700" y="1219200"/>
            <a:ext cx="5286375" cy="876300"/>
          </a:xfrm>
          <a:prstGeom prst="rect">
            <a:avLst/>
          </a:prstGeom>
          <a:noFill/>
          <a:ln w="0">
            <a:noFill/>
            <a:prstDash val="solid"/>
          </a:ln>
        </p:spPr>
        <p:txBody>
          <a:bodyPr anchor="ctr"/>
          <a:lstStyle/>
          <a:p>
            <a:pPr algn="l">
              <a:buNone/>
              <a:defRPr sz="4950" b="1" i="0">
                <a:solidFill>
                  <a:srgbClr val="D50064"/>
                </a:solidFill>
              </a:defRPr>
            </a:pPr>
            <a:r>
              <a:rPr sz="4950" b="1" i="0">
                <a:solidFill>
                  <a:srgbClr val="D50064"/>
                </a:solidFill>
              </a:rPr>
              <a:t>WE NEED YOU!</a:t>
            </a:r>
          </a:p>
        </p:txBody>
      </p:sp>
      <p:sp>
        <p:nvSpPr>
          <p:cNvPr id="11" name="s2-image-paper">
            <a:extLst>
              <a:ext uri="{FF2B5EF4-FFF2-40B4-BE49-F238E27FC236}">
                <a16:creationId xmlns:a16="http://schemas.microsoft.com/office/drawing/2014/main" id="{D10ED1FB-847C-4962-9BE5-17F5782C6DA8}"/>
              </a:ext>
            </a:extLst>
          </p:cNvPr>
          <p:cNvSpPr>
            <a:spLocks noGrp="1"/>
          </p:cNvSpPr>
          <p:nvPr/>
        </p:nvSpPr>
        <p:spPr>
          <a:xfrm>
            <a:off x="6191250" y="990600"/>
            <a:ext cx="5381625" cy="2971800"/>
          </a:xfrm>
          <a:prstGeom prst="roundRect">
            <a:avLst>
              <a:gd name="adj" fmla="val 6000"/>
            </a:avLst>
          </a:prstGeom>
          <a:noFill/>
          <a:ln w="19050">
            <a:solidFill>
              <a:srgbClr val="F3BCD1"/>
            </a:solidFill>
            <a:prstDash val="solid"/>
          </a:ln>
        </p:spPr>
        <p:txBody>
          <a:bodyPr/>
          <a:lstStyle/>
          <a:p>
            <a:endParaRPr lang="en-GB"/>
          </a:p>
        </p:txBody>
      </p:sp>
      <p:pic>
        <p:nvPicPr>
          <p:cNvPr id="46" name="Picture 45"/>
          <p:cNvPicPr>
            <a:picLocks noChangeAspect="1"/>
          </p:cNvPicPr>
          <p:nvPr/>
        </p:nvPicPr>
        <p:blipFill>
          <a:blip r:embed="rId4"/>
          <a:srcRect t="12418" b="12418"/>
          <a:stretch>
            <a:fillRect/>
          </a:stretch>
        </p:blipFill>
        <p:spPr>
          <a:xfrm>
            <a:off x="6391275" y="1133475"/>
            <a:ext cx="4981575" cy="2705100"/>
          </a:xfrm>
          <a:prstGeom prst="roundRect">
            <a:avLst>
              <a:gd name="adj" fmla="val 4348"/>
            </a:avLst>
          </a:prstGeom>
        </p:spPr>
      </p:pic>
      <p:sp>
        <p:nvSpPr>
          <p:cNvPr id="13" name="s2-image-caption">
            <a:extLst>
              <a:ext uri="{FF2B5EF4-FFF2-40B4-BE49-F238E27FC236}">
                <a16:creationId xmlns:a16="http://schemas.microsoft.com/office/drawing/2014/main" id="{97472A10-7C7A-45C1-81BE-0D967111C52F}"/>
              </a:ext>
            </a:extLst>
          </p:cNvPr>
          <p:cNvSpPr>
            <a:spLocks noGrp="1"/>
          </p:cNvSpPr>
          <p:nvPr/>
        </p:nvSpPr>
        <p:spPr>
          <a:xfrm>
            <a:off x="647700" y="2466975"/>
            <a:ext cx="4905375" cy="1162050"/>
          </a:xfrm>
          <a:prstGeom prst="roundRect">
            <a:avLst>
              <a:gd name="adj" fmla="val 13115"/>
            </a:avLst>
          </a:prstGeom>
          <a:noFill/>
          <a:ln w="28575">
            <a:solidFill>
              <a:srgbClr val="ED9DBC"/>
            </a:solidFill>
            <a:prstDash val="solid"/>
          </a:ln>
        </p:spPr>
        <p:txBody>
          <a:bodyPr/>
          <a:lstStyle/>
          <a:p>
            <a:endParaRPr lang="en-GB"/>
          </a:p>
        </p:txBody>
      </p:sp>
      <p:sp>
        <p:nvSpPr>
          <p:cNvPr id="14" name="s2-caption">
            <a:extLst>
              <a:ext uri="{FF2B5EF4-FFF2-40B4-BE49-F238E27FC236}">
                <a16:creationId xmlns:a16="http://schemas.microsoft.com/office/drawing/2014/main" id="{54653DDF-6063-4DED-B5F8-93DD1C47AA9D}"/>
              </a:ext>
            </a:extLst>
          </p:cNvPr>
          <p:cNvSpPr>
            <a:spLocks noGrp="1"/>
          </p:cNvSpPr>
          <p:nvPr/>
        </p:nvSpPr>
        <p:spPr>
          <a:xfrm>
            <a:off x="876300" y="2590800"/>
            <a:ext cx="4448175" cy="904875"/>
          </a:xfrm>
          <a:prstGeom prst="rect">
            <a:avLst/>
          </a:prstGeom>
          <a:noFill/>
          <a:ln w="0">
            <a:noFill/>
            <a:prstDash val="solid"/>
          </a:ln>
        </p:spPr>
        <p:txBody>
          <a:bodyPr lIns="91440" tIns="45720" rIns="91440" bIns="45720" anchor="ctr"/>
          <a:lstStyle/>
          <a:p>
            <a:pPr algn="l">
              <a:buNone/>
              <a:defRPr sz="1575" b="1" i="0">
                <a:solidFill>
                  <a:srgbClr val="171717"/>
                </a:solidFill>
              </a:defRPr>
            </a:pPr>
            <a:r>
              <a:rPr sz="1550" b="1" i="0">
                <a:solidFill>
                  <a:srgbClr val="171717"/>
                </a:solidFill>
              </a:rPr>
              <a:t>Meet Luke, our new User Researcher. He wants to learn from the people who know planning data best — </a:t>
            </a:r>
            <a:r>
              <a:rPr sz="1550" b="1" i="0">
                <a:solidFill>
                  <a:schemeClr val="tx1"/>
                </a:solidFill>
              </a:rPr>
              <a:t>you</a:t>
            </a:r>
            <a:r>
              <a:rPr sz="1550" b="1" i="0">
                <a:solidFill>
                  <a:srgbClr val="171717"/>
                </a:solidFill>
              </a:rPr>
              <a:t>.</a:t>
            </a:r>
          </a:p>
        </p:txBody>
      </p:sp>
      <p:sp>
        <p:nvSpPr>
          <p:cNvPr id="15" name="bullet-dot-s2-267">
            <a:extLst>
              <a:ext uri="{FF2B5EF4-FFF2-40B4-BE49-F238E27FC236}">
                <a16:creationId xmlns:a16="http://schemas.microsoft.com/office/drawing/2014/main" id="{3B93C3C3-F913-4787-A6FD-8149CBE1B729}"/>
              </a:ext>
            </a:extLst>
          </p:cNvPr>
          <p:cNvSpPr>
            <a:spLocks noGrp="1"/>
          </p:cNvSpPr>
          <p:nvPr/>
        </p:nvSpPr>
        <p:spPr>
          <a:xfrm>
            <a:off x="647700" y="4514850"/>
            <a:ext cx="361950" cy="361950"/>
          </a:xfrm>
          <a:prstGeom prst="roundRect">
            <a:avLst>
              <a:gd name="adj" fmla="val 50000"/>
            </a:avLst>
          </a:prstGeom>
          <a:solidFill>
            <a:srgbClr val="D50064"/>
          </a:solidFill>
          <a:ln w="0">
            <a:solidFill>
              <a:srgbClr val="D50064"/>
            </a:solidFill>
            <a:prstDash val="solid"/>
          </a:ln>
        </p:spPr>
        <p:txBody>
          <a:bodyPr anchor="ctr"/>
          <a:lstStyle/>
          <a:p>
            <a:pPr algn="ctr">
              <a:buNone/>
              <a:defRPr sz="1500" b="1">
                <a:solidFill>
                  <a:srgbClr val="FFFFFF"/>
                </a:solidFill>
              </a:defRPr>
            </a:pPr>
            <a:r>
              <a:rPr sz="1500" b="1">
                <a:solidFill>
                  <a:srgbClr val="FFFFFF"/>
                </a:solidFill>
              </a:rPr>
              <a:t>1</a:t>
            </a:r>
          </a:p>
        </p:txBody>
      </p:sp>
      <p:sp>
        <p:nvSpPr>
          <p:cNvPr id="16" name="bullet-head-s2-267">
            <a:extLst>
              <a:ext uri="{FF2B5EF4-FFF2-40B4-BE49-F238E27FC236}">
                <a16:creationId xmlns:a16="http://schemas.microsoft.com/office/drawing/2014/main" id="{201764FE-B913-4D6D-8F38-DB64BAF850E8}"/>
              </a:ext>
            </a:extLst>
          </p:cNvPr>
          <p:cNvSpPr>
            <a:spLocks noGrp="1"/>
          </p:cNvSpPr>
          <p:nvPr/>
        </p:nvSpPr>
        <p:spPr>
          <a:xfrm>
            <a:off x="1123950" y="4410075"/>
            <a:ext cx="2809875" cy="361950"/>
          </a:xfrm>
          <a:prstGeom prst="rect">
            <a:avLst/>
          </a:prstGeom>
          <a:noFill/>
          <a:ln w="0">
            <a:noFill/>
            <a:prstDash val="solid"/>
          </a:ln>
        </p:spPr>
        <p:txBody>
          <a:bodyPr anchor="ctr"/>
          <a:lstStyle/>
          <a:p>
            <a:pPr algn="l">
              <a:buNone/>
              <a:defRPr sz="1650" b="1" i="0">
                <a:solidFill>
                  <a:srgbClr val="D50064"/>
                </a:solidFill>
              </a:defRPr>
            </a:pPr>
            <a:r>
              <a:rPr sz="1650" b="1" i="0">
                <a:solidFill>
                  <a:srgbClr val="D50064"/>
                </a:solidFill>
              </a:rPr>
              <a:t>What gets in the way?</a:t>
            </a:r>
          </a:p>
        </p:txBody>
      </p:sp>
      <p:sp>
        <p:nvSpPr>
          <p:cNvPr id="17" name="bullet-body-s2-267">
            <a:extLst>
              <a:ext uri="{FF2B5EF4-FFF2-40B4-BE49-F238E27FC236}">
                <a16:creationId xmlns:a16="http://schemas.microsoft.com/office/drawing/2014/main" id="{746CB6FE-A5CB-41F7-864C-6EAC14F08F54}"/>
              </a:ext>
            </a:extLst>
          </p:cNvPr>
          <p:cNvSpPr>
            <a:spLocks noGrp="1"/>
          </p:cNvSpPr>
          <p:nvPr/>
        </p:nvSpPr>
        <p:spPr>
          <a:xfrm>
            <a:off x="1123950" y="4781550"/>
            <a:ext cx="2857500" cy="647700"/>
          </a:xfrm>
          <a:prstGeom prst="rect">
            <a:avLst/>
          </a:prstGeom>
          <a:noFill/>
          <a:ln w="0">
            <a:noFill/>
            <a:prstDash val="solid"/>
          </a:ln>
        </p:spPr>
        <p:txBody>
          <a:bodyPr anchor="ctr"/>
          <a:lstStyle/>
          <a:p>
            <a:pPr algn="l">
              <a:buNone/>
              <a:defRPr sz="1275" b="0" i="0">
                <a:solidFill>
                  <a:srgbClr val="171717"/>
                </a:solidFill>
              </a:defRPr>
            </a:pPr>
            <a:r>
              <a:rPr sz="1275" b="0" i="0">
                <a:solidFill>
                  <a:srgbClr val="171717"/>
                </a:solidFill>
              </a:rPr>
              <a:t>Where does improving planning data feel slow or difficult?</a:t>
            </a:r>
          </a:p>
        </p:txBody>
      </p:sp>
      <p:sp>
        <p:nvSpPr>
          <p:cNvPr id="18" name="bullet-dot-s2-379">
            <a:extLst>
              <a:ext uri="{FF2B5EF4-FFF2-40B4-BE49-F238E27FC236}">
                <a16:creationId xmlns:a16="http://schemas.microsoft.com/office/drawing/2014/main" id="{8369A418-0B80-468D-A204-366DDB0BB37B}"/>
              </a:ext>
            </a:extLst>
          </p:cNvPr>
          <p:cNvSpPr>
            <a:spLocks noGrp="1"/>
          </p:cNvSpPr>
          <p:nvPr/>
        </p:nvSpPr>
        <p:spPr>
          <a:xfrm>
            <a:off x="4362450" y="4514850"/>
            <a:ext cx="361950" cy="361950"/>
          </a:xfrm>
          <a:prstGeom prst="roundRect">
            <a:avLst>
              <a:gd name="adj" fmla="val 50000"/>
            </a:avLst>
          </a:prstGeom>
          <a:solidFill>
            <a:srgbClr val="D50064"/>
          </a:solidFill>
          <a:ln w="0">
            <a:solidFill>
              <a:srgbClr val="D50064"/>
            </a:solidFill>
            <a:prstDash val="solid"/>
          </a:ln>
        </p:spPr>
        <p:txBody>
          <a:bodyPr anchor="ctr"/>
          <a:lstStyle/>
          <a:p>
            <a:pPr algn="ctr">
              <a:buNone/>
              <a:defRPr sz="1500" b="1">
                <a:solidFill>
                  <a:srgbClr val="FFFFFF"/>
                </a:solidFill>
              </a:defRPr>
            </a:pPr>
            <a:r>
              <a:rPr sz="1500" b="1">
                <a:solidFill>
                  <a:srgbClr val="FFFFFF"/>
                </a:solidFill>
              </a:rPr>
              <a:t>2</a:t>
            </a:r>
          </a:p>
        </p:txBody>
      </p:sp>
      <p:sp>
        <p:nvSpPr>
          <p:cNvPr id="19" name="bullet-head-s2-379">
            <a:extLst>
              <a:ext uri="{FF2B5EF4-FFF2-40B4-BE49-F238E27FC236}">
                <a16:creationId xmlns:a16="http://schemas.microsoft.com/office/drawing/2014/main" id="{2941B43B-6D58-40B6-B9AA-ABA5970ED22B}"/>
              </a:ext>
            </a:extLst>
          </p:cNvPr>
          <p:cNvSpPr>
            <a:spLocks noGrp="1"/>
          </p:cNvSpPr>
          <p:nvPr/>
        </p:nvSpPr>
        <p:spPr>
          <a:xfrm>
            <a:off x="4838700" y="4410075"/>
            <a:ext cx="2809875" cy="361950"/>
          </a:xfrm>
          <a:prstGeom prst="rect">
            <a:avLst/>
          </a:prstGeom>
          <a:noFill/>
          <a:ln w="0">
            <a:noFill/>
            <a:prstDash val="solid"/>
          </a:ln>
        </p:spPr>
        <p:txBody>
          <a:bodyPr anchor="ctr"/>
          <a:lstStyle/>
          <a:p>
            <a:pPr algn="l">
              <a:buNone/>
              <a:defRPr sz="1650" b="1" i="0">
                <a:solidFill>
                  <a:srgbClr val="D50064"/>
                </a:solidFill>
              </a:defRPr>
            </a:pPr>
            <a:r>
              <a:rPr sz="1650" b="1" i="0">
                <a:solidFill>
                  <a:srgbClr val="D50064"/>
                </a:solidFill>
              </a:rPr>
              <a:t>What data matters most?</a:t>
            </a:r>
          </a:p>
        </p:txBody>
      </p:sp>
      <p:sp>
        <p:nvSpPr>
          <p:cNvPr id="20" name="bullet-body-s2-379">
            <a:extLst>
              <a:ext uri="{FF2B5EF4-FFF2-40B4-BE49-F238E27FC236}">
                <a16:creationId xmlns:a16="http://schemas.microsoft.com/office/drawing/2014/main" id="{AB404259-C74F-4E77-AEAD-1D47BCB0DFF1}"/>
              </a:ext>
            </a:extLst>
          </p:cNvPr>
          <p:cNvSpPr>
            <a:spLocks noGrp="1"/>
          </p:cNvSpPr>
          <p:nvPr/>
        </p:nvSpPr>
        <p:spPr>
          <a:xfrm>
            <a:off x="4838700" y="4781550"/>
            <a:ext cx="2857500" cy="647700"/>
          </a:xfrm>
          <a:prstGeom prst="rect">
            <a:avLst/>
          </a:prstGeom>
          <a:noFill/>
          <a:ln w="0">
            <a:noFill/>
            <a:prstDash val="solid"/>
          </a:ln>
        </p:spPr>
        <p:txBody>
          <a:bodyPr anchor="ctr"/>
          <a:lstStyle/>
          <a:p>
            <a:pPr algn="l">
              <a:buNone/>
              <a:defRPr sz="1275" b="0" i="0">
                <a:solidFill>
                  <a:srgbClr val="171717"/>
                </a:solidFill>
              </a:defRPr>
            </a:pPr>
            <a:r>
              <a:rPr sz="1275" b="0" i="0">
                <a:solidFill>
                  <a:srgbClr val="171717"/>
                </a:solidFill>
              </a:rPr>
              <a:t>Which datasets would make the biggest difference to your authority?</a:t>
            </a:r>
          </a:p>
        </p:txBody>
      </p:sp>
      <p:sp>
        <p:nvSpPr>
          <p:cNvPr id="21" name="bullet-dot-s2-491">
            <a:extLst>
              <a:ext uri="{FF2B5EF4-FFF2-40B4-BE49-F238E27FC236}">
                <a16:creationId xmlns:a16="http://schemas.microsoft.com/office/drawing/2014/main" id="{CC76EEA1-B006-4842-9129-567A3E019705}"/>
              </a:ext>
            </a:extLst>
          </p:cNvPr>
          <p:cNvSpPr>
            <a:spLocks noGrp="1"/>
          </p:cNvSpPr>
          <p:nvPr/>
        </p:nvSpPr>
        <p:spPr>
          <a:xfrm>
            <a:off x="8077200" y="4514850"/>
            <a:ext cx="361950" cy="361950"/>
          </a:xfrm>
          <a:prstGeom prst="roundRect">
            <a:avLst>
              <a:gd name="adj" fmla="val 50000"/>
            </a:avLst>
          </a:prstGeom>
          <a:solidFill>
            <a:srgbClr val="D50064"/>
          </a:solidFill>
          <a:ln w="0">
            <a:solidFill>
              <a:srgbClr val="D50064"/>
            </a:solidFill>
            <a:prstDash val="solid"/>
          </a:ln>
        </p:spPr>
        <p:txBody>
          <a:bodyPr anchor="ctr"/>
          <a:lstStyle/>
          <a:p>
            <a:pPr algn="ctr">
              <a:buNone/>
              <a:defRPr sz="1500" b="1">
                <a:solidFill>
                  <a:srgbClr val="FFFFFF"/>
                </a:solidFill>
              </a:defRPr>
            </a:pPr>
            <a:r>
              <a:rPr sz="1500" b="1">
                <a:solidFill>
                  <a:srgbClr val="FFFFFF"/>
                </a:solidFill>
              </a:rPr>
              <a:t>3</a:t>
            </a:r>
          </a:p>
        </p:txBody>
      </p:sp>
      <p:sp>
        <p:nvSpPr>
          <p:cNvPr id="22" name="bullet-head-s2-491">
            <a:extLst>
              <a:ext uri="{FF2B5EF4-FFF2-40B4-BE49-F238E27FC236}">
                <a16:creationId xmlns:a16="http://schemas.microsoft.com/office/drawing/2014/main" id="{537E467D-BE79-4B5D-8D44-EF1364C1852D}"/>
              </a:ext>
            </a:extLst>
          </p:cNvPr>
          <p:cNvSpPr>
            <a:spLocks noGrp="1"/>
          </p:cNvSpPr>
          <p:nvPr/>
        </p:nvSpPr>
        <p:spPr>
          <a:xfrm>
            <a:off x="8553450" y="4410075"/>
            <a:ext cx="2809875" cy="361950"/>
          </a:xfrm>
          <a:prstGeom prst="rect">
            <a:avLst/>
          </a:prstGeom>
          <a:noFill/>
          <a:ln w="0">
            <a:noFill/>
            <a:prstDash val="solid"/>
          </a:ln>
        </p:spPr>
        <p:txBody>
          <a:bodyPr anchor="ctr"/>
          <a:lstStyle/>
          <a:p>
            <a:pPr algn="l">
              <a:buNone/>
              <a:defRPr sz="1650" b="1" i="0">
                <a:solidFill>
                  <a:srgbClr val="D50064"/>
                </a:solidFill>
              </a:defRPr>
            </a:pPr>
            <a:r>
              <a:rPr sz="1650" b="1" i="0">
                <a:solidFill>
                  <a:srgbClr val="D50064"/>
                </a:solidFill>
              </a:rPr>
              <a:t>Why would it help?</a:t>
            </a:r>
          </a:p>
        </p:txBody>
      </p:sp>
      <p:sp>
        <p:nvSpPr>
          <p:cNvPr id="23" name="bullet-body-s2-491">
            <a:extLst>
              <a:ext uri="{FF2B5EF4-FFF2-40B4-BE49-F238E27FC236}">
                <a16:creationId xmlns:a16="http://schemas.microsoft.com/office/drawing/2014/main" id="{2DCF49E1-6DEF-40E8-81FB-2F7917981358}"/>
              </a:ext>
            </a:extLst>
          </p:cNvPr>
          <p:cNvSpPr>
            <a:spLocks noGrp="1"/>
          </p:cNvSpPr>
          <p:nvPr/>
        </p:nvSpPr>
        <p:spPr>
          <a:xfrm>
            <a:off x="8553450" y="4781550"/>
            <a:ext cx="2857500" cy="647700"/>
          </a:xfrm>
          <a:prstGeom prst="rect">
            <a:avLst/>
          </a:prstGeom>
          <a:noFill/>
          <a:ln w="0">
            <a:noFill/>
            <a:prstDash val="solid"/>
          </a:ln>
        </p:spPr>
        <p:txBody>
          <a:bodyPr anchor="ctr"/>
          <a:lstStyle/>
          <a:p>
            <a:pPr algn="l">
              <a:buNone/>
              <a:defRPr sz="1275" b="0" i="0">
                <a:solidFill>
                  <a:srgbClr val="171717"/>
                </a:solidFill>
              </a:defRPr>
            </a:pPr>
            <a:r>
              <a:rPr sz="1275" b="0" i="0">
                <a:solidFill>
                  <a:srgbClr val="171717"/>
                </a:solidFill>
              </a:rPr>
              <a:t>What could better data unlock for planning work and services?</a:t>
            </a:r>
          </a:p>
        </p:txBody>
      </p:sp>
      <p:sp>
        <p:nvSpPr>
          <p:cNvPr id="24" name="s2-help">
            <a:extLst>
              <a:ext uri="{FF2B5EF4-FFF2-40B4-BE49-F238E27FC236}">
                <a16:creationId xmlns:a16="http://schemas.microsoft.com/office/drawing/2014/main" id="{A74507DD-9EA3-45D1-8FB5-1D3824396145}"/>
              </a:ext>
            </a:extLst>
          </p:cNvPr>
          <p:cNvSpPr>
            <a:spLocks noGrp="1"/>
          </p:cNvSpPr>
          <p:nvPr/>
        </p:nvSpPr>
        <p:spPr>
          <a:xfrm>
            <a:off x="5905500" y="5724525"/>
            <a:ext cx="5381625" cy="476250"/>
          </a:xfrm>
          <a:prstGeom prst="roundRect">
            <a:avLst>
              <a:gd name="adj" fmla="val 24000"/>
            </a:avLst>
          </a:prstGeom>
          <a:solidFill>
            <a:srgbClr val="D50064"/>
          </a:solidFill>
          <a:ln w="0">
            <a:solidFill>
              <a:srgbClr val="D50064"/>
            </a:solidFill>
            <a:prstDash val="solid"/>
          </a:ln>
        </p:spPr>
        <p:txBody>
          <a:bodyPr/>
          <a:lstStyle/>
          <a:p>
            <a:endParaRPr lang="en-GB"/>
          </a:p>
        </p:txBody>
      </p:sp>
      <p:sp>
        <p:nvSpPr>
          <p:cNvPr id="25" name="s2-help-text">
            <a:extLst>
              <a:ext uri="{FF2B5EF4-FFF2-40B4-BE49-F238E27FC236}">
                <a16:creationId xmlns:a16="http://schemas.microsoft.com/office/drawing/2014/main" id="{2CABFE99-66FA-46EA-B39D-CD51CE985211}"/>
              </a:ext>
            </a:extLst>
          </p:cNvPr>
          <p:cNvSpPr>
            <a:spLocks noGrp="1"/>
          </p:cNvSpPr>
          <p:nvPr/>
        </p:nvSpPr>
        <p:spPr>
          <a:xfrm>
            <a:off x="6124575" y="5791200"/>
            <a:ext cx="4953000" cy="333375"/>
          </a:xfrm>
          <a:prstGeom prst="rect">
            <a:avLst/>
          </a:prstGeom>
          <a:noFill/>
          <a:ln w="0">
            <a:noFill/>
            <a:prstDash val="solid"/>
          </a:ln>
        </p:spPr>
        <p:txBody>
          <a:bodyPr anchor="ctr"/>
          <a:lstStyle/>
          <a:p>
            <a:pPr algn="ctr">
              <a:buNone/>
              <a:defRPr sz="1425" b="1" i="0">
                <a:solidFill>
                  <a:srgbClr val="FFFFFF"/>
                </a:solidFill>
              </a:defRPr>
            </a:pPr>
            <a:r>
              <a:rPr sz="1425" b="1" i="0">
                <a:solidFill>
                  <a:srgbClr val="FFFFFF"/>
                </a:solidFill>
              </a:rPr>
              <a:t>Got 30 minutes? Help us build Extract with LPAs.</a:t>
            </a:r>
          </a:p>
        </p:txBody>
      </p:sp>
      <p:pic>
        <p:nvPicPr>
          <p:cNvPr id="60" name="Picture 59"/>
          <p:cNvPicPr>
            <a:picLocks noChangeAspect="1"/>
          </p:cNvPicPr>
          <p:nvPr/>
        </p:nvPicPr>
        <p:blipFill>
          <a:blip r:embed="rId3"/>
          <a:stretch/>
        </p:blipFill>
        <p:spPr>
          <a:xfrm>
            <a:off x="10144125" y="270669"/>
            <a:ext cx="1428750" cy="515938"/>
          </a:xfrm>
          <a:prstGeom prst="rect">
            <a:avLst/>
          </a:prstGeom>
        </p:spPr>
      </p:pic>
      <p:sp>
        <p:nvSpPr>
          <p:cNvPr id="27" name="s2-footer-rule-top">
            <a:extLst>
              <a:ext uri="{FF2B5EF4-FFF2-40B4-BE49-F238E27FC236}">
                <a16:creationId xmlns:a16="http://schemas.microsoft.com/office/drawing/2014/main" id="{60C3EFF0-C5CA-4115-B87B-C2DB95C36E14}"/>
              </a:ext>
            </a:extLst>
          </p:cNvPr>
          <p:cNvSpPr>
            <a:spLocks noGrp="1"/>
          </p:cNvSpPr>
          <p:nvPr/>
        </p:nvSpPr>
        <p:spPr>
          <a:xfrm>
            <a:off x="438150" y="6457950"/>
            <a:ext cx="1190625" cy="47625"/>
          </a:xfrm>
          <a:prstGeom prst="rect">
            <a:avLst/>
          </a:prstGeom>
          <a:solidFill>
            <a:srgbClr val="D50064"/>
          </a:solidFill>
          <a:ln w="0">
            <a:noFill/>
            <a:prstDash val="solid"/>
          </a:ln>
        </p:spPr>
        <p:txBody>
          <a:bodyPr/>
          <a:lstStyle/>
          <a:p>
            <a:endParaRPr lang="en-GB"/>
          </a:p>
        </p:txBody>
      </p:sp>
      <p:sp>
        <p:nvSpPr>
          <p:cNvPr id="28" name="s2-footer-top">
            <a:extLst>
              <a:ext uri="{FF2B5EF4-FFF2-40B4-BE49-F238E27FC236}">
                <a16:creationId xmlns:a16="http://schemas.microsoft.com/office/drawing/2014/main" id="{00285335-76B1-4D77-A5B2-7788BF896C92}"/>
              </a:ext>
            </a:extLst>
          </p:cNvPr>
          <p:cNvSpPr>
            <a:spLocks noGrp="1"/>
          </p:cNvSpPr>
          <p:nvPr/>
        </p:nvSpPr>
        <p:spPr>
          <a:xfrm>
            <a:off x="438150" y="6515100"/>
            <a:ext cx="5143500" cy="209550"/>
          </a:xfrm>
          <a:prstGeom prst="rect">
            <a:avLst/>
          </a:prstGeom>
          <a:noFill/>
          <a:ln w="0">
            <a:noFill/>
            <a:prstDash val="solid"/>
          </a:ln>
        </p:spPr>
        <p:txBody>
          <a:bodyPr anchor="ctr"/>
          <a:lstStyle/>
          <a:p>
            <a:pPr algn="l">
              <a:buNone/>
              <a:defRPr sz="1050" b="0" i="0">
                <a:solidFill>
                  <a:srgbClr val="171717"/>
                </a:solidFill>
              </a:defRPr>
            </a:pPr>
            <a:r>
              <a:rPr sz="1050" b="0" i="0">
                <a:solidFill>
                  <a:srgbClr val="171717"/>
                </a:solidFill>
              </a:rPr>
              <a:t>Extract  |  Built with Local Planning Authorities</a:t>
            </a:r>
          </a:p>
        </p:txBody>
      </p:sp>
      <p:sp>
        <p:nvSpPr>
          <p:cNvPr id="29" name="s2-date-top">
            <a:extLst>
              <a:ext uri="{FF2B5EF4-FFF2-40B4-BE49-F238E27FC236}">
                <a16:creationId xmlns:a16="http://schemas.microsoft.com/office/drawing/2014/main" id="{8D8CECEB-B0F5-4267-A843-42F7A897B6A1}"/>
              </a:ext>
            </a:extLst>
          </p:cNvPr>
          <p:cNvSpPr>
            <a:spLocks noGrp="1"/>
          </p:cNvSpPr>
          <p:nvPr/>
        </p:nvSpPr>
        <p:spPr>
          <a:xfrm>
            <a:off x="8572500" y="6515100"/>
            <a:ext cx="3000375" cy="209550"/>
          </a:xfrm>
          <a:prstGeom prst="rect">
            <a:avLst/>
          </a:prstGeom>
          <a:noFill/>
          <a:ln w="0">
            <a:noFill/>
            <a:prstDash val="solid"/>
          </a:ln>
        </p:spPr>
        <p:txBody>
          <a:bodyPr anchor="ctr"/>
          <a:lstStyle/>
          <a:p>
            <a:pPr algn="r">
              <a:buNone/>
              <a:defRPr sz="975" b="0" i="0">
                <a:solidFill>
                  <a:srgbClr val="5B5B5B"/>
                </a:solidFill>
              </a:defRPr>
            </a:pPr>
            <a:r>
              <a:rPr sz="975" b="0" i="0">
                <a:solidFill>
                  <a:srgbClr val="5B5B5B"/>
                </a:solidFill>
              </a:rPr>
              <a:t>Update: 28 August – 4 September 2026</a:t>
            </a:r>
          </a:p>
        </p:txBody>
      </p:sp>
      <p:pic>
        <p:nvPicPr>
          <p:cNvPr id="64" name="Picture 63"/>
          <p:cNvPicPr>
            <a:picLocks noChangeAspect="1"/>
          </p:cNvPicPr>
          <p:nvPr/>
        </p:nvPicPr>
        <p:blipFill>
          <a:blip r:embed="rId5"/>
          <a:srcRect t="1757" b="1757"/>
          <a:stretch>
            <a:fillRect/>
          </a:stretch>
        </p:blipFill>
        <p:spPr>
          <a:xfrm>
            <a:off x="6391275" y="1133475"/>
            <a:ext cx="4981575" cy="2705100"/>
          </a:xfrm>
          <a:prstGeom prst="roundRect">
            <a:avLst>
              <a:gd name="adj" fmla="val 4225"/>
            </a:avLst>
          </a:prstGeom>
        </p:spPr>
      </p:pic>
    </p:spTree>
    <p:extLst>
      <p:ext uri="{BB962C8B-B14F-4D97-AF65-F5344CB8AC3E}">
        <p14:creationId xmlns:p14="http://schemas.microsoft.com/office/powerpoint/2010/main" val="1271811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CFBF7"/>
        </a:solidFill>
        <a:effectLst/>
      </p:bgPr>
    </p:bg>
    <p:spTree>
      <p:nvGrpSpPr>
        <p:cNvPr id="1" name=""/>
        <p:cNvGrpSpPr/>
        <p:nvPr/>
      </p:nvGrpSpPr>
      <p:grpSpPr>
        <a:xfrm>
          <a:off x="0" y="0"/>
          <a:ext cx="0" cy="0"/>
          <a:chOff x="0" y="0"/>
          <a:chExt cx="0" cy="0"/>
        </a:xfrm>
      </p:grpSpPr>
      <p:sp>
        <p:nvSpPr>
          <p:cNvPr id="21" name="top-rule-1">
            <a:extLst>
              <a:ext uri="{FF2B5EF4-FFF2-40B4-BE49-F238E27FC236}">
                <a16:creationId xmlns:a16="http://schemas.microsoft.com/office/drawing/2014/main" id="{B68AD1A7-7F67-4955-9B7E-97EC1A2935D5}"/>
              </a:ext>
            </a:extLst>
          </p:cNvPr>
          <p:cNvSpPr>
            <a:spLocks noGrp="1"/>
          </p:cNvSpPr>
          <p:nvPr/>
        </p:nvSpPr>
        <p:spPr>
          <a:xfrm>
            <a:off x="0" y="0"/>
            <a:ext cx="12192000" cy="114300"/>
          </a:xfrm>
          <a:prstGeom prst="rect">
            <a:avLst/>
          </a:prstGeom>
          <a:solidFill>
            <a:srgbClr val="D50064"/>
          </a:solidFill>
          <a:ln w="0">
            <a:noFill/>
            <a:prstDash val="solid"/>
          </a:ln>
        </p:spPr>
        <p:txBody>
          <a:bodyPr/>
          <a:lstStyle/>
          <a:p>
            <a:endParaRPr lang="en-GB"/>
          </a:p>
        </p:txBody>
      </p:sp>
      <p:sp>
        <p:nvSpPr>
          <p:cNvPr id="2" name="number-block-1">
            <a:extLst>
              <a:ext uri="{FF2B5EF4-FFF2-40B4-BE49-F238E27FC236}">
                <a16:creationId xmlns:a16="http://schemas.microsoft.com/office/drawing/2014/main" id="{556792E9-F8A1-41E8-8A29-FBAD0EC4D984}"/>
              </a:ext>
            </a:extLst>
          </p:cNvPr>
          <p:cNvSpPr>
            <a:spLocks noGrp="1"/>
          </p:cNvSpPr>
          <p:nvPr/>
        </p:nvSpPr>
        <p:spPr>
          <a:xfrm>
            <a:off x="0" y="0"/>
            <a:ext cx="876300" cy="685800"/>
          </a:xfrm>
          <a:prstGeom prst="rect">
            <a:avLst/>
          </a:prstGeom>
          <a:solidFill>
            <a:srgbClr val="D50064"/>
          </a:solidFill>
          <a:ln w="0">
            <a:noFill/>
            <a:prstDash val="solid"/>
          </a:ln>
        </p:spPr>
        <p:txBody>
          <a:bodyPr/>
          <a:lstStyle/>
          <a:p>
            <a:endParaRPr lang="en-GB"/>
          </a:p>
        </p:txBody>
      </p:sp>
      <p:sp>
        <p:nvSpPr>
          <p:cNvPr id="3" name="number-1">
            <a:extLst>
              <a:ext uri="{FF2B5EF4-FFF2-40B4-BE49-F238E27FC236}">
                <a16:creationId xmlns:a16="http://schemas.microsoft.com/office/drawing/2014/main" id="{02E2AA15-1D45-42ED-9258-B12EAF271E8D}"/>
              </a:ext>
            </a:extLst>
          </p:cNvPr>
          <p:cNvSpPr>
            <a:spLocks noGrp="1"/>
          </p:cNvSpPr>
          <p:nvPr/>
        </p:nvSpPr>
        <p:spPr>
          <a:xfrm>
            <a:off x="228600" y="76200"/>
            <a:ext cx="428625" cy="504825"/>
          </a:xfrm>
          <a:prstGeom prst="rect">
            <a:avLst/>
          </a:prstGeom>
          <a:noFill/>
          <a:ln w="0">
            <a:noFill/>
            <a:prstDash val="solid"/>
          </a:ln>
        </p:spPr>
        <p:txBody>
          <a:bodyPr anchor="ctr"/>
          <a:lstStyle/>
          <a:p>
            <a:pPr algn="ctr">
              <a:buNone/>
              <a:defRPr sz="2700" b="1" i="0">
                <a:solidFill>
                  <a:srgbClr val="FFFFFF"/>
                </a:solidFill>
              </a:defRPr>
            </a:pPr>
            <a:r>
              <a:rPr sz="2700" b="1" i="0">
                <a:solidFill>
                  <a:srgbClr val="FFFFFF"/>
                </a:solidFill>
              </a:rPr>
              <a:t>4</a:t>
            </a:r>
          </a:p>
        </p:txBody>
      </p:sp>
      <p:pic>
        <p:nvPicPr>
          <p:cNvPr id="27" name="Picture 26"/>
          <p:cNvPicPr>
            <a:picLocks noChangeAspect="1"/>
          </p:cNvPicPr>
          <p:nvPr/>
        </p:nvPicPr>
        <p:blipFill>
          <a:blip r:embed="rId3"/>
          <a:stretch/>
        </p:blipFill>
        <p:spPr>
          <a:xfrm>
            <a:off x="10144125" y="270669"/>
            <a:ext cx="1428750" cy="515938"/>
          </a:xfrm>
          <a:prstGeom prst="rect">
            <a:avLst/>
          </a:prstGeom>
        </p:spPr>
      </p:pic>
      <p:sp>
        <p:nvSpPr>
          <p:cNvPr id="5" name="footer-rule-1">
            <a:extLst>
              <a:ext uri="{FF2B5EF4-FFF2-40B4-BE49-F238E27FC236}">
                <a16:creationId xmlns:a16="http://schemas.microsoft.com/office/drawing/2014/main" id="{6575281B-08E1-4AD6-8B5B-8FEAB1E1F592}"/>
              </a:ext>
            </a:extLst>
          </p:cNvPr>
          <p:cNvSpPr>
            <a:spLocks noGrp="1"/>
          </p:cNvSpPr>
          <p:nvPr/>
        </p:nvSpPr>
        <p:spPr>
          <a:xfrm>
            <a:off x="438150" y="6457950"/>
            <a:ext cx="1190625" cy="47625"/>
          </a:xfrm>
          <a:prstGeom prst="rect">
            <a:avLst/>
          </a:prstGeom>
          <a:solidFill>
            <a:srgbClr val="D50064"/>
          </a:solidFill>
          <a:ln w="0">
            <a:noFill/>
            <a:prstDash val="solid"/>
          </a:ln>
        </p:spPr>
        <p:txBody>
          <a:bodyPr/>
          <a:lstStyle/>
          <a:p>
            <a:endParaRPr lang="en-GB"/>
          </a:p>
        </p:txBody>
      </p:sp>
      <p:sp>
        <p:nvSpPr>
          <p:cNvPr id="6" name="footer-1">
            <a:extLst>
              <a:ext uri="{FF2B5EF4-FFF2-40B4-BE49-F238E27FC236}">
                <a16:creationId xmlns:a16="http://schemas.microsoft.com/office/drawing/2014/main" id="{18439652-5F12-41DD-B9C7-8722F421D763}"/>
              </a:ext>
            </a:extLst>
          </p:cNvPr>
          <p:cNvSpPr>
            <a:spLocks noGrp="1"/>
          </p:cNvSpPr>
          <p:nvPr/>
        </p:nvSpPr>
        <p:spPr>
          <a:xfrm>
            <a:off x="438150" y="6515100"/>
            <a:ext cx="5143500" cy="209550"/>
          </a:xfrm>
          <a:prstGeom prst="rect">
            <a:avLst/>
          </a:prstGeom>
          <a:noFill/>
          <a:ln w="0">
            <a:noFill/>
            <a:prstDash val="solid"/>
          </a:ln>
        </p:spPr>
        <p:txBody>
          <a:bodyPr anchor="ctr"/>
          <a:lstStyle/>
          <a:p>
            <a:pPr algn="l">
              <a:buNone/>
              <a:defRPr sz="1050" b="0" i="0">
                <a:solidFill>
                  <a:srgbClr val="171717"/>
                </a:solidFill>
              </a:defRPr>
            </a:pPr>
            <a:r>
              <a:rPr sz="1050" b="0" i="0">
                <a:solidFill>
                  <a:srgbClr val="171717"/>
                </a:solidFill>
              </a:rPr>
              <a:t>Extract  |  Built with Local Planning Authorities</a:t>
            </a:r>
          </a:p>
        </p:txBody>
      </p:sp>
      <p:sp>
        <p:nvSpPr>
          <p:cNvPr id="7" name="date-1">
            <a:extLst>
              <a:ext uri="{FF2B5EF4-FFF2-40B4-BE49-F238E27FC236}">
                <a16:creationId xmlns:a16="http://schemas.microsoft.com/office/drawing/2014/main" id="{E00E7169-84CE-44B3-B918-11FAB958DF9C}"/>
              </a:ext>
            </a:extLst>
          </p:cNvPr>
          <p:cNvSpPr>
            <a:spLocks noGrp="1"/>
          </p:cNvSpPr>
          <p:nvPr/>
        </p:nvSpPr>
        <p:spPr>
          <a:xfrm>
            <a:off x="8572500" y="6515100"/>
            <a:ext cx="3000375" cy="209550"/>
          </a:xfrm>
          <a:prstGeom prst="rect">
            <a:avLst/>
          </a:prstGeom>
          <a:noFill/>
          <a:ln w="0">
            <a:noFill/>
            <a:prstDash val="solid"/>
          </a:ln>
        </p:spPr>
        <p:txBody>
          <a:bodyPr anchor="ctr"/>
          <a:lstStyle/>
          <a:p>
            <a:pPr algn="r">
              <a:buNone/>
              <a:defRPr sz="975" b="0" i="0">
                <a:solidFill>
                  <a:srgbClr val="5B5B5B"/>
                </a:solidFill>
              </a:defRPr>
            </a:pPr>
            <a:r>
              <a:rPr sz="975" b="0" i="0">
                <a:solidFill>
                  <a:srgbClr val="5B5B5B"/>
                </a:solidFill>
              </a:rPr>
              <a:t>Update: 28 August – 4 September 2026</a:t>
            </a:r>
          </a:p>
        </p:txBody>
      </p:sp>
      <p:sp>
        <p:nvSpPr>
          <p:cNvPr id="8" name="s1-title">
            <a:extLst>
              <a:ext uri="{FF2B5EF4-FFF2-40B4-BE49-F238E27FC236}">
                <a16:creationId xmlns:a16="http://schemas.microsoft.com/office/drawing/2014/main" id="{A8FFE3D2-5683-4102-B587-DC0817B3D818}"/>
              </a:ext>
            </a:extLst>
          </p:cNvPr>
          <p:cNvSpPr>
            <a:spLocks noGrp="1"/>
          </p:cNvSpPr>
          <p:nvPr/>
        </p:nvSpPr>
        <p:spPr>
          <a:xfrm>
            <a:off x="609600" y="857250"/>
            <a:ext cx="9810750" cy="685800"/>
          </a:xfrm>
          <a:prstGeom prst="rect">
            <a:avLst/>
          </a:prstGeom>
          <a:noFill/>
          <a:ln w="0">
            <a:noFill/>
            <a:prstDash val="solid"/>
          </a:ln>
        </p:spPr>
        <p:txBody>
          <a:bodyPr anchor="ctr"/>
          <a:lstStyle/>
          <a:p>
            <a:pPr algn="l">
              <a:buNone/>
              <a:defRPr sz="2850" b="1" i="0">
                <a:solidFill>
                  <a:srgbClr val="171717"/>
                </a:solidFill>
              </a:defRPr>
            </a:pPr>
            <a:r>
              <a:rPr sz="2850" b="1" i="0">
                <a:solidFill>
                  <a:srgbClr val="171717"/>
                </a:solidFill>
              </a:rPr>
              <a:t>4,581 documents — and counting</a:t>
            </a:r>
          </a:p>
        </p:txBody>
      </p:sp>
      <p:sp>
        <p:nvSpPr>
          <p:cNvPr id="9" name="s1-underline">
            <a:extLst>
              <a:ext uri="{FF2B5EF4-FFF2-40B4-BE49-F238E27FC236}">
                <a16:creationId xmlns:a16="http://schemas.microsoft.com/office/drawing/2014/main" id="{66BF2801-A16B-4538-8FA6-92A868A88DDC}"/>
              </a:ext>
            </a:extLst>
          </p:cNvPr>
          <p:cNvSpPr>
            <a:spLocks noGrp="1"/>
          </p:cNvSpPr>
          <p:nvPr/>
        </p:nvSpPr>
        <p:spPr>
          <a:xfrm>
            <a:off x="628650" y="1581150"/>
            <a:ext cx="2095500" cy="57150"/>
          </a:xfrm>
          <a:prstGeom prst="roundRect">
            <a:avLst>
              <a:gd name="adj" fmla="val 50000"/>
            </a:avLst>
          </a:prstGeom>
          <a:solidFill>
            <a:srgbClr val="D50064"/>
          </a:solidFill>
          <a:ln w="0">
            <a:noFill/>
            <a:prstDash val="solid"/>
          </a:ln>
        </p:spPr>
        <p:txBody>
          <a:bodyPr/>
          <a:lstStyle/>
          <a:p>
            <a:endParaRPr lang="en-GB"/>
          </a:p>
        </p:txBody>
      </p:sp>
      <p:sp>
        <p:nvSpPr>
          <p:cNvPr id="10" name="s1-intro">
            <a:extLst>
              <a:ext uri="{FF2B5EF4-FFF2-40B4-BE49-F238E27FC236}">
                <a16:creationId xmlns:a16="http://schemas.microsoft.com/office/drawing/2014/main" id="{7E831F3C-CDF6-4E53-A753-E72678B09829}"/>
              </a:ext>
            </a:extLst>
          </p:cNvPr>
          <p:cNvSpPr>
            <a:spLocks noGrp="1"/>
          </p:cNvSpPr>
          <p:nvPr/>
        </p:nvSpPr>
        <p:spPr>
          <a:xfrm>
            <a:off x="628650" y="1790700"/>
            <a:ext cx="5191125" cy="914400"/>
          </a:xfrm>
          <a:prstGeom prst="rect">
            <a:avLst/>
          </a:prstGeom>
          <a:noFill/>
          <a:ln w="0">
            <a:noFill/>
            <a:prstDash val="solid"/>
          </a:ln>
        </p:spPr>
        <p:txBody>
          <a:bodyPr anchor="ctr"/>
          <a:lstStyle/>
          <a:p>
            <a:pPr algn="l">
              <a:buNone/>
              <a:defRPr sz="1650" b="0" i="0">
                <a:solidFill>
                  <a:srgbClr val="5B5B5B"/>
                </a:solidFill>
              </a:defRPr>
            </a:pPr>
            <a:r>
              <a:rPr sz="1650" b="0" i="0">
                <a:solidFill>
                  <a:srgbClr val="5B5B5B"/>
                </a:solidFill>
              </a:rPr>
              <a:t>LPAs across England are continuing to upload historic planning documents and help us improve Extract.</a:t>
            </a:r>
          </a:p>
        </p:txBody>
      </p:sp>
      <p:sp>
        <p:nvSpPr>
          <p:cNvPr id="11" name="bullet-dot-s1-306">
            <a:extLst>
              <a:ext uri="{FF2B5EF4-FFF2-40B4-BE49-F238E27FC236}">
                <a16:creationId xmlns:a16="http://schemas.microsoft.com/office/drawing/2014/main" id="{70A3BBC7-5EC3-40E7-B80C-938A06526869}"/>
              </a:ext>
            </a:extLst>
          </p:cNvPr>
          <p:cNvSpPr>
            <a:spLocks noGrp="1"/>
          </p:cNvSpPr>
          <p:nvPr/>
        </p:nvSpPr>
        <p:spPr>
          <a:xfrm>
            <a:off x="628650" y="2990850"/>
            <a:ext cx="123825" cy="123825"/>
          </a:xfrm>
          <a:prstGeom prst="roundRect">
            <a:avLst>
              <a:gd name="adj" fmla="val 50000"/>
            </a:avLst>
          </a:prstGeom>
          <a:solidFill>
            <a:srgbClr val="D50064"/>
          </a:solidFill>
          <a:ln w="0">
            <a:noFill/>
            <a:prstDash val="solid"/>
          </a:ln>
        </p:spPr>
        <p:txBody>
          <a:bodyPr/>
          <a:lstStyle/>
          <a:p>
            <a:endParaRPr lang="en-GB"/>
          </a:p>
        </p:txBody>
      </p:sp>
      <p:sp>
        <p:nvSpPr>
          <p:cNvPr id="12" name="bullet-head-s1-306">
            <a:extLst>
              <a:ext uri="{FF2B5EF4-FFF2-40B4-BE49-F238E27FC236}">
                <a16:creationId xmlns:a16="http://schemas.microsoft.com/office/drawing/2014/main" id="{6DB7304F-2F4D-4C5B-B278-E97FADDDF829}"/>
              </a:ext>
            </a:extLst>
          </p:cNvPr>
          <p:cNvSpPr>
            <a:spLocks noGrp="1"/>
          </p:cNvSpPr>
          <p:nvPr/>
        </p:nvSpPr>
        <p:spPr>
          <a:xfrm>
            <a:off x="885825" y="2914650"/>
            <a:ext cx="4981575" cy="266700"/>
          </a:xfrm>
          <a:prstGeom prst="rect">
            <a:avLst/>
          </a:prstGeom>
          <a:noFill/>
          <a:ln w="0">
            <a:noFill/>
            <a:prstDash val="solid"/>
          </a:ln>
        </p:spPr>
        <p:txBody>
          <a:bodyPr anchor="ctr"/>
          <a:lstStyle/>
          <a:p>
            <a:pPr algn="l">
              <a:buNone/>
              <a:defRPr sz="1650" b="1" i="0">
                <a:solidFill>
                  <a:srgbClr val="D50064"/>
                </a:solidFill>
              </a:defRPr>
            </a:pPr>
            <a:r>
              <a:rPr sz="1650" b="1" i="0">
                <a:solidFill>
                  <a:srgbClr val="D50064"/>
                </a:solidFill>
              </a:rPr>
              <a:t>4,581 documents uploaded</a:t>
            </a:r>
          </a:p>
        </p:txBody>
      </p:sp>
      <p:sp>
        <p:nvSpPr>
          <p:cNvPr id="13" name="bullet-body-s1-306">
            <a:extLst>
              <a:ext uri="{FF2B5EF4-FFF2-40B4-BE49-F238E27FC236}">
                <a16:creationId xmlns:a16="http://schemas.microsoft.com/office/drawing/2014/main" id="{6523BFED-B486-4E34-9AB9-AA272EF33FE2}"/>
              </a:ext>
            </a:extLst>
          </p:cNvPr>
          <p:cNvSpPr>
            <a:spLocks noGrp="1"/>
          </p:cNvSpPr>
          <p:nvPr/>
        </p:nvSpPr>
        <p:spPr>
          <a:xfrm>
            <a:off x="885825" y="3181350"/>
            <a:ext cx="4981575" cy="495300"/>
          </a:xfrm>
          <a:prstGeom prst="rect">
            <a:avLst/>
          </a:prstGeom>
          <a:noFill/>
          <a:ln w="0">
            <a:noFill/>
            <a:prstDash val="solid"/>
          </a:ln>
        </p:spPr>
        <p:txBody>
          <a:bodyPr anchor="ctr"/>
          <a:lstStyle/>
          <a:p>
            <a:pPr algn="l">
              <a:buNone/>
              <a:defRPr sz="1350" b="0" i="0">
                <a:solidFill>
                  <a:srgbClr val="171717"/>
                </a:solidFill>
              </a:defRPr>
            </a:pPr>
            <a:r>
              <a:rPr sz="1350" b="0" i="0">
                <a:solidFill>
                  <a:srgbClr val="171717"/>
                </a:solidFill>
              </a:rPr>
              <a:t>Our highest total yet, across all time.</a:t>
            </a:r>
          </a:p>
        </p:txBody>
      </p:sp>
      <p:sp>
        <p:nvSpPr>
          <p:cNvPr id="14" name="bullet-dot-s1-410">
            <a:extLst>
              <a:ext uri="{FF2B5EF4-FFF2-40B4-BE49-F238E27FC236}">
                <a16:creationId xmlns:a16="http://schemas.microsoft.com/office/drawing/2014/main" id="{7D947EB6-49F0-40E0-8168-C1018C1A497F}"/>
              </a:ext>
            </a:extLst>
          </p:cNvPr>
          <p:cNvSpPr>
            <a:spLocks noGrp="1"/>
          </p:cNvSpPr>
          <p:nvPr/>
        </p:nvSpPr>
        <p:spPr>
          <a:xfrm>
            <a:off x="628650" y="3981450"/>
            <a:ext cx="123825" cy="123825"/>
          </a:xfrm>
          <a:prstGeom prst="roundRect">
            <a:avLst>
              <a:gd name="adj" fmla="val 50000"/>
            </a:avLst>
          </a:prstGeom>
          <a:solidFill>
            <a:srgbClr val="D50064"/>
          </a:solidFill>
          <a:ln w="0">
            <a:noFill/>
            <a:prstDash val="solid"/>
          </a:ln>
        </p:spPr>
        <p:txBody>
          <a:bodyPr/>
          <a:lstStyle/>
          <a:p>
            <a:endParaRPr lang="en-GB"/>
          </a:p>
        </p:txBody>
      </p:sp>
      <p:sp>
        <p:nvSpPr>
          <p:cNvPr id="15" name="bullet-head-s1-410">
            <a:extLst>
              <a:ext uri="{FF2B5EF4-FFF2-40B4-BE49-F238E27FC236}">
                <a16:creationId xmlns:a16="http://schemas.microsoft.com/office/drawing/2014/main" id="{35B6E22D-D38B-4B7E-854F-FEA5560EA3C7}"/>
              </a:ext>
            </a:extLst>
          </p:cNvPr>
          <p:cNvSpPr>
            <a:spLocks noGrp="1"/>
          </p:cNvSpPr>
          <p:nvPr/>
        </p:nvSpPr>
        <p:spPr>
          <a:xfrm>
            <a:off x="885825" y="3905250"/>
            <a:ext cx="4981575" cy="266700"/>
          </a:xfrm>
          <a:prstGeom prst="rect">
            <a:avLst/>
          </a:prstGeom>
          <a:noFill/>
          <a:ln w="0">
            <a:noFill/>
            <a:prstDash val="solid"/>
          </a:ln>
        </p:spPr>
        <p:txBody>
          <a:bodyPr anchor="ctr"/>
          <a:lstStyle/>
          <a:p>
            <a:pPr algn="l">
              <a:buNone/>
              <a:defRPr sz="1650" b="1" i="0">
                <a:solidFill>
                  <a:srgbClr val="D50064"/>
                </a:solidFill>
              </a:defRPr>
            </a:pPr>
            <a:r>
              <a:rPr sz="1650" b="1" i="0">
                <a:solidFill>
                  <a:srgbClr val="D50064"/>
                </a:solidFill>
              </a:rPr>
              <a:t>122 councils onboarded</a:t>
            </a:r>
          </a:p>
        </p:txBody>
      </p:sp>
      <p:sp>
        <p:nvSpPr>
          <p:cNvPr id="16" name="bullet-body-s1-410">
            <a:extLst>
              <a:ext uri="{FF2B5EF4-FFF2-40B4-BE49-F238E27FC236}">
                <a16:creationId xmlns:a16="http://schemas.microsoft.com/office/drawing/2014/main" id="{7680AD05-04C9-4ED7-BDA3-C08CECA6FA60}"/>
              </a:ext>
            </a:extLst>
          </p:cNvPr>
          <p:cNvSpPr>
            <a:spLocks noGrp="1"/>
          </p:cNvSpPr>
          <p:nvPr/>
        </p:nvSpPr>
        <p:spPr>
          <a:xfrm>
            <a:off x="885825" y="4171950"/>
            <a:ext cx="4981575" cy="495300"/>
          </a:xfrm>
          <a:prstGeom prst="rect">
            <a:avLst/>
          </a:prstGeom>
          <a:noFill/>
          <a:ln w="0">
            <a:noFill/>
            <a:prstDash val="solid"/>
          </a:ln>
        </p:spPr>
        <p:txBody>
          <a:bodyPr anchor="ctr"/>
          <a:lstStyle/>
          <a:p>
            <a:pPr algn="l">
              <a:buNone/>
              <a:defRPr sz="1350" b="0" i="0">
                <a:solidFill>
                  <a:srgbClr val="171717"/>
                </a:solidFill>
              </a:defRPr>
            </a:pPr>
            <a:r>
              <a:rPr sz="1350" b="0" i="0">
                <a:solidFill>
                  <a:srgbClr val="171717"/>
                </a:solidFill>
              </a:rPr>
              <a:t>That’s 40% of the 302 authorities whose planning data can be mapped.</a:t>
            </a:r>
          </a:p>
        </p:txBody>
      </p:sp>
      <p:sp>
        <p:nvSpPr>
          <p:cNvPr id="17" name="s1-takeaway">
            <a:extLst>
              <a:ext uri="{FF2B5EF4-FFF2-40B4-BE49-F238E27FC236}">
                <a16:creationId xmlns:a16="http://schemas.microsoft.com/office/drawing/2014/main" id="{B375A6F3-0413-42B3-932B-0C78FBD5BAD4}"/>
              </a:ext>
            </a:extLst>
          </p:cNvPr>
          <p:cNvSpPr>
            <a:spLocks noGrp="1"/>
          </p:cNvSpPr>
          <p:nvPr/>
        </p:nvSpPr>
        <p:spPr>
          <a:xfrm>
            <a:off x="628650" y="5095875"/>
            <a:ext cx="5191125" cy="838200"/>
          </a:xfrm>
          <a:prstGeom prst="roundRect">
            <a:avLst>
              <a:gd name="adj" fmla="val 18182"/>
            </a:avLst>
          </a:prstGeom>
          <a:solidFill>
            <a:srgbClr val="FFF7FA"/>
          </a:solidFill>
          <a:ln w="19050">
            <a:solidFill>
              <a:srgbClr val="ED9DBC"/>
            </a:solidFill>
            <a:prstDash val="solid"/>
          </a:ln>
        </p:spPr>
        <p:txBody>
          <a:bodyPr/>
          <a:lstStyle/>
          <a:p>
            <a:endParaRPr lang="en-GB"/>
          </a:p>
        </p:txBody>
      </p:sp>
      <p:sp>
        <p:nvSpPr>
          <p:cNvPr id="18" name="s1-takeaway-text">
            <a:extLst>
              <a:ext uri="{FF2B5EF4-FFF2-40B4-BE49-F238E27FC236}">
                <a16:creationId xmlns:a16="http://schemas.microsoft.com/office/drawing/2014/main" id="{91687FE0-E659-4DD9-BD20-54173C648A29}"/>
              </a:ext>
            </a:extLst>
          </p:cNvPr>
          <p:cNvSpPr>
            <a:spLocks noGrp="1"/>
          </p:cNvSpPr>
          <p:nvPr/>
        </p:nvSpPr>
        <p:spPr>
          <a:xfrm>
            <a:off x="866775" y="5219700"/>
            <a:ext cx="4714875" cy="571500"/>
          </a:xfrm>
          <a:prstGeom prst="rect">
            <a:avLst/>
          </a:prstGeom>
          <a:noFill/>
          <a:ln w="0">
            <a:noFill/>
            <a:prstDash val="solid"/>
          </a:ln>
        </p:spPr>
        <p:txBody>
          <a:bodyPr anchor="ctr"/>
          <a:lstStyle/>
          <a:p>
            <a:pPr algn="l">
              <a:buNone/>
              <a:defRPr sz="1650" b="1" i="0">
                <a:solidFill>
                  <a:srgbClr val="D50064"/>
                </a:solidFill>
              </a:defRPr>
            </a:pPr>
            <a:r>
              <a:rPr sz="1650" b="1" i="0">
                <a:solidFill>
                  <a:srgbClr val="D50064"/>
                </a:solidFill>
              </a:rPr>
              <a:t>Thank you — every document and every conversation helps us make Extract more useful.</a:t>
            </a:r>
          </a:p>
        </p:txBody>
      </p:sp>
      <p:sp>
        <p:nvSpPr>
          <p:cNvPr id="19" name="s1-image-paper">
            <a:extLst>
              <a:ext uri="{FF2B5EF4-FFF2-40B4-BE49-F238E27FC236}">
                <a16:creationId xmlns:a16="http://schemas.microsoft.com/office/drawing/2014/main" id="{3DE09A90-F297-4FAF-9BD3-0E799F41963B}"/>
              </a:ext>
            </a:extLst>
          </p:cNvPr>
          <p:cNvSpPr>
            <a:spLocks noGrp="1"/>
          </p:cNvSpPr>
          <p:nvPr/>
        </p:nvSpPr>
        <p:spPr>
          <a:xfrm>
            <a:off x="6210300" y="1743075"/>
            <a:ext cx="5353050" cy="4171950"/>
          </a:xfrm>
          <a:prstGeom prst="roundRect">
            <a:avLst>
              <a:gd name="adj" fmla="val 4110"/>
            </a:avLst>
          </a:prstGeom>
          <a:solidFill>
            <a:srgbClr val="FFFFFF"/>
          </a:solidFill>
          <a:ln w="19050">
            <a:solidFill>
              <a:srgbClr val="F3BCD1"/>
            </a:solidFill>
            <a:prstDash val="solid"/>
          </a:ln>
        </p:spPr>
        <p:txBody>
          <a:bodyPr/>
          <a:lstStyle/>
          <a:p>
            <a:endParaRPr lang="en-GB"/>
          </a:p>
        </p:txBody>
      </p:sp>
      <p:pic>
        <p:nvPicPr>
          <p:cNvPr id="43" name="Picture 42"/>
          <p:cNvPicPr>
            <a:picLocks noChangeAspect="1"/>
          </p:cNvPicPr>
          <p:nvPr/>
        </p:nvPicPr>
        <p:blipFill>
          <a:blip r:embed="rId4"/>
          <a:stretch/>
        </p:blipFill>
        <p:spPr>
          <a:xfrm>
            <a:off x="6427205" y="1866900"/>
            <a:ext cx="4919241" cy="3886200"/>
          </a:xfrm>
          <a:prstGeom prst="roundRect">
            <a:avLst>
              <a:gd name="adj" fmla="val 2941"/>
            </a:avLst>
          </a:prstGeom>
        </p:spPr>
      </p:pic>
    </p:spTree>
    <p:extLst>
      <p:ext uri="{BB962C8B-B14F-4D97-AF65-F5344CB8AC3E}">
        <p14:creationId xmlns:p14="http://schemas.microsoft.com/office/powerpoint/2010/main" val="1332741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C006D-2576-2849-1600-25FB605BE3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3C0C2E-F9FB-E319-2695-983977B8DDEC}"/>
              </a:ext>
            </a:extLst>
          </p:cNvPr>
          <p:cNvSpPr>
            <a:spLocks noGrp="1"/>
          </p:cNvSpPr>
          <p:nvPr>
            <p:ph type="title"/>
          </p:nvPr>
        </p:nvSpPr>
        <p:spPr>
          <a:xfrm>
            <a:off x="587374" y="225425"/>
            <a:ext cx="9462862" cy="3628118"/>
          </a:xfrm>
        </p:spPr>
        <p:txBody>
          <a:bodyPr/>
          <a:lstStyle/>
          <a:p>
            <a:r>
              <a:rPr lang="en-GB" err="1"/>
              <a:t>PropTech</a:t>
            </a:r>
            <a:r>
              <a:rPr lang="en-GB"/>
              <a:t> Innovation Fund</a:t>
            </a:r>
            <a:br>
              <a:rPr lang="en-GB"/>
            </a:br>
            <a:br>
              <a:rPr lang="en-GB"/>
            </a:br>
            <a:r>
              <a:rPr lang="en-GB"/>
              <a:t>Round 6 events </a:t>
            </a:r>
          </a:p>
        </p:txBody>
      </p:sp>
    </p:spTree>
    <p:extLst>
      <p:ext uri="{BB962C8B-B14F-4D97-AF65-F5344CB8AC3E}">
        <p14:creationId xmlns:p14="http://schemas.microsoft.com/office/powerpoint/2010/main" val="1623812238"/>
      </p:ext>
    </p:extLst>
  </p:cSld>
  <p:clrMapOvr>
    <a:masterClrMapping/>
  </p:clrMapOvr>
  <p:transition spd="med">
    <p:push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5F0B9-1A8D-80D9-9FAA-049073D6A8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E8CA46-1AA5-2F54-F864-5EADD36E62F6}"/>
              </a:ext>
            </a:extLst>
          </p:cNvPr>
          <p:cNvSpPr>
            <a:spLocks noGrp="1"/>
          </p:cNvSpPr>
          <p:nvPr>
            <p:ph type="title"/>
          </p:nvPr>
        </p:nvSpPr>
        <p:spPr>
          <a:xfrm>
            <a:off x="604838" y="235821"/>
            <a:ext cx="10980145" cy="1213152"/>
          </a:xfrm>
        </p:spPr>
        <p:txBody>
          <a:bodyPr wrap="square" anchor="b">
            <a:normAutofit/>
          </a:bodyPr>
          <a:lstStyle/>
          <a:p>
            <a:r>
              <a:rPr lang="en-GB"/>
              <a:t>Upcoming events </a:t>
            </a:r>
          </a:p>
        </p:txBody>
      </p:sp>
      <p:sp>
        <p:nvSpPr>
          <p:cNvPr id="2" name="Text Placeholder 1">
            <a:extLst>
              <a:ext uri="{FF2B5EF4-FFF2-40B4-BE49-F238E27FC236}">
                <a16:creationId xmlns:a16="http://schemas.microsoft.com/office/drawing/2014/main" id="{1DD20B23-1479-B8D6-2233-D3CE6469F32B}"/>
              </a:ext>
            </a:extLst>
          </p:cNvPr>
          <p:cNvSpPr>
            <a:spLocks noGrp="1"/>
          </p:cNvSpPr>
          <p:nvPr>
            <p:ph sz="half" idx="1"/>
          </p:nvPr>
        </p:nvSpPr>
        <p:spPr>
          <a:xfrm>
            <a:off x="604837" y="1700212"/>
            <a:ext cx="5331013" cy="4161569"/>
          </a:xfrm>
        </p:spPr>
        <p:txBody>
          <a:bodyPr wrap="square">
            <a:normAutofit/>
          </a:bodyPr>
          <a:lstStyle/>
          <a:p>
            <a:pPr>
              <a:lnSpc>
                <a:spcPct val="110000"/>
              </a:lnSpc>
            </a:pPr>
            <a:r>
              <a:rPr lang="en-GB" sz="2200" b="1"/>
              <a:t>Wednesday 30 September:</a:t>
            </a:r>
            <a:r>
              <a:rPr lang="en-GB" sz="2200"/>
              <a:t> Kick Off webinar  </a:t>
            </a:r>
          </a:p>
          <a:p>
            <a:pPr>
              <a:lnSpc>
                <a:spcPct val="110000"/>
              </a:lnSpc>
            </a:pPr>
            <a:r>
              <a:rPr lang="en-GB" sz="2200" b="1"/>
              <a:t>Monday 16 November:</a:t>
            </a:r>
            <a:r>
              <a:rPr lang="en-GB" sz="2200"/>
              <a:t> Disruptive Innovators Network webinar (focus on Challenge 2) </a:t>
            </a:r>
          </a:p>
          <a:p>
            <a:pPr>
              <a:lnSpc>
                <a:spcPct val="110000"/>
              </a:lnSpc>
            </a:pPr>
            <a:r>
              <a:rPr lang="en-GB" sz="2200" b="1"/>
              <a:t>W/C 16 November:</a:t>
            </a:r>
            <a:r>
              <a:rPr lang="en-GB" sz="2200"/>
              <a:t> Catapult Connected Places webinar (focus on Challenge 1) </a:t>
            </a:r>
          </a:p>
          <a:p>
            <a:pPr>
              <a:lnSpc>
                <a:spcPct val="110000"/>
              </a:lnSpc>
            </a:pPr>
            <a:r>
              <a:rPr lang="en-GB" sz="2200" b="1"/>
              <a:t>Feb 2027:</a:t>
            </a:r>
            <a:r>
              <a:rPr lang="en-GB" sz="2200"/>
              <a:t> Final Show Case webinar</a:t>
            </a:r>
          </a:p>
          <a:p>
            <a:pPr marL="0" indent="0">
              <a:lnSpc>
                <a:spcPct val="110000"/>
              </a:lnSpc>
              <a:buNone/>
            </a:pPr>
            <a:endParaRPr lang="en-GB"/>
          </a:p>
        </p:txBody>
      </p:sp>
      <p:pic>
        <p:nvPicPr>
          <p:cNvPr id="5" name="Picture 4">
            <a:extLst>
              <a:ext uri="{FF2B5EF4-FFF2-40B4-BE49-F238E27FC236}">
                <a16:creationId xmlns:a16="http://schemas.microsoft.com/office/drawing/2014/main" id="{4892C511-40F9-EB77-F60C-3F3B0EF711C6}"/>
              </a:ext>
            </a:extLst>
          </p:cNvPr>
          <p:cNvPicPr>
            <a:picLocks noChangeAspect="1"/>
          </p:cNvPicPr>
          <p:nvPr/>
        </p:nvPicPr>
        <p:blipFill>
          <a:blip r:embed="rId3"/>
          <a:stretch>
            <a:fillRect/>
          </a:stretch>
        </p:blipFill>
        <p:spPr>
          <a:xfrm>
            <a:off x="6265362" y="1668630"/>
            <a:ext cx="5316120" cy="1762794"/>
          </a:xfrm>
          <a:prstGeom prst="rect">
            <a:avLst/>
          </a:prstGeom>
        </p:spPr>
      </p:pic>
      <p:pic>
        <p:nvPicPr>
          <p:cNvPr id="6" name="Picture 5">
            <a:extLst>
              <a:ext uri="{FF2B5EF4-FFF2-40B4-BE49-F238E27FC236}">
                <a16:creationId xmlns:a16="http://schemas.microsoft.com/office/drawing/2014/main" id="{D71D6979-44C9-D95A-102C-8C4EBF0C57E4}"/>
              </a:ext>
            </a:extLst>
          </p:cNvPr>
          <p:cNvPicPr>
            <a:picLocks noChangeAspect="1"/>
          </p:cNvPicPr>
          <p:nvPr/>
        </p:nvPicPr>
        <p:blipFill>
          <a:blip r:embed="rId4"/>
          <a:stretch>
            <a:fillRect/>
          </a:stretch>
        </p:blipFill>
        <p:spPr>
          <a:xfrm>
            <a:off x="6267450" y="3512219"/>
            <a:ext cx="5311942" cy="1959143"/>
          </a:xfrm>
          <a:prstGeom prst="rect">
            <a:avLst/>
          </a:prstGeom>
        </p:spPr>
      </p:pic>
    </p:spTree>
    <p:extLst>
      <p:ext uri="{BB962C8B-B14F-4D97-AF65-F5344CB8AC3E}">
        <p14:creationId xmlns:p14="http://schemas.microsoft.com/office/powerpoint/2010/main" val="2305810839"/>
      </p:ext>
    </p:extLst>
  </p:cSld>
  <p:clrMapOvr>
    <a:masterClrMapping/>
  </p:clrMapOvr>
  <p:transition spd="med">
    <p:pull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10355-4329-855A-13D7-16D25C83EB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DF5931-84F2-6672-15F3-4BE55817CE1B}"/>
              </a:ext>
            </a:extLst>
          </p:cNvPr>
          <p:cNvSpPr>
            <a:spLocks noGrp="1"/>
          </p:cNvSpPr>
          <p:nvPr>
            <p:ph type="title"/>
          </p:nvPr>
        </p:nvSpPr>
        <p:spPr>
          <a:xfrm>
            <a:off x="604838" y="235821"/>
            <a:ext cx="10980145" cy="1213152"/>
          </a:xfrm>
        </p:spPr>
        <p:txBody>
          <a:bodyPr wrap="square" anchor="b">
            <a:normAutofit/>
          </a:bodyPr>
          <a:lstStyle/>
          <a:p>
            <a:r>
              <a:rPr lang="en-GB">
                <a:latin typeface="Arial"/>
                <a:cs typeface="Arial"/>
              </a:rPr>
              <a:t>Engaging with ODP </a:t>
            </a:r>
          </a:p>
        </p:txBody>
      </p:sp>
      <p:sp>
        <p:nvSpPr>
          <p:cNvPr id="2" name="Text Placeholder 1">
            <a:extLst>
              <a:ext uri="{FF2B5EF4-FFF2-40B4-BE49-F238E27FC236}">
                <a16:creationId xmlns:a16="http://schemas.microsoft.com/office/drawing/2014/main" id="{FE29831C-8F36-CA4A-BDC9-3D35ECF28767}"/>
              </a:ext>
            </a:extLst>
          </p:cNvPr>
          <p:cNvSpPr>
            <a:spLocks noGrp="1"/>
          </p:cNvSpPr>
          <p:nvPr>
            <p:ph sz="half" idx="1"/>
          </p:nvPr>
        </p:nvSpPr>
        <p:spPr>
          <a:xfrm>
            <a:off x="604837" y="2025727"/>
            <a:ext cx="5331013" cy="4161569"/>
          </a:xfrm>
        </p:spPr>
        <p:txBody>
          <a:bodyPr wrap="square">
            <a:normAutofit/>
          </a:bodyPr>
          <a:lstStyle/>
          <a:p>
            <a:pPr>
              <a:lnSpc>
                <a:spcPct val="110000"/>
              </a:lnSpc>
            </a:pPr>
            <a:r>
              <a:rPr lang="en-GB" sz="2800"/>
              <a:t>Are we missing anything? </a:t>
            </a:r>
          </a:p>
          <a:p>
            <a:pPr>
              <a:lnSpc>
                <a:spcPct val="110000"/>
              </a:lnSpc>
            </a:pPr>
            <a:r>
              <a:rPr lang="en-GB" sz="2800"/>
              <a:t>Would you like more events?</a:t>
            </a:r>
          </a:p>
          <a:p>
            <a:pPr>
              <a:lnSpc>
                <a:spcPct val="110000"/>
              </a:lnSpc>
            </a:pPr>
            <a:r>
              <a:rPr lang="en-GB" sz="2800"/>
              <a:t>Would you like more updates?</a:t>
            </a:r>
          </a:p>
          <a:p>
            <a:pPr>
              <a:lnSpc>
                <a:spcPct val="110000"/>
              </a:lnSpc>
            </a:pPr>
            <a:r>
              <a:rPr lang="en-GB" sz="2800"/>
              <a:t>Would you like more opportunities to engage?</a:t>
            </a:r>
          </a:p>
          <a:p>
            <a:pPr marL="0" indent="0">
              <a:lnSpc>
                <a:spcPct val="110000"/>
              </a:lnSpc>
              <a:buNone/>
            </a:pPr>
            <a:endParaRPr lang="en-GB"/>
          </a:p>
        </p:txBody>
      </p:sp>
      <p:pic>
        <p:nvPicPr>
          <p:cNvPr id="4" name="Picture 3">
            <a:extLst>
              <a:ext uri="{FF2B5EF4-FFF2-40B4-BE49-F238E27FC236}">
                <a16:creationId xmlns:a16="http://schemas.microsoft.com/office/drawing/2014/main" id="{D8210216-2CDE-5C7C-B07F-7C3664E1C161}"/>
              </a:ext>
            </a:extLst>
          </p:cNvPr>
          <p:cNvPicPr>
            <a:picLocks noChangeAspect="1"/>
          </p:cNvPicPr>
          <p:nvPr/>
        </p:nvPicPr>
        <p:blipFill>
          <a:blip r:embed="rId3"/>
          <a:stretch>
            <a:fillRect/>
          </a:stretch>
        </p:blipFill>
        <p:spPr>
          <a:xfrm>
            <a:off x="6256152" y="2089244"/>
            <a:ext cx="5331013" cy="3131970"/>
          </a:xfrm>
          <a:prstGeom prst="rect">
            <a:avLst/>
          </a:prstGeom>
          <a:noFill/>
        </p:spPr>
      </p:pic>
    </p:spTree>
    <p:extLst>
      <p:ext uri="{BB962C8B-B14F-4D97-AF65-F5344CB8AC3E}">
        <p14:creationId xmlns:p14="http://schemas.microsoft.com/office/powerpoint/2010/main" val="197023714"/>
      </p:ext>
    </p:extLst>
  </p:cSld>
  <p:clrMapOvr>
    <a:masterClrMapping/>
  </p:clrMapOvr>
  <p:transition spd="med">
    <p:pull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C6DFD-B73E-672B-E888-230DE6A5866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3FBB79E-A2DB-F57F-600A-8DA9DB69F2C1}"/>
              </a:ext>
            </a:extLst>
          </p:cNvPr>
          <p:cNvSpPr>
            <a:spLocks noGrp="1"/>
          </p:cNvSpPr>
          <p:nvPr>
            <p:ph type="body" idx="1"/>
          </p:nvPr>
        </p:nvSpPr>
        <p:spPr/>
        <p:txBody>
          <a:bodyPr/>
          <a:lstStyle/>
          <a:p>
            <a:r>
              <a:rPr lang="en-GB"/>
              <a:t>We'd like to continue LPA showcase slots at future General Meetings</a:t>
            </a:r>
          </a:p>
          <a:p>
            <a:r>
              <a:rPr lang="en-GB"/>
              <a:t>If you'd like to take a 10-minute showcase slot, please get in touch with Tom</a:t>
            </a:r>
          </a:p>
          <a:p>
            <a:r>
              <a:rPr lang="en-GB"/>
              <a:t>Showcases are the same short story-telling moments we have at our in-person events, opportunities to hear from the range of LPAs in ODP and all the interesting work happening!</a:t>
            </a:r>
          </a:p>
        </p:txBody>
      </p:sp>
      <p:sp>
        <p:nvSpPr>
          <p:cNvPr id="3" name="Title 2">
            <a:extLst>
              <a:ext uri="{FF2B5EF4-FFF2-40B4-BE49-F238E27FC236}">
                <a16:creationId xmlns:a16="http://schemas.microsoft.com/office/drawing/2014/main" id="{688840D7-98A5-3D32-51E9-21CADDCC5EF2}"/>
              </a:ext>
            </a:extLst>
          </p:cNvPr>
          <p:cNvSpPr>
            <a:spLocks noGrp="1"/>
          </p:cNvSpPr>
          <p:nvPr>
            <p:ph type="title"/>
          </p:nvPr>
        </p:nvSpPr>
        <p:spPr/>
        <p:txBody>
          <a:bodyPr/>
          <a:lstStyle/>
          <a:p>
            <a:r>
              <a:rPr lang="en-GB"/>
              <a:t>Tell your story!</a:t>
            </a:r>
          </a:p>
        </p:txBody>
      </p:sp>
    </p:spTree>
    <p:extLst>
      <p:ext uri="{BB962C8B-B14F-4D97-AF65-F5344CB8AC3E}">
        <p14:creationId xmlns:p14="http://schemas.microsoft.com/office/powerpoint/2010/main" val="3281713455"/>
      </p:ext>
    </p:extLst>
  </p:cSld>
  <p:clrMapOvr>
    <a:masterClrMapping/>
  </p:clrMapOvr>
  <p:transition spd="med">
    <p:push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33">
          <a:extLst>
            <a:ext uri="{FF2B5EF4-FFF2-40B4-BE49-F238E27FC236}">
              <a16:creationId xmlns:a16="http://schemas.microsoft.com/office/drawing/2014/main" id="{F0CB8EAF-4C78-E8F9-4C21-A2E5C8E53477}"/>
            </a:ext>
          </a:extLst>
        </p:cNvPr>
        <p:cNvGrpSpPr/>
        <p:nvPr/>
      </p:nvGrpSpPr>
      <p:grpSpPr>
        <a:xfrm>
          <a:off x="0" y="0"/>
          <a:ext cx="0" cy="0"/>
          <a:chOff x="0" y="0"/>
          <a:chExt cx="0" cy="0"/>
        </a:xfrm>
      </p:grpSpPr>
      <p:sp>
        <p:nvSpPr>
          <p:cNvPr id="234" name="Google Shape;234;g33a88ab4cb0_2_16">
            <a:extLst>
              <a:ext uri="{FF2B5EF4-FFF2-40B4-BE49-F238E27FC236}">
                <a16:creationId xmlns:a16="http://schemas.microsoft.com/office/drawing/2014/main" id="{AA0233EE-780F-25C4-7E1C-A6567AC7C536}"/>
              </a:ext>
            </a:extLst>
          </p:cNvPr>
          <p:cNvSpPr txBox="1">
            <a:spLocks noGrp="1"/>
          </p:cNvSpPr>
          <p:nvPr>
            <p:ph type="title"/>
          </p:nvPr>
        </p:nvSpPr>
        <p:spPr>
          <a:xfrm>
            <a:off x="546249" y="1717978"/>
            <a:ext cx="11549594" cy="1940348"/>
          </a:xfrm>
          <a:prstGeom prst="rect">
            <a:avLst/>
          </a:prstGeom>
          <a:noFill/>
          <a:ln>
            <a:noFill/>
          </a:ln>
        </p:spPr>
        <p:txBody>
          <a:bodyPr spcFirstLastPara="1" wrap="square" lIns="91425" tIns="45700" rIns="91425" bIns="45700" anchor="b" anchorCtr="0">
            <a:noAutofit/>
          </a:bodyPr>
          <a:lstStyle/>
          <a:p>
            <a:br>
              <a:rPr lang="en-US"/>
            </a:br>
            <a:br>
              <a:rPr lang="en-US"/>
            </a:br>
            <a:r>
              <a:rPr lang="en-US"/>
              <a:t>Next General Meeting - Monday 5th October</a:t>
            </a:r>
            <a:br>
              <a:rPr lang="en-US"/>
            </a:br>
            <a:br>
              <a:rPr lang="en-US"/>
            </a:br>
            <a:endParaRPr lang="en-GB" sz="3200">
              <a:solidFill>
                <a:schemeClr val="bg1"/>
              </a:solidFill>
            </a:endParaRPr>
          </a:p>
        </p:txBody>
      </p:sp>
    </p:spTree>
    <p:extLst>
      <p:ext uri="{BB962C8B-B14F-4D97-AF65-F5344CB8AC3E}">
        <p14:creationId xmlns:p14="http://schemas.microsoft.com/office/powerpoint/2010/main" val="2682300835"/>
      </p:ext>
    </p:extLst>
  </p:cSld>
  <p:clrMapOvr>
    <a:masterClrMapping/>
  </p:clrMapOvr>
  <p:transition spd="med">
    <p:push dir="r"/>
  </p:transition>
</p:sld>
</file>

<file path=ppt/theme/theme1.xml><?xml version="1.0" encoding="utf-8"?>
<a:theme xmlns:a="http://schemas.openxmlformats.org/drawingml/2006/main" name="Office Theme">
  <a:themeElements>
    <a:clrScheme name="Open Digital Planning">
      <a:dk1>
        <a:srgbClr val="C70D77"/>
      </a:dk1>
      <a:lt1>
        <a:srgbClr val="FFFFFF"/>
      </a:lt1>
      <a:dk2>
        <a:srgbClr val="3267CF"/>
      </a:dk2>
      <a:lt2>
        <a:srgbClr val="E6E6E6"/>
      </a:lt2>
      <a:accent1>
        <a:srgbClr val="772EC6"/>
      </a:accent1>
      <a:accent2>
        <a:srgbClr val="FF83B3"/>
      </a:accent2>
      <a:accent3>
        <a:srgbClr val="2BB3E7"/>
      </a:accent3>
      <a:accent4>
        <a:srgbClr val="CBAFFF"/>
      </a:accent4>
      <a:accent5>
        <a:srgbClr val="F7696B"/>
      </a:accent5>
      <a:accent6>
        <a:srgbClr val="45D2BA"/>
      </a:accent6>
      <a:hlink>
        <a:srgbClr val="2BB3E7"/>
      </a:hlink>
      <a:folHlink>
        <a:srgbClr val="F7696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468bc3a-0932-43db-bf8a-b77355745b15">
      <Terms xmlns="http://schemas.microsoft.com/office/infopath/2007/PartnerControls"/>
    </lcf76f155ced4ddcb4097134ff3c332f>
    <TaxCatchAll xmlns="83a87e31-bf32-46ab-8e70-9fa18461fa4d" xsi:nil="true"/>
    <_Flow_SignoffStatus xmlns="e468bc3a-0932-43db-bf8a-b77355745b15" xsi:nil="true"/>
    <celia xmlns="e468bc3a-0932-43db-bf8a-b77355745b15">
      <UserInfo>
        <DisplayName/>
        <AccountId xsi:nil="true"/>
        <AccountType/>
      </UserInfo>
    </celia>
    <SOW xmlns="e468bc3a-0932-43db-bf8a-b77355745b15" xsi:nil="true"/>
    <Filelocation xmlns="e468bc3a-0932-43db-bf8a-b77355745b15" xsi:nil="true"/>
    <Filetype xmlns="e468bc3a-0932-43db-bf8a-b77355745b15" xsi:nil="true"/>
    <Folder xmlns="e468bc3a-0932-43db-bf8a-b77355745b15" xsi:nil="true"/>
    <Project xmlns="e468bc3a-0932-43db-bf8a-b77355745b15" xsi:nil="true"/>
    <AIsummary xmlns="e468bc3a-0932-43db-bf8a-b77355745b15" xsi:nil="true"/>
    <CopytoPINS_x003f_ xmlns="e468bc3a-0932-43db-bf8a-b77355745b15">No</CopytoPINS_x003f_>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7E0674B7ECCF4FAE513D5AA2BA6C00" ma:contentTypeVersion="33" ma:contentTypeDescription="Create a new document." ma:contentTypeScope="" ma:versionID="5cb4ed3ee760b7656789b306f6dde8b0">
  <xsd:schema xmlns:xsd="http://www.w3.org/2001/XMLSchema" xmlns:xs="http://www.w3.org/2001/XMLSchema" xmlns:p="http://schemas.microsoft.com/office/2006/metadata/properties" xmlns:ns1="http://schemas.microsoft.com/sharepoint/v3" xmlns:ns2="e468bc3a-0932-43db-bf8a-b77355745b15" xmlns:ns3="3578dcc0-0e54-419e-84cc-db2bec5f9468" xmlns:ns4="83a87e31-bf32-46ab-8e70-9fa18461fa4d" targetNamespace="http://schemas.microsoft.com/office/2006/metadata/properties" ma:root="true" ma:fieldsID="08948dc946c065ab3f42c7f81500576f" ns1:_="" ns2:_="" ns3:_="" ns4:_="">
    <xsd:import namespace="http://schemas.microsoft.com/sharepoint/v3"/>
    <xsd:import namespace="e468bc3a-0932-43db-bf8a-b77355745b15"/>
    <xsd:import namespace="3578dcc0-0e54-419e-84cc-db2bec5f9468"/>
    <xsd:import namespace="83a87e31-bf32-46ab-8e70-9fa18461fa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element ref="ns2:_Flow_SignoffStatus" minOccurs="0"/>
                <xsd:element ref="ns2:celia" minOccurs="0"/>
                <xsd:element ref="ns2:Filelocation" minOccurs="0"/>
                <xsd:element ref="ns2:Folder" minOccurs="0"/>
                <xsd:element ref="ns2:Project" minOccurs="0"/>
                <xsd:element ref="ns2:Filetype" minOccurs="0"/>
                <xsd:element ref="ns2:SOW" minOccurs="0"/>
                <xsd:element ref="ns2:AIsummary" minOccurs="0"/>
                <xsd:element ref="ns2:CopytoPINS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68bc3a-0932-43db-bf8a-b77355745b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56ca3a0-e5c0-40d7-8522-e7aae8be60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_Flow_SignoffStatus" ma:index="29" nillable="true" ma:displayName="Sign-off status" ma:internalName="_x0024_Resources_x003a_core_x002c_Signoff_Status">
      <xsd:simpleType>
        <xsd:restriction base="dms:Text"/>
      </xsd:simpleType>
    </xsd:element>
    <xsd:element name="celia" ma:index="30" nillable="true" ma:displayName="celia" ma:format="Dropdown" ma:list="UserInfo" ma:SharePointGroup="0" ma:internalName="celia">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Filelocation" ma:index="31" nillable="true" ma:displayName="File location" ma:format="Dropdown" ma:internalName="Filelocation">
      <xsd:simpleType>
        <xsd:restriction base="dms:Text">
          <xsd:maxLength value="255"/>
        </xsd:restriction>
      </xsd:simpleType>
    </xsd:element>
    <xsd:element name="Folder" ma:index="32" nillable="true" ma:displayName="Folder" ma:format="Dropdown" ma:indexed="true" ma:internalName="Folder">
      <xsd:simpleType>
        <xsd:union memberTypes="dms:Text">
          <xsd:simpleType>
            <xsd:restriction base="dms:Choice">
              <xsd:enumeration value="03. Local Plans"/>
            </xsd:restriction>
          </xsd:simpleType>
        </xsd:union>
      </xsd:simpleType>
    </xsd:element>
    <xsd:element name="Project" ma:index="33" nillable="true" ma:displayName="Project" ma:format="Dropdown" ma:internalName="Project">
      <xsd:complexType>
        <xsd:complexContent>
          <xsd:extension base="dms:MultiChoiceFillIn">
            <xsd:sequence>
              <xsd:element name="Value" maxOccurs="unbounded" minOccurs="0" nillable="true">
                <xsd:simpleType>
                  <xsd:union memberTypes="dms:Text">
                    <xsd:simpleType>
                      <xsd:restriction base="dms:Choice">
                        <xsd:enumeration value="CULP"/>
                        <xsd:enumeration value="Model Plan"/>
                        <xsd:enumeration value="Site submission"/>
                        <xsd:enumeration value="Site assessment"/>
                        <xsd:enumeration value="Evidence Base"/>
                        <xsd:enumeration value="Statement of Compliance"/>
                        <xsd:enumeration value="Statement of Soundness"/>
                        <xsd:enumeration value="Gateways"/>
                        <xsd:enumeration value="Timetables"/>
                        <xsd:enumeration value="Reps (Discovery, July 2023)"/>
                        <xsd:enumeration value="Local Plans strategy"/>
                        <xsd:enumeration value="Digital Local Plan"/>
                        <xsd:enumeration value="Local Plan policy templates"/>
                        <xsd:enumeration value="Local Plan Service map"/>
                        <xsd:enumeration value="Notice to commence"/>
                        <xsd:enumeration value="Examinations"/>
                        <xsd:enumeration value="Visualisations (maps)"/>
                        <xsd:enumeration value="Reps"/>
                        <xsd:enumeration value="Local Plan Vision"/>
                        <xsd:enumeration value="Project Initiation Document"/>
                        <xsd:enumeration value="Making available"/>
                        <xsd:enumeration value="What you must prepare"/>
                        <xsd:enumeration value="Early engagement (scoping consultation)"/>
                        <xsd:enumeration value="M365 tool"/>
                        <xsd:enumeration value="Strategic Environmental Assessment"/>
                        <xsd:enumeration value="What to include in your LP"/>
                      </xsd:restriction>
                    </xsd:simpleType>
                  </xsd:union>
                </xsd:simpleType>
              </xsd:element>
            </xsd:sequence>
          </xsd:extension>
        </xsd:complexContent>
      </xsd:complexType>
    </xsd:element>
    <xsd:element name="Filetype" ma:index="34" nillable="true" ma:displayName="File type" ma:format="Dropdown" ma:internalName="Filetype">
      <xsd:simpleType>
        <xsd:union memberTypes="dms:Text">
          <xsd:simpleType>
            <xsd:restriction base="dms:Choice">
              <xsd:enumeration value="Final report"/>
              <xsd:enumeration value="Show and tell deck"/>
              <xsd:enumeration value="Handover"/>
              <xsd:enumeration value="Discussion guide"/>
              <xsd:enumeration value="Show and tell recording"/>
              <xsd:enumeration value="Video demonstration"/>
              <xsd:enumeration value="TPX Resource"/>
              <xsd:enumeration value="Draft content"/>
              <xsd:enumeration value="Strategy/Planning"/>
            </xsd:restriction>
          </xsd:simpleType>
        </xsd:union>
      </xsd:simpleType>
    </xsd:element>
    <xsd:element name="SOW" ma:index="35" nillable="true" ma:displayName="SOW" ma:format="Dropdown" ma:internalName="SOW">
      <xsd:simpleType>
        <xsd:restriction base="dms:Text">
          <xsd:maxLength value="255"/>
        </xsd:restriction>
      </xsd:simpleType>
    </xsd:element>
    <xsd:element name="AIsummary" ma:index="36" nillable="true" ma:displayName="AI summary" ma:format="Dropdown" ma:internalName="AIsummary">
      <xsd:simpleType>
        <xsd:restriction base="dms:Note"/>
      </xsd:simpleType>
    </xsd:element>
    <xsd:element name="CopytoPINS_x003f_" ma:index="37" nillable="true" ma:displayName="Copy to PINS" ma:default="No" ma:format="Dropdown" ma:internalName="CopytoPINS_x003f_">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3578dcc0-0e54-419e-84cc-db2bec5f946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a87e31-bf32-46ab-8e70-9fa18461fa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062abfc-7a79-4296-b392-ab83ace3918c}" ma:internalName="TaxCatchAll" ma:showField="CatchAllData" ma:web="3578dcc0-0e54-419e-84cc-db2bec5f94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75C5CC-31AD-482E-82B3-28658A249293}">
  <ds:schemaRefs>
    <ds:schemaRef ds:uri="http://schemas.microsoft.com/office/2006/documentManagement/types"/>
    <ds:schemaRef ds:uri="http://purl.org/dc/elements/1.1/"/>
    <ds:schemaRef ds:uri="http://schemas.microsoft.com/office/2006/metadata/properties"/>
    <ds:schemaRef ds:uri="3578dcc0-0e54-419e-84cc-db2bec5f9468"/>
    <ds:schemaRef ds:uri="http://purl.org/dc/terms/"/>
    <ds:schemaRef ds:uri="http://schemas.microsoft.com/office/infopath/2007/PartnerControls"/>
    <ds:schemaRef ds:uri="http://schemas.microsoft.com/sharepoint/v3"/>
    <ds:schemaRef ds:uri="http://purl.org/dc/dcmitype/"/>
    <ds:schemaRef ds:uri="http://schemas.openxmlformats.org/package/2006/metadata/core-properties"/>
    <ds:schemaRef ds:uri="83a87e31-bf32-46ab-8e70-9fa18461fa4d"/>
    <ds:schemaRef ds:uri="e468bc3a-0932-43db-bf8a-b77355745b15"/>
    <ds:schemaRef ds:uri="http://www.w3.org/XML/1998/namespace"/>
  </ds:schemaRefs>
</ds:datastoreItem>
</file>

<file path=customXml/itemProps2.xml><?xml version="1.0" encoding="utf-8"?>
<ds:datastoreItem xmlns:ds="http://schemas.openxmlformats.org/officeDocument/2006/customXml" ds:itemID="{AC5D24C8-FE24-4217-AAA5-CB3F3159B353}">
  <ds:schemaRefs>
    <ds:schemaRef ds:uri="3578dcc0-0e54-419e-84cc-db2bec5f9468"/>
    <ds:schemaRef ds:uri="83a87e31-bf32-46ab-8e70-9fa18461fa4d"/>
    <ds:schemaRef ds:uri="e468bc3a-0932-43db-bf8a-b77355745b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A94F445-05BE-424A-A2E1-C8F44E408D8B}">
  <ds:schemaRefs>
    <ds:schemaRef ds:uri="http://schemas.microsoft.com/sharepoint/v3/contenttype/forms"/>
  </ds:schemaRefs>
</ds:datastoreItem>
</file>

<file path=docMetadata/LabelInfo.xml><?xml version="1.0" encoding="utf-8"?>
<clbl:labelList xmlns:clbl="http://schemas.microsoft.com/office/2020/mipLabelMetadata">
  <clbl:label id="{fbd41ebe-fca6-4f2c-aecb-bf3a17e72416}" enabled="1" method="Privileged" siteId="{bf346810-9c7d-43de-a872-24a2ef3995a8}" removed="0"/>
</clbl:labelList>
</file>

<file path=docProps/app.xml><?xml version="1.0" encoding="utf-8"?>
<Properties xmlns="http://schemas.openxmlformats.org/officeDocument/2006/extended-properties" xmlns:vt="http://schemas.openxmlformats.org/officeDocument/2006/docPropsVTypes">
  <TotalTime>0</TotalTime>
  <Words>3121</Words>
  <Application>Microsoft Office PowerPoint</Application>
  <PresentationFormat>Widescreen</PresentationFormat>
  <Paragraphs>413</Paragraphs>
  <Slides>50</Slides>
  <Notes>45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50</vt:i4>
      </vt:variant>
    </vt:vector>
  </HeadingPairs>
  <TitlesOfParts>
    <vt:vector size="63" baseType="lpstr">
      <vt:lpstr>Arial</vt:lpstr>
      <vt:lpstr>Poppins Medium</vt:lpstr>
      <vt:lpstr>Inter</vt:lpstr>
      <vt:lpstr>Lexend</vt:lpstr>
      <vt:lpstr>Poppins</vt:lpstr>
      <vt:lpstr>Calibri</vt:lpstr>
      <vt:lpstr>Poppins SemiBold</vt:lpstr>
      <vt:lpstr>Roboto</vt:lpstr>
      <vt:lpstr>Courier New</vt:lpstr>
      <vt:lpstr>Roboto Light</vt:lpstr>
      <vt:lpstr>Lexend Medium</vt:lpstr>
      <vt:lpstr>Colfax Light</vt:lpstr>
      <vt:lpstr>Office Theme</vt:lpstr>
      <vt:lpstr>PowerPoint Presentation</vt:lpstr>
      <vt:lpstr>What's the purpose of this meeting?</vt:lpstr>
      <vt:lpstr>Agenda</vt:lpstr>
      <vt:lpstr>Unboxed / City of London Digital Local Plans project :    Nikki Webber – City of London Laura Smith - Unboxed</vt:lpstr>
      <vt:lpstr>PowerPoint Presentation</vt:lpstr>
      <vt:lpstr>PowerPoint Presentation</vt:lpstr>
      <vt:lpstr>A Digital Local Plan will create a connected system for plan-making. It will tell the story of how policies are produced making them more transparent, traceable, and easier to understand for everyone involved. This will enable faster plan-making, support greater local plan coverage and build trust.</vt:lpstr>
      <vt:lpstr>PowerPoint Presentation</vt:lpstr>
      <vt:lpstr>The Team</vt:lpstr>
      <vt:lpstr>Prototyping</vt:lpstr>
      <vt:lpstr>Prototype map</vt:lpstr>
      <vt:lpstr>Our current focus</vt:lpstr>
      <vt:lpstr>Prototypes</vt:lpstr>
      <vt:lpstr>We need you!</vt:lpstr>
      <vt:lpstr>Design Feedback group</vt:lpstr>
      <vt:lpstr>Other ways to get involved</vt:lpstr>
      <vt:lpstr>Get involved</vt:lpstr>
      <vt:lpstr>PowerPoint Presentation</vt:lpstr>
      <vt:lpstr>Local Plans Team Update: Measuring Key Outcomes  Radhika Trivedi &amp; Andy Moncur </vt:lpstr>
      <vt:lpstr>Help us shape the new Submit a Site for a Local Plan tool</vt:lpstr>
      <vt:lpstr>Camden DPR:   Stefan Webb</vt:lpstr>
      <vt:lpstr>DPR update</vt:lpstr>
      <vt:lpstr>DPR to date </vt:lpstr>
      <vt:lpstr>DPR to date   </vt:lpstr>
      <vt:lpstr>DPR to date   </vt:lpstr>
      <vt:lpstr>What’s the context we’re working in? </vt:lpstr>
      <vt:lpstr>We need to build a ‘convertor’ </vt:lpstr>
      <vt:lpstr>We need to build a ‘convertor’* </vt:lpstr>
      <vt:lpstr>*Sort of… </vt:lpstr>
      <vt:lpstr>*Sort of…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Next?</vt:lpstr>
      <vt:lpstr>How could a converter be useful to LPAs</vt:lpstr>
      <vt:lpstr>Digital Planning Register Survey</vt:lpstr>
      <vt:lpstr>LPA’s &amp; Extract:  Chanelle Williams </vt:lpstr>
      <vt:lpstr>PowerPoint Presentation</vt:lpstr>
      <vt:lpstr>PowerPoint Presentation</vt:lpstr>
      <vt:lpstr>PowerPoint Presentation</vt:lpstr>
      <vt:lpstr>PowerPoint Presentation</vt:lpstr>
      <vt:lpstr>PropTech Innovation Fund  Round 6 events </vt:lpstr>
      <vt:lpstr>Upcoming events </vt:lpstr>
      <vt:lpstr>Engaging with ODP </vt:lpstr>
      <vt:lpstr>Tell your story!</vt:lpstr>
      <vt:lpstr>  Next General Meeting - Monday 5th October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Seaton-Smith</dc:creator>
  <cp:lastModifiedBy>Tom Lowndes</cp:lastModifiedBy>
  <cp:revision>1</cp:revision>
  <dcterms:created xsi:type="dcterms:W3CDTF">2024-04-19T10:37:52Z</dcterms:created>
  <dcterms:modified xsi:type="dcterms:W3CDTF">2026-09-07T12:59:13Z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0x0101004F7E0674B7ECCF4FAE513D5AA2BA6C00</vt:lpwstr>
  </property>
  <property fmtid="{D5CDD505-2E9C-101B-9397-08002B2CF9AE}" pid="3" name="ClassificationContentMarkingFooterLocations">
    <vt:lpwstr>Office Theme:5</vt:lpwstr>
  </property>
  <property fmtid="{D5CDD505-2E9C-101B-9397-08002B2CF9AE}" pid="4" name="ClassificationContentMarkingFooterText">
    <vt:lpwstr>OFFICIAL</vt:lpwstr>
  </property>
  <property fmtid="{D5CDD505-2E9C-101B-9397-08002B2CF9AE}" pid="5" name="ClassificationContentMarkingHeaderLocations">
    <vt:lpwstr>Office Theme:4</vt:lpwstr>
  </property>
  <property fmtid="{D5CDD505-2E9C-101B-9397-08002B2CF9AE}" pid="6" name="ClassificationContentMarkingHeaderText">
    <vt:lpwstr>OFFICIAL</vt:lpwstr>
  </property>
  <property fmtid="{D5CDD505-2E9C-101B-9397-08002B2CF9AE}" pid="7" name="MediaServiceImageTags">
    <vt:lpwstr/>
  </property>
</Properties>
</file>