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44"/>
  </p:notesMasterIdLst>
  <p:sldIdLst>
    <p:sldId id="2134805240" r:id="rId5"/>
    <p:sldId id="257" r:id="rId6"/>
    <p:sldId id="266" r:id="rId7"/>
    <p:sldId id="2134805246" r:id="rId8"/>
    <p:sldId id="2134805245" r:id="rId9"/>
    <p:sldId id="2134805248" r:id="rId10"/>
    <p:sldId id="2134805247" r:id="rId11"/>
    <p:sldId id="2134805253" r:id="rId12"/>
    <p:sldId id="2134805241" r:id="rId13"/>
    <p:sldId id="2134805257" r:id="rId14"/>
    <p:sldId id="2134805260" r:id="rId15"/>
    <p:sldId id="2134805259" r:id="rId16"/>
    <p:sldId id="2134805258" r:id="rId17"/>
    <p:sldId id="2134805261" r:id="rId18"/>
    <p:sldId id="2134805262" r:id="rId19"/>
    <p:sldId id="2134805242" r:id="rId20"/>
    <p:sldId id="2134805249" r:id="rId21"/>
    <p:sldId id="2134805250" r:id="rId22"/>
    <p:sldId id="262" r:id="rId23"/>
    <p:sldId id="2134805251" r:id="rId24"/>
    <p:sldId id="2134805254" r:id="rId25"/>
    <p:sldId id="2134805229" r:id="rId26"/>
    <p:sldId id="2134805239" r:id="rId27"/>
    <p:sldId id="2134805263" r:id="rId28"/>
    <p:sldId id="2134805264" r:id="rId29"/>
    <p:sldId id="2134805265" r:id="rId30"/>
    <p:sldId id="2134805266" r:id="rId31"/>
    <p:sldId id="2134805267" r:id="rId32"/>
    <p:sldId id="2134805268" r:id="rId33"/>
    <p:sldId id="2134805269" r:id="rId34"/>
    <p:sldId id="2134805270" r:id="rId35"/>
    <p:sldId id="2134805271" r:id="rId36"/>
    <p:sldId id="2134805272" r:id="rId37"/>
    <p:sldId id="2134805215" r:id="rId38"/>
    <p:sldId id="2134805226" r:id="rId39"/>
    <p:sldId id="2134805255" r:id="rId40"/>
    <p:sldId id="2134805231" r:id="rId41"/>
    <p:sldId id="2134805256" r:id="rId42"/>
    <p:sldId id="2134804891" r:id="rId43"/>
  </p:sldIdLst>
  <p:sldSz cx="12192000" cy="6858000"/>
  <p:notesSz cx="6858000" cy="9144000"/>
  <p:embeddedFontLst>
    <p:embeddedFont>
      <p:font typeface="Lexend Medium" panose="020B0604020202020204" charset="0"/>
      <p:regular r:id="rId45"/>
      <p:bold r:id="rId46"/>
    </p:embeddedFont>
    <p:embeddedFont>
      <p:font typeface="Roboto Light" panose="02000000000000000000" pitchFamily="2"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B804746-3E25-47C1-867C-EB317119BCE4}">
          <p14:sldIdLst>
            <p14:sldId id="2134805240"/>
            <p14:sldId id="257"/>
            <p14:sldId id="266"/>
            <p14:sldId id="2134805246"/>
            <p14:sldId id="2134805245"/>
            <p14:sldId id="2134805248"/>
            <p14:sldId id="2134805247"/>
            <p14:sldId id="2134805253"/>
            <p14:sldId id="2134805241"/>
            <p14:sldId id="2134805257"/>
            <p14:sldId id="2134805260"/>
            <p14:sldId id="2134805259"/>
            <p14:sldId id="2134805258"/>
            <p14:sldId id="2134805261"/>
            <p14:sldId id="2134805262"/>
            <p14:sldId id="2134805242"/>
            <p14:sldId id="2134805249"/>
            <p14:sldId id="2134805250"/>
            <p14:sldId id="262"/>
            <p14:sldId id="2134805251"/>
            <p14:sldId id="2134805254"/>
            <p14:sldId id="2134805229"/>
            <p14:sldId id="2134805239"/>
            <p14:sldId id="2134805263"/>
            <p14:sldId id="2134805264"/>
            <p14:sldId id="2134805265"/>
            <p14:sldId id="2134805266"/>
            <p14:sldId id="2134805267"/>
            <p14:sldId id="2134805268"/>
            <p14:sldId id="2134805269"/>
            <p14:sldId id="2134805270"/>
            <p14:sldId id="2134805271"/>
            <p14:sldId id="2134805272"/>
            <p14:sldId id="2134805215"/>
            <p14:sldId id="2134805226"/>
            <p14:sldId id="2134805255"/>
            <p14:sldId id="2134805231"/>
            <p14:sldId id="2134805256"/>
            <p14:sldId id="2134804891"/>
          </p14:sldIdLst>
        </p14:section>
      </p14:section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1" roundtripDataSignature="AMtx7mhOfpX96sRMIsirjBic6OonAGIxx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40D0F-84E5-1BFF-91B6-851E65333A3F}" name="Alphie Murphy-O'Reilly" initials="AM" userId="S::alphie.murphy-o'reilly@communities.gov.uk::908b2de0-f403-4bb1-af46-0c224dd2bbae" providerId="AD"/>
  <p188:author id="{26B9CB13-DA61-A3B7-A4A4-55C9069B3EFF}" name="Phil James" initials="" userId="S::Philip.James@communities.gov.uk::e2b11109-5707-406f-8bd3-ffcd1fd52f5c" providerId="AD"/>
  <p188:author id="{15F6BD14-1224-892E-6B03-D84BD140F6CA}" name="Rafael Garcia" initials="RG" userId="S::rafael.garcia@communities.gov.uk::d17b1a2a-6776-4401-9f91-a80a113d7bf3" providerId="AD"/>
  <p188:author id="{4B15821F-CB26-8727-FE33-787D77DB83F0}" name="Charley Chappell" initials="CC" userId="S::charley.chappell@communities.gov.uk::cb21a55a-eeda-4c5b-acc4-8bd7e31df5a0" providerId="AD"/>
  <p188:author id="{C4996D2C-1162-9716-1A4D-204C752B372D}" name="Tom Lowndes" initials="TL" userId="S::Tom.Lowndes@communities.gov.uk::9cfabb04-6448-42ef-896e-5af1cd08cd91" providerId="AD"/>
  <p188:author id="{2BBF8932-B8C1-0F92-AC16-2BD9E440D897}" name="Matt Wood-Hill" initials="MW" userId="S::matt.wood-hill@communities.gov.uk::e6a324bb-af12-4d40-bd0c-be163cabe714" providerId="AD"/>
  <p188:author id="{BDDABF49-509E-324B-F317-D60C8C5EF16D}" name="Phil James" initials="PJ" userId="S::philip.james@communities.gov.uk::e2b11109-5707-406f-8bd3-ffcd1fd52f5c" providerId="AD"/>
  <p188:author id="{5DC2F07D-357F-43DC-41B2-08D0F48DA6A2}" name="Emily Hadley" initials="EH" userId="S::emily.hadley@communities.gov.uk::6afd0bf6-8f4a-43e2-8a9c-f685374a3572" providerId="AD"/>
  <p188:author id="{05C6648C-E4BE-AE6D-D074-73B0DAD7861F}" name="Tom Lowndes" initials="TL" userId="S::tom.lowndes@communities.gov.uk::9cfabb04-6448-42ef-896e-5af1cd08cd91" providerId="AD"/>
  <p188:author id="{8819D7C1-F03C-4510-A082-4011EB74E8E3}" name="Sarah Norman" initials="SN" userId="S::sarah.norman1@communities.gov.uk::14b4e352-bd52-4187-808d-9641538eec13" providerId="AD"/>
  <p188:author id="{E5EF53CB-E2E9-335D-F6B9-E14F0F4122E1}" name="Sarah Norman" initials="" userId="S::Sarah.Norman1@communities.gov.uk::14b4e352-bd52-4187-808d-9641538eec13" providerId="AD"/>
  <p188:author id="{C2D837E8-CA41-68DE-300D-94D22F41F0EE}" name="Andy Moncur" initials="AM" userId="S::andy.moncur@communities.gov.uk::0675be8d-dc76-404a-967b-629749ea89d6" providerId="AD"/>
  <p188:author id="{1E6265F5-5E0B-ED69-7E35-0DEE1292BBD4}" name="Catherine Neal" initials="CN" userId="S::CNeal@lambeth.gov.uk::69ed2b7f-8d88-4843-8d88-bbda5f0854e0" providerId="AD"/>
  <p188:author id="{A761B6FC-8E40-A3B8-5A0C-8D87E12441B2}" name="Carly Hughes" initials="CH" userId="S::carly.hughes@communities.gov.uk::254e3393-b9e4-41fb-a6c6-0318a103d63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rah Norman"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01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96FC9D-6B18-40E6-96BD-3E643859BADB}" v="543" dt="2026-02-02T13:13:05.469"/>
    <p1510:client id="{2D136BE8-A197-9D5A-190C-F63EAEE9A266}" v="17" dt="2026-02-02T11:09:27.264"/>
    <p1510:client id="{37605031-F660-88CE-0F1B-8C8F13D00CF4}" v="540" dt="2026-02-02T12:17:44.054"/>
    <p1510:client id="{8EAEF248-CF6C-EB8F-DC60-75AC1417B590}" v="113" dt="2026-02-02T10:09:52.176"/>
    <p1510:client id="{BD2B8D9F-2E38-4059-99C4-2BFD2A264E33}" v="150" dt="2026-02-03T09:18:18.342"/>
    <p1510:client id="{F8D3F4A2-1CAB-A78D-4341-554DB3B79E78}" v="137" dt="2026-02-02T10:10:58.2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02"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3.fntdata"/><Relationship Id="rId50" Type="http://schemas.openxmlformats.org/officeDocument/2006/relationships/font" Target="fonts/font6.fntdata"/><Relationship Id="rId76"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2.fntdata"/><Relationship Id="rId71" Type="http://customschemas.google.com/relationships/presentationmetadata" Target="meta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1.fntdata"/><Relationship Id="rId7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4.fntdata"/><Relationship Id="rId77" Type="http://schemas.microsoft.com/office/2015/10/relationships/revisionInfo" Target="revisionInfo.xml"/><Relationship Id="rId8" Type="http://schemas.openxmlformats.org/officeDocument/2006/relationships/slide" Target="slides/slide4.xml"/><Relationship Id="rId72" Type="http://schemas.openxmlformats.org/officeDocument/2006/relationships/commentAuthors" Target="commentAuthors.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a:p>
            <a:pPr marL="0" lvl="0" indent="0" algn="l" rtl="0">
              <a:lnSpc>
                <a:spcPct val="100000"/>
              </a:lnSpc>
              <a:spcBef>
                <a:spcPts val="0"/>
              </a:spcBef>
              <a:spcAft>
                <a:spcPts val="0"/>
              </a:spcAft>
              <a:buSzPts val="1400"/>
              <a:buNone/>
            </a:pPr>
            <a:endParaRPr/>
          </a:p>
        </p:txBody>
      </p:sp>
      <p:sp>
        <p:nvSpPr>
          <p:cNvPr id="164" name="Google Shape;1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Read words on slide</a:t>
            </a:r>
          </a:p>
          <a:p>
            <a:pPr marL="0" indent="0"/>
            <a:endParaRPr lang="en-GB"/>
          </a:p>
          <a:p>
            <a:pPr marL="0" indent="0"/>
            <a:r>
              <a:rPr lang="en-GB"/>
              <a:t>Don’t forget to introduce yourself Tom! </a:t>
            </a:r>
            <a:endParaRPr lang="en-US"/>
          </a:p>
          <a:p>
            <a:pPr marL="0" lvl="0" indent="0" algn="l" rtl="0">
              <a:lnSpc>
                <a:spcPct val="100000"/>
              </a:lnSpc>
              <a:spcBef>
                <a:spcPts val="0"/>
              </a:spcBef>
              <a:spcAft>
                <a:spcPts val="0"/>
              </a:spcAft>
              <a:buSzPts val="1400"/>
              <a:buNone/>
            </a:pPr>
            <a:endParaRPr lang="en-US" sz="1500"/>
          </a:p>
          <a:p>
            <a:pPr marL="0" lvl="0" indent="0" algn="l" rtl="0">
              <a:lnSpc>
                <a:spcPct val="100000"/>
              </a:lnSpc>
              <a:spcBef>
                <a:spcPts val="0"/>
              </a:spcBef>
              <a:spcAft>
                <a:spcPts val="0"/>
              </a:spcAft>
              <a:buSzPts val="1400"/>
              <a:buNone/>
            </a:pPr>
            <a:endParaRPr lang="en-US" sz="1500"/>
          </a:p>
        </p:txBody>
      </p:sp>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997E01A2-46E2-72A7-A06D-C9E33B4E4B6C}"/>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26AEE066-4B42-1E4C-FBCA-5DC99C8FF73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Tom </a:t>
            </a:r>
          </a:p>
          <a:p>
            <a:pPr marL="0" indent="0"/>
            <a:endParaRPr lang="en-US"/>
          </a:p>
          <a:p>
            <a:pPr marL="0" indent="0"/>
            <a:endParaRPr lang="en-US"/>
          </a:p>
        </p:txBody>
      </p:sp>
      <p:sp>
        <p:nvSpPr>
          <p:cNvPr id="170" name="Google Shape;170;p2:notes">
            <a:extLst>
              <a:ext uri="{FF2B5EF4-FFF2-40B4-BE49-F238E27FC236}">
                <a16:creationId xmlns:a16="http://schemas.microsoft.com/office/drawing/2014/main" id="{E30068A2-7BA5-B425-D659-F4822802D3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1736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A56123F6-03F6-9832-ACBA-A2B2C54B4FF0}"/>
            </a:ext>
          </a:extLst>
        </p:cNvPr>
        <p:cNvGrpSpPr/>
        <p:nvPr/>
      </p:nvGrpSpPr>
      <p:grpSpPr>
        <a:xfrm>
          <a:off x="0" y="0"/>
          <a:ext cx="0" cy="0"/>
          <a:chOff x="0" y="0"/>
          <a:chExt cx="0" cy="0"/>
        </a:xfrm>
      </p:grpSpPr>
      <p:sp>
        <p:nvSpPr>
          <p:cNvPr id="175" name="Google Shape;175;g33a88ab4cb0_2_0:notes">
            <a:extLst>
              <a:ext uri="{FF2B5EF4-FFF2-40B4-BE49-F238E27FC236}">
                <a16:creationId xmlns:a16="http://schemas.microsoft.com/office/drawing/2014/main" id="{E27CD697-694B-972E-FE20-9AAAD37589B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a:t>Phil</a:t>
            </a:r>
          </a:p>
        </p:txBody>
      </p:sp>
      <p:sp>
        <p:nvSpPr>
          <p:cNvPr id="176" name="Google Shape;176;g33a88ab4cb0_2_0:notes">
            <a:extLst>
              <a:ext uri="{FF2B5EF4-FFF2-40B4-BE49-F238E27FC236}">
                <a16:creationId xmlns:a16="http://schemas.microsoft.com/office/drawing/2014/main" id="{767B4FDF-9F3D-6BE7-F810-85579DED4B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68717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B4DCEE4B-F2BE-8617-8714-52AB44C3A042}"/>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90A78881-BE37-A9FA-23DA-F63573F4D4A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Phil</a:t>
            </a:r>
          </a:p>
          <a:p>
            <a:pPr marL="0" indent="0"/>
            <a:endParaRPr lang="en-US"/>
          </a:p>
        </p:txBody>
      </p:sp>
      <p:sp>
        <p:nvSpPr>
          <p:cNvPr id="170" name="Google Shape;170;p2:notes">
            <a:extLst>
              <a:ext uri="{FF2B5EF4-FFF2-40B4-BE49-F238E27FC236}">
                <a16:creationId xmlns:a16="http://schemas.microsoft.com/office/drawing/2014/main" id="{B92E1290-E21A-7490-8C33-B40A5A1FE5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144676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7D17569E-CD19-1347-169F-FECDC2B378FC}"/>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1C70AE92-21F7-6164-F018-8CFD5A79E65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Phil</a:t>
            </a:r>
          </a:p>
          <a:p>
            <a:pPr marL="0" indent="0"/>
            <a:endParaRPr lang="en-US"/>
          </a:p>
        </p:txBody>
      </p:sp>
      <p:sp>
        <p:nvSpPr>
          <p:cNvPr id="170" name="Google Shape;170;p2:notes">
            <a:extLst>
              <a:ext uri="{FF2B5EF4-FFF2-40B4-BE49-F238E27FC236}">
                <a16:creationId xmlns:a16="http://schemas.microsoft.com/office/drawing/2014/main" id="{530FD8A1-0A73-82C7-5583-A24675F9A6E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48202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6D2EF01B-202C-1547-D048-D7C0E0C22E9B}"/>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2AEEC361-9C15-2427-7A44-818927C68EA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If of interest please put your name down. Samatha and Thomas</a:t>
            </a:r>
          </a:p>
        </p:txBody>
      </p:sp>
      <p:sp>
        <p:nvSpPr>
          <p:cNvPr id="215" name="Google Shape;215;g33a88ab4cb0_2_4:notes">
            <a:extLst>
              <a:ext uri="{FF2B5EF4-FFF2-40B4-BE49-F238E27FC236}">
                <a16:creationId xmlns:a16="http://schemas.microsoft.com/office/drawing/2014/main" id="{7EA08ECA-F256-E5AD-6139-0060D866DB7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0702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17EA4F48-FF29-3221-333A-620D0AF279C0}"/>
            </a:ext>
          </a:extLst>
        </p:cNvPr>
        <p:cNvGrpSpPr/>
        <p:nvPr/>
      </p:nvGrpSpPr>
      <p:grpSpPr>
        <a:xfrm>
          <a:off x="0" y="0"/>
          <a:ext cx="0" cy="0"/>
          <a:chOff x="0" y="0"/>
          <a:chExt cx="0" cy="0"/>
        </a:xfrm>
      </p:grpSpPr>
      <p:sp>
        <p:nvSpPr>
          <p:cNvPr id="175" name="Google Shape;175;g33a88ab4cb0_2_0:notes">
            <a:extLst>
              <a:ext uri="{FF2B5EF4-FFF2-40B4-BE49-F238E27FC236}">
                <a16:creationId xmlns:a16="http://schemas.microsoft.com/office/drawing/2014/main" id="{D3449789-5D13-2215-4D8B-DDAC07014A1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a:t>Caryl and Nial</a:t>
            </a:r>
          </a:p>
        </p:txBody>
      </p:sp>
      <p:sp>
        <p:nvSpPr>
          <p:cNvPr id="176" name="Google Shape;176;g33a88ab4cb0_2_0:notes">
            <a:extLst>
              <a:ext uri="{FF2B5EF4-FFF2-40B4-BE49-F238E27FC236}">
                <a16:creationId xmlns:a16="http://schemas.microsoft.com/office/drawing/2014/main" id="{6021C51D-6187-8C0D-925F-AA3B436A70E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7309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28CAC8BC-7E89-80EC-1858-37A68CC5702E}"/>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A2649212-7EBA-3622-A9B6-74DD7DF2B3D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Niall </a:t>
            </a:r>
          </a:p>
          <a:p>
            <a:pPr marL="0" indent="0"/>
            <a:endParaRPr lang="en-US"/>
          </a:p>
        </p:txBody>
      </p:sp>
      <p:sp>
        <p:nvSpPr>
          <p:cNvPr id="170" name="Google Shape;170;p2:notes">
            <a:extLst>
              <a:ext uri="{FF2B5EF4-FFF2-40B4-BE49-F238E27FC236}">
                <a16:creationId xmlns:a16="http://schemas.microsoft.com/office/drawing/2014/main" id="{E89549E1-97A9-D437-9DA6-C33F5802EF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33271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D2862F8A-DCD2-01D3-0404-9AC061B2AC16}"/>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3068B67A-2336-9D84-B2C6-D4117DB2F53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endParaRPr lang="en-US"/>
          </a:p>
          <a:p>
            <a:pPr marL="0" indent="0"/>
            <a:endParaRPr lang="en-US"/>
          </a:p>
        </p:txBody>
      </p:sp>
      <p:sp>
        <p:nvSpPr>
          <p:cNvPr id="170" name="Google Shape;170;p2:notes">
            <a:extLst>
              <a:ext uri="{FF2B5EF4-FFF2-40B4-BE49-F238E27FC236}">
                <a16:creationId xmlns:a16="http://schemas.microsoft.com/office/drawing/2014/main" id="{706F61AF-B799-8DCC-E5E8-D31F9BDB126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82316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b6d0512b7f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b6d0512b7f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131553E4-F440-79DC-3B4A-7C5EF830BC8C}"/>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8FF08E33-364B-633D-B885-7319527C323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Phil</a:t>
            </a:r>
          </a:p>
          <a:p>
            <a:pPr marL="0" indent="0"/>
            <a:endParaRPr lang="en-US"/>
          </a:p>
        </p:txBody>
      </p:sp>
      <p:sp>
        <p:nvSpPr>
          <p:cNvPr id="170" name="Google Shape;170;p2:notes">
            <a:extLst>
              <a:ext uri="{FF2B5EF4-FFF2-40B4-BE49-F238E27FC236}">
                <a16:creationId xmlns:a16="http://schemas.microsoft.com/office/drawing/2014/main" id="{1963C7AC-B927-89A4-0665-35067299080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30108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B3778548-3B5A-527A-5751-EC57F598979A}"/>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A1DFE4E7-6009-C299-78DC-2A926493961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Phil</a:t>
            </a:r>
          </a:p>
          <a:p>
            <a:pPr marL="0" indent="0"/>
            <a:endParaRPr lang="en-US"/>
          </a:p>
        </p:txBody>
      </p:sp>
      <p:sp>
        <p:nvSpPr>
          <p:cNvPr id="170" name="Google Shape;170;p2:notes">
            <a:extLst>
              <a:ext uri="{FF2B5EF4-FFF2-40B4-BE49-F238E27FC236}">
                <a16:creationId xmlns:a16="http://schemas.microsoft.com/office/drawing/2014/main" id="{0AC584D4-D252-55F0-87B8-A60776C94ED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01592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3722772D-124E-0539-8E92-30C8B9AA5512}"/>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7F880DA0-E5B2-4D86-120F-1D65102C28B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Emma &amp; Lucy </a:t>
            </a:r>
          </a:p>
        </p:txBody>
      </p:sp>
      <p:sp>
        <p:nvSpPr>
          <p:cNvPr id="215" name="Google Shape;215;g33a88ab4cb0_2_4:notes">
            <a:extLst>
              <a:ext uri="{FF2B5EF4-FFF2-40B4-BE49-F238E27FC236}">
                <a16:creationId xmlns:a16="http://schemas.microsoft.com/office/drawing/2014/main" id="{1E9E65AF-7393-45F9-747D-39689C629ED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7489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707D7541-48B5-BD89-378F-51E924B01C3B}"/>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1933AD96-6538-5AC7-FEEA-8C6CF507BDD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Phil</a:t>
            </a:r>
          </a:p>
          <a:p>
            <a:pPr marL="0" indent="0"/>
            <a:endParaRPr lang="en-US"/>
          </a:p>
        </p:txBody>
      </p:sp>
      <p:sp>
        <p:nvSpPr>
          <p:cNvPr id="170" name="Google Shape;170;p2:notes">
            <a:extLst>
              <a:ext uri="{FF2B5EF4-FFF2-40B4-BE49-F238E27FC236}">
                <a16:creationId xmlns:a16="http://schemas.microsoft.com/office/drawing/2014/main" id="{1AB09061-7009-462C-C1F4-290178AD2E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82127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6674D4D3-7F96-70AD-02BE-8DABC7AEE682}"/>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EEC853AE-D8C2-8A5D-8AC5-0D0AD9B5B9F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Sign up shout out, Josh?</a:t>
            </a:r>
          </a:p>
        </p:txBody>
      </p:sp>
      <p:sp>
        <p:nvSpPr>
          <p:cNvPr id="215" name="Google Shape;215;g33a88ab4cb0_2_4:notes">
            <a:extLst>
              <a:ext uri="{FF2B5EF4-FFF2-40B4-BE49-F238E27FC236}">
                <a16:creationId xmlns:a16="http://schemas.microsoft.com/office/drawing/2014/main" id="{17E906E5-6A52-8C23-E2CB-4624773D56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69413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Josh</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94106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A3ED1143-D91D-1DF0-26A3-7195D4653FE8}"/>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0721C891-F2D9-9790-3148-4C289069FA0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Sign up shout out, Josh?</a:t>
            </a:r>
          </a:p>
        </p:txBody>
      </p:sp>
      <p:sp>
        <p:nvSpPr>
          <p:cNvPr id="215" name="Google Shape;215;g33a88ab4cb0_2_4:notes">
            <a:extLst>
              <a:ext uri="{FF2B5EF4-FFF2-40B4-BE49-F238E27FC236}">
                <a16:creationId xmlns:a16="http://schemas.microsoft.com/office/drawing/2014/main" id="{B0C6D2CC-C9FC-BC2B-C406-98D03215CFB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510327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18E39-F392-75E5-E8F5-0B315C27B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61449-3523-D4BF-BC75-08DF095AD6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932B17-08CE-9A50-C590-CEFE096481AF}"/>
              </a:ext>
            </a:extLst>
          </p:cNvPr>
          <p:cNvSpPr>
            <a:spLocks noGrp="1"/>
          </p:cNvSpPr>
          <p:nvPr>
            <p:ph type="body" idx="1"/>
          </p:nvPr>
        </p:nvSpPr>
        <p:spPr/>
        <p:txBody>
          <a:bodyPr/>
          <a:lstStyle/>
          <a:p>
            <a:r>
              <a:rPr lang="en-GB"/>
              <a:t>Phil</a:t>
            </a:r>
          </a:p>
        </p:txBody>
      </p:sp>
      <p:sp>
        <p:nvSpPr>
          <p:cNvPr id="4" name="Slide Number Placeholder 3">
            <a:extLst>
              <a:ext uri="{FF2B5EF4-FFF2-40B4-BE49-F238E27FC236}">
                <a16:creationId xmlns:a16="http://schemas.microsoft.com/office/drawing/2014/main" id="{7AC2613F-7BF6-7EF0-228B-5E549BE2132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6989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FB5E5-C3C5-1757-75E9-365B4877F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81F96-73D4-30EA-6DF4-12AA5CF65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0E6EA-0632-5331-6CF8-6B497A4D0C00}"/>
              </a:ext>
            </a:extLst>
          </p:cNvPr>
          <p:cNvSpPr>
            <a:spLocks noGrp="1"/>
          </p:cNvSpPr>
          <p:nvPr>
            <p:ph type="body" idx="1"/>
          </p:nvPr>
        </p:nvSpPr>
        <p:spPr/>
        <p:txBody>
          <a:bodyPr/>
          <a:lstStyle/>
          <a:p>
            <a:r>
              <a:rPr lang="en-GB"/>
              <a:t>Tom</a:t>
            </a:r>
          </a:p>
        </p:txBody>
      </p:sp>
      <p:sp>
        <p:nvSpPr>
          <p:cNvPr id="4" name="Slide Number Placeholder 3">
            <a:extLst>
              <a:ext uri="{FF2B5EF4-FFF2-40B4-BE49-F238E27FC236}">
                <a16:creationId xmlns:a16="http://schemas.microsoft.com/office/drawing/2014/main" id="{24C9F121-F3A4-DBCB-907A-CB3FDC72D9F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98705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32380281-BD72-94ED-4A50-90835749C641}"/>
            </a:ext>
          </a:extLst>
        </p:cNvPr>
        <p:cNvGrpSpPr/>
        <p:nvPr/>
      </p:nvGrpSpPr>
      <p:grpSpPr>
        <a:xfrm>
          <a:off x="0" y="0"/>
          <a:ext cx="0" cy="0"/>
          <a:chOff x="0" y="0"/>
          <a:chExt cx="0" cy="0"/>
        </a:xfrm>
      </p:grpSpPr>
      <p:sp>
        <p:nvSpPr>
          <p:cNvPr id="231" name="Google Shape;231;g33a88ab4cb0_2_16:notes">
            <a:extLst>
              <a:ext uri="{FF2B5EF4-FFF2-40B4-BE49-F238E27FC236}">
                <a16:creationId xmlns:a16="http://schemas.microsoft.com/office/drawing/2014/main" id="{72F53F15-111D-507D-41CB-D2888267439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endParaRPr lang="en-GB"/>
          </a:p>
        </p:txBody>
      </p:sp>
      <p:sp>
        <p:nvSpPr>
          <p:cNvPr id="232" name="Google Shape;232;g33a88ab4cb0_2_16:notes">
            <a:extLst>
              <a:ext uri="{FF2B5EF4-FFF2-40B4-BE49-F238E27FC236}">
                <a16:creationId xmlns:a16="http://schemas.microsoft.com/office/drawing/2014/main" id="{2FBFA5AA-53B4-1920-3073-B1EA2723AB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2526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1">
  <p:cSld name="Section Header-1">
    <p:bg>
      <p:bgPr>
        <a:blipFill>
          <a:blip r:embed="rId2">
            <a:alphaModFix/>
          </a:blip>
          <a:stretch>
            <a:fillRect/>
          </a:stretch>
        </a:blipFill>
        <a:effectLst/>
      </p:bgPr>
    </p:bg>
    <p:spTree>
      <p:nvGrpSpPr>
        <p:cNvPr id="1" name="Shape 17"/>
        <p:cNvGrpSpPr/>
        <p:nvPr/>
      </p:nvGrpSpPr>
      <p:grpSpPr>
        <a:xfrm>
          <a:off x="0" y="0"/>
          <a:ext cx="0" cy="0"/>
          <a:chOff x="0" y="0"/>
          <a:chExt cx="0" cy="0"/>
        </a:xfrm>
      </p:grpSpPr>
      <p:pic>
        <p:nvPicPr>
          <p:cNvPr id="18" name="Google Shape;18;p13" descr="A group of people posing for a photo&#10;&#10;Description automatically generated"/>
          <p:cNvPicPr preferRelativeResize="0"/>
          <p:nvPr/>
        </p:nvPicPr>
        <p:blipFill rotWithShape="1">
          <a:blip r:embed="rId3">
            <a:alphaModFix/>
          </a:blip>
          <a:srcRect/>
          <a:stretch/>
        </p:blipFill>
        <p:spPr>
          <a:xfrm>
            <a:off x="-1" y="0"/>
            <a:ext cx="12192001" cy="6858000"/>
          </a:xfrm>
          <a:prstGeom prst="rect">
            <a:avLst/>
          </a:prstGeom>
          <a:noFill/>
          <a:ln>
            <a:noFill/>
          </a:ln>
        </p:spPr>
      </p:pic>
      <p:pic>
        <p:nvPicPr>
          <p:cNvPr id="19" name="Google Shape;19;p13" descr="A black and purple rectangle&#10;&#10;Description automatically generated"/>
          <p:cNvPicPr preferRelativeResize="0"/>
          <p:nvPr/>
        </p:nvPicPr>
        <p:blipFill rotWithShape="1">
          <a:blip r:embed="rId4">
            <a:alphaModFix/>
          </a:blip>
          <a:srcRect/>
          <a:stretch/>
        </p:blipFill>
        <p:spPr>
          <a:xfrm>
            <a:off x="-14116" y="1102936"/>
            <a:ext cx="12206117" cy="5797905"/>
          </a:xfrm>
          <a:prstGeom prst="rect">
            <a:avLst/>
          </a:prstGeom>
          <a:noFill/>
          <a:ln>
            <a:noFill/>
          </a:ln>
        </p:spPr>
      </p:pic>
      <p:sp>
        <p:nvSpPr>
          <p:cNvPr id="20" name="Google Shape;20;p13"/>
          <p:cNvSpPr txBox="1">
            <a:spLocks noGrp="1"/>
          </p:cNvSpPr>
          <p:nvPr>
            <p:ph type="body" idx="1"/>
          </p:nvPr>
        </p:nvSpPr>
        <p:spPr>
          <a:xfrm>
            <a:off x="253223" y="3731071"/>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21" name="Google Shape;21;p13" descr="A black background with white text&#10;&#10;Description automatically generated"/>
          <p:cNvPicPr preferRelativeResize="0"/>
          <p:nvPr/>
        </p:nvPicPr>
        <p:blipFill rotWithShape="1">
          <a:blip r:embed="rId5">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14"/>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dk1"/>
              </a:buClr>
              <a:buSzPts val="3600"/>
              <a:buFont typeface="Arial"/>
              <a:buChar char="•"/>
              <a:defRPr>
                <a:solidFill>
                  <a:srgbClr val="171717"/>
                </a:solidFill>
              </a:defRPr>
            </a:lvl1pPr>
            <a:lvl2pPr marL="914400" lvl="1" indent="-419100" algn="l">
              <a:lnSpc>
                <a:spcPct val="144000"/>
              </a:lnSpc>
              <a:spcBef>
                <a:spcPts val="500"/>
              </a:spcBef>
              <a:spcAft>
                <a:spcPts val="0"/>
              </a:spcAft>
              <a:buSzPts val="3000"/>
              <a:buChar char="•"/>
              <a:defRPr>
                <a:solidFill>
                  <a:srgbClr val="171717"/>
                </a:solidFill>
              </a:defRPr>
            </a:lvl2pPr>
            <a:lvl3pPr marL="1371600" lvl="2" indent="-400050" algn="l">
              <a:lnSpc>
                <a:spcPct val="160000"/>
              </a:lnSpc>
              <a:spcBef>
                <a:spcPts val="500"/>
              </a:spcBef>
              <a:spcAft>
                <a:spcPts val="0"/>
              </a:spcAft>
              <a:buSzPts val="2700"/>
              <a:buChar char="•"/>
              <a:defRPr>
                <a:solidFill>
                  <a:srgbClr val="171717"/>
                </a:solidFill>
              </a:defRPr>
            </a:lvl3pPr>
            <a:lvl4pPr marL="1828800" lvl="3" indent="-381000" algn="l">
              <a:lnSpc>
                <a:spcPct val="180000"/>
              </a:lnSpc>
              <a:spcBef>
                <a:spcPts val="500"/>
              </a:spcBef>
              <a:spcAft>
                <a:spcPts val="0"/>
              </a:spcAft>
              <a:buSzPts val="2400"/>
              <a:buChar char="•"/>
              <a:defRPr>
                <a:solidFill>
                  <a:srgbClr val="171717"/>
                </a:solidFill>
              </a:defRPr>
            </a:lvl4pPr>
            <a:lvl5pPr marL="2286000" lvl="4" indent="-381000" algn="l">
              <a:lnSpc>
                <a:spcPct val="180000"/>
              </a:lnSpc>
              <a:spcBef>
                <a:spcPts val="500"/>
              </a:spcBef>
              <a:spcAft>
                <a:spcPts val="0"/>
              </a:spcAft>
              <a:buSzPts val="2400"/>
              <a:buChar char="•"/>
              <a:defRPr>
                <a:solidFill>
                  <a:srgbClr val="171717"/>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5" name="Google Shape;25;p1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 Hibiscus">
  <p:cSld name="Title Slide - Hibiscus">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15"/>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15"/>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0" name="Google Shape;30;p15"/>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31" name="Google Shape;31;p15"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32"/>
        <p:cNvGrpSpPr/>
        <p:nvPr/>
      </p:nvGrpSpPr>
      <p:grpSpPr>
        <a:xfrm>
          <a:off x="0" y="0"/>
          <a:ext cx="0" cy="0"/>
          <a:chOff x="0" y="0"/>
          <a:chExt cx="0" cy="0"/>
        </a:xfrm>
      </p:grpSpPr>
      <p:sp>
        <p:nvSpPr>
          <p:cNvPr id="33" name="Google Shape;33;g2e85e04905a_1_90"/>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g2e85e04905a_1_90"/>
          <p:cNvSpPr txBox="1">
            <a:spLocks noGrp="1"/>
          </p:cNvSpPr>
          <p:nvPr>
            <p:ph type="body" idx="1"/>
          </p:nvPr>
        </p:nvSpPr>
        <p:spPr>
          <a:xfrm>
            <a:off x="609600" y="1604640"/>
            <a:ext cx="10972500" cy="397710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228600" algn="l">
              <a:lnSpc>
                <a:spcPct val="160000"/>
              </a:lnSpc>
              <a:spcBef>
                <a:spcPts val="500"/>
              </a:spcBef>
              <a:spcAft>
                <a:spcPts val="0"/>
              </a:spcAft>
              <a:buSzPts val="2700"/>
              <a:buNone/>
              <a:defRPr/>
            </a:lvl3pPr>
            <a:lvl4pPr marL="1828800" lvl="3" indent="-228600" algn="l">
              <a:lnSpc>
                <a:spcPct val="180000"/>
              </a:lnSpc>
              <a:spcBef>
                <a:spcPts val="500"/>
              </a:spcBef>
              <a:spcAft>
                <a:spcPts val="0"/>
              </a:spcAft>
              <a:buSzPts val="2400"/>
              <a:buNone/>
              <a:defRPr/>
            </a:lvl4pPr>
            <a:lvl5pPr marL="2286000" lvl="4" indent="-228600" algn="l">
              <a:lnSpc>
                <a:spcPct val="180000"/>
              </a:lnSpc>
              <a:spcBef>
                <a:spcPts val="500"/>
              </a:spcBef>
              <a:spcAft>
                <a:spcPts val="0"/>
              </a:spcAft>
              <a:buSzPts val="2400"/>
              <a:buNone/>
              <a:defRPr/>
            </a:lvl5pPr>
            <a:lvl6pPr marL="2743200" lvl="5" indent="-228600" algn="l">
              <a:lnSpc>
                <a:spcPct val="90000"/>
              </a:lnSpc>
              <a:spcBef>
                <a:spcPts val="500"/>
              </a:spcBef>
              <a:spcAft>
                <a:spcPts val="0"/>
              </a:spcAft>
              <a:buSzPts val="1800"/>
              <a:buNone/>
              <a:defRPr/>
            </a:lvl6pPr>
            <a:lvl7pPr marL="3200400" lvl="6" indent="-228600" algn="l">
              <a:lnSpc>
                <a:spcPct val="90000"/>
              </a:lnSpc>
              <a:spcBef>
                <a:spcPts val="500"/>
              </a:spcBef>
              <a:spcAft>
                <a:spcPts val="0"/>
              </a:spcAft>
              <a:buSzPts val="1800"/>
              <a:buNone/>
              <a:defRPr/>
            </a:lvl7pPr>
            <a:lvl8pPr marL="3657600" lvl="7" indent="-228600" algn="l">
              <a:lnSpc>
                <a:spcPct val="90000"/>
              </a:lnSpc>
              <a:spcBef>
                <a:spcPts val="500"/>
              </a:spcBef>
              <a:spcAft>
                <a:spcPts val="0"/>
              </a:spcAft>
              <a:buSzPts val="1800"/>
              <a:buNone/>
              <a:defRPr/>
            </a:lvl8pPr>
            <a:lvl9pPr marL="4114800" lvl="8" indent="-228600" algn="l">
              <a:lnSpc>
                <a:spcPct val="90000"/>
              </a:lnSpc>
              <a:spcBef>
                <a:spcPts val="500"/>
              </a:spcBef>
              <a:spcAft>
                <a:spcPts val="0"/>
              </a:spcAft>
              <a:buSzPts val="1800"/>
              <a:buNone/>
              <a:defRPr/>
            </a:lvl9pPr>
          </a:lstStyle>
          <a:p>
            <a:endParaRPr/>
          </a:p>
        </p:txBody>
      </p:sp>
    </p:spTree>
  </p:cSld>
  <p:clrMapOvr>
    <a:masterClrMapping/>
  </p:clrMapOvr>
  <p:transition spd="med">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Outro Slide">
  <p:cSld name="Outro Slide">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21"/>
          <p:cNvSpPr txBox="1">
            <a:spLocks noGrp="1"/>
          </p:cNvSpPr>
          <p:nvPr>
            <p:ph type="subTitle" idx="1"/>
          </p:nvPr>
        </p:nvSpPr>
        <p:spPr>
          <a:xfrm>
            <a:off x="587374" y="2860005"/>
            <a:ext cx="7889651" cy="184958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 name="Google Shape;42;p21"/>
          <p:cNvSpPr txBox="1">
            <a:spLocks noGrp="1"/>
          </p:cNvSpPr>
          <p:nvPr>
            <p:ph type="title"/>
          </p:nvPr>
        </p:nvSpPr>
        <p:spPr>
          <a:xfrm>
            <a:off x="587374" y="225425"/>
            <a:ext cx="7889652"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3" name="Google Shape;43;p21"/>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44" name="Google Shape;44;p21"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7" name="Google Shape;47;p35"/>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g31b4d94bd81_6_502"/>
          <p:cNvSpPr txBox="1">
            <a:spLocks noGrp="1"/>
          </p:cNvSpPr>
          <p:nvPr>
            <p:ph type="ctrTitle"/>
          </p:nvPr>
        </p:nvSpPr>
        <p:spPr>
          <a:xfrm>
            <a:off x="415611" y="992767"/>
            <a:ext cx="11360700" cy="27369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50" name="Google Shape;50;g31b4d94bd81_6_502"/>
          <p:cNvSpPr txBox="1">
            <a:spLocks noGrp="1"/>
          </p:cNvSpPr>
          <p:nvPr>
            <p:ph type="subTitle" idx="1"/>
          </p:nvPr>
        </p:nvSpPr>
        <p:spPr>
          <a:xfrm>
            <a:off x="415600" y="3778833"/>
            <a:ext cx="11360700" cy="10569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SzPts val="3700"/>
              <a:buNone/>
              <a:defRPr sz="3700"/>
            </a:lvl1pPr>
            <a:lvl2pPr lvl="1" algn="ctr">
              <a:lnSpc>
                <a:spcPct val="100000"/>
              </a:lnSpc>
              <a:spcBef>
                <a:spcPts val="500"/>
              </a:spcBef>
              <a:spcAft>
                <a:spcPts val="0"/>
              </a:spcAft>
              <a:buSzPts val="3700"/>
              <a:buNone/>
              <a:defRPr sz="3700"/>
            </a:lvl2pPr>
            <a:lvl3pPr lvl="2" algn="ctr">
              <a:lnSpc>
                <a:spcPct val="100000"/>
              </a:lnSpc>
              <a:spcBef>
                <a:spcPts val="500"/>
              </a:spcBef>
              <a:spcAft>
                <a:spcPts val="0"/>
              </a:spcAft>
              <a:buSzPts val="3700"/>
              <a:buNone/>
              <a:defRPr sz="3700"/>
            </a:lvl3pPr>
            <a:lvl4pPr lvl="3" algn="ctr">
              <a:lnSpc>
                <a:spcPct val="100000"/>
              </a:lnSpc>
              <a:spcBef>
                <a:spcPts val="500"/>
              </a:spcBef>
              <a:spcAft>
                <a:spcPts val="0"/>
              </a:spcAft>
              <a:buSzPts val="3700"/>
              <a:buNone/>
              <a:defRPr sz="3700"/>
            </a:lvl4pPr>
            <a:lvl5pPr lvl="4" algn="ctr">
              <a:lnSpc>
                <a:spcPct val="100000"/>
              </a:lnSpc>
              <a:spcBef>
                <a:spcPts val="500"/>
              </a:spcBef>
              <a:spcAft>
                <a:spcPts val="0"/>
              </a:spcAft>
              <a:buSzPts val="3700"/>
              <a:buNone/>
              <a:defRPr sz="3700"/>
            </a:lvl5pPr>
            <a:lvl6pPr lvl="5" algn="ctr">
              <a:lnSpc>
                <a:spcPct val="100000"/>
              </a:lnSpc>
              <a:spcBef>
                <a:spcPts val="500"/>
              </a:spcBef>
              <a:spcAft>
                <a:spcPts val="0"/>
              </a:spcAft>
              <a:buSzPts val="3700"/>
              <a:buNone/>
              <a:defRPr sz="3700"/>
            </a:lvl6pPr>
            <a:lvl7pPr lvl="6" algn="ctr">
              <a:lnSpc>
                <a:spcPct val="100000"/>
              </a:lnSpc>
              <a:spcBef>
                <a:spcPts val="500"/>
              </a:spcBef>
              <a:spcAft>
                <a:spcPts val="0"/>
              </a:spcAft>
              <a:buSzPts val="3700"/>
              <a:buNone/>
              <a:defRPr sz="3700"/>
            </a:lvl7pPr>
            <a:lvl8pPr lvl="7" algn="ctr">
              <a:lnSpc>
                <a:spcPct val="100000"/>
              </a:lnSpc>
              <a:spcBef>
                <a:spcPts val="500"/>
              </a:spcBef>
              <a:spcAft>
                <a:spcPts val="0"/>
              </a:spcAft>
              <a:buSzPts val="3700"/>
              <a:buNone/>
              <a:defRPr sz="3700"/>
            </a:lvl8pPr>
            <a:lvl9pPr lvl="8" algn="ctr">
              <a:lnSpc>
                <a:spcPct val="100000"/>
              </a:lnSpc>
              <a:spcBef>
                <a:spcPts val="500"/>
              </a:spcBef>
              <a:spcAft>
                <a:spcPts val="0"/>
              </a:spcAft>
              <a:buSzPts val="3700"/>
              <a:buNone/>
              <a:defRPr sz="3700"/>
            </a:lvl9pPr>
          </a:lstStyle>
          <a:p>
            <a:endParaRPr/>
          </a:p>
        </p:txBody>
      </p:sp>
      <p:sp>
        <p:nvSpPr>
          <p:cNvPr id="51" name="Google Shape;51;g31b4d94bd81_6_502"/>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with logo" type="blank">
  <p:cSld name="BLANK">
    <p:spTree>
      <p:nvGrpSpPr>
        <p:cNvPr id="1" name="Shape 52"/>
        <p:cNvGrpSpPr/>
        <p:nvPr/>
      </p:nvGrpSpPr>
      <p:grpSpPr>
        <a:xfrm>
          <a:off x="0" y="0"/>
          <a:ext cx="0" cy="0"/>
          <a:chOff x="0" y="0"/>
          <a:chExt cx="0" cy="0"/>
        </a:xfrm>
      </p:grpSpPr>
    </p:spTree>
  </p:cSld>
  <p:clrMapOvr>
    <a:masterClrMapping/>
  </p:clrMapOvr>
  <p:transition spd="med">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53"/>
        <p:cNvGrpSpPr/>
        <p:nvPr/>
      </p:nvGrpSpPr>
      <p:grpSpPr>
        <a:xfrm>
          <a:off x="0" y="0"/>
          <a:ext cx="0" cy="0"/>
          <a:chOff x="0" y="0"/>
          <a:chExt cx="0" cy="0"/>
        </a:xfrm>
      </p:grpSpPr>
    </p:spTree>
  </p:cSld>
  <p:clrMapOvr>
    <a:masterClrMapping/>
  </p:clrMapOvr>
  <p:transition spd="med">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4"/>
        <p:cNvGrpSpPr/>
        <p:nvPr/>
      </p:nvGrpSpPr>
      <p:grpSpPr>
        <a:xfrm>
          <a:off x="0" y="0"/>
          <a:ext cx="0" cy="0"/>
          <a:chOff x="0" y="0"/>
          <a:chExt cx="0" cy="0"/>
        </a:xfrm>
      </p:grpSpPr>
      <p:sp>
        <p:nvSpPr>
          <p:cNvPr id="55" name="Google Shape;55;g2f7c65e8e7d_0_228"/>
          <p:cNvSpPr txBox="1">
            <a:spLocks noGrp="1"/>
          </p:cNvSpPr>
          <p:nvPr>
            <p:ph type="title"/>
          </p:nvPr>
        </p:nvSpPr>
        <p:spPr>
          <a:xfrm>
            <a:off x="653667" y="600200"/>
            <a:ext cx="8490300" cy="5454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56" name="Google Shape;56;g2f7c65e8e7d_0_228"/>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57"/>
        <p:cNvGrpSpPr/>
        <p:nvPr/>
      </p:nvGrpSpPr>
      <p:grpSpPr>
        <a:xfrm>
          <a:off x="0" y="0"/>
          <a:ext cx="0" cy="0"/>
          <a:chOff x="0" y="0"/>
          <a:chExt cx="0" cy="0"/>
        </a:xfrm>
      </p:grpSpPr>
    </p:spTree>
  </p:cSld>
  <p:clrMapOvr>
    <a:masterClrMapping/>
  </p:clrMapOvr>
  <p:transition spd="med">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
        <p:cNvGrpSpPr/>
        <p:nvPr/>
      </p:nvGrpSpPr>
      <p:grpSpPr>
        <a:xfrm>
          <a:off x="0" y="0"/>
          <a:ext cx="0" cy="0"/>
          <a:chOff x="0" y="0"/>
          <a:chExt cx="0" cy="0"/>
        </a:xfrm>
      </p:grpSpPr>
      <p:sp>
        <p:nvSpPr>
          <p:cNvPr id="59" name="Google Shape;59;g2f7c097412e_0_166"/>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2f7c097412e_0_166"/>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SzPts val="3600"/>
              <a:buChar char="•"/>
              <a:defRPr/>
            </a:lvl1pPr>
            <a:lvl2pPr marL="914400" lvl="1" indent="-419100" algn="l">
              <a:lnSpc>
                <a:spcPct val="144000"/>
              </a:lnSpc>
              <a:spcBef>
                <a:spcPts val="500"/>
              </a:spcBef>
              <a:spcAft>
                <a:spcPts val="0"/>
              </a:spcAft>
              <a:buSzPts val="3000"/>
              <a:buChar char="•"/>
              <a:defRPr/>
            </a:lvl2pPr>
            <a:lvl3pPr marL="1371600" lvl="2" indent="-400050" algn="l">
              <a:lnSpc>
                <a:spcPct val="160000"/>
              </a:lnSpc>
              <a:spcBef>
                <a:spcPts val="500"/>
              </a:spcBef>
              <a:spcAft>
                <a:spcPts val="0"/>
              </a:spcAft>
              <a:buSzPts val="2700"/>
              <a:buChar char="•"/>
              <a:defRPr/>
            </a:lvl3pPr>
            <a:lvl4pPr marL="1828800" lvl="3" indent="-381000" algn="l">
              <a:lnSpc>
                <a:spcPct val="180000"/>
              </a:lnSpc>
              <a:spcBef>
                <a:spcPts val="500"/>
              </a:spcBef>
              <a:spcAft>
                <a:spcPts val="0"/>
              </a:spcAft>
              <a:buSzPts val="2400"/>
              <a:buChar char="•"/>
              <a:defRPr/>
            </a:lvl4pPr>
            <a:lvl5pPr marL="2286000" lvl="4" indent="-381000" algn="l">
              <a:lnSpc>
                <a:spcPct val="180000"/>
              </a:lnSpc>
              <a:spcBef>
                <a:spcPts val="500"/>
              </a:spcBef>
              <a:spcAft>
                <a:spcPts val="0"/>
              </a:spcAft>
              <a:buSzPts val="24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61" name="Google Shape;61;g2f7c097412e_0_166"/>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twoColTx">
  <p:cSld name="TITLE_AND_TWO_COLUMNS">
    <p:spTree>
      <p:nvGrpSpPr>
        <p:cNvPr id="1" name="Shape 62"/>
        <p:cNvGrpSpPr/>
        <p:nvPr/>
      </p:nvGrpSpPr>
      <p:grpSpPr>
        <a:xfrm>
          <a:off x="0" y="0"/>
          <a:ext cx="0" cy="0"/>
          <a:chOff x="0" y="0"/>
          <a:chExt cx="0" cy="0"/>
        </a:xfrm>
      </p:grpSpPr>
      <p:sp>
        <p:nvSpPr>
          <p:cNvPr id="63" name="Google Shape;63;g2e6fcb5cb84_1_132"/>
          <p:cNvSpPr txBox="1">
            <a:spLocks noGrp="1"/>
          </p:cNvSpPr>
          <p:nvPr>
            <p:ph type="title"/>
          </p:nvPr>
        </p:nvSpPr>
        <p:spPr>
          <a:xfrm>
            <a:off x="758200" y="531533"/>
            <a:ext cx="106551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2e6fcb5cb84_1_132"/>
          <p:cNvSpPr txBox="1">
            <a:spLocks noGrp="1"/>
          </p:cNvSpPr>
          <p:nvPr>
            <p:ph type="body" idx="1"/>
          </p:nvPr>
        </p:nvSpPr>
        <p:spPr>
          <a:xfrm>
            <a:off x="758200" y="1536633"/>
            <a:ext cx="10655100" cy="4053900"/>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1000"/>
              </a:spcBef>
              <a:spcAft>
                <a:spcPts val="0"/>
              </a:spcAft>
              <a:buClr>
                <a:srgbClr val="00528A"/>
              </a:buClr>
              <a:buSzPts val="3600"/>
              <a:buChar char="•"/>
              <a:defRPr/>
            </a:lvl1pPr>
            <a:lvl2pPr marL="914400" lvl="1" indent="-419100" algn="l">
              <a:lnSpc>
                <a:spcPct val="100000"/>
              </a:lnSpc>
              <a:spcBef>
                <a:spcPts val="2000"/>
              </a:spcBef>
              <a:spcAft>
                <a:spcPts val="0"/>
              </a:spcAft>
              <a:buClr>
                <a:schemeClr val="accent1"/>
              </a:buClr>
              <a:buSzPts val="3000"/>
              <a:buChar char="•"/>
              <a:defRPr/>
            </a:lvl2pPr>
            <a:lvl3pPr marL="1371600" lvl="2" indent="-400050" algn="l">
              <a:lnSpc>
                <a:spcPct val="100000"/>
              </a:lnSpc>
              <a:spcBef>
                <a:spcPts val="2000"/>
              </a:spcBef>
              <a:spcAft>
                <a:spcPts val="0"/>
              </a:spcAft>
              <a:buClr>
                <a:schemeClr val="accent1"/>
              </a:buClr>
              <a:buSzPts val="2700"/>
              <a:buChar char="•"/>
              <a:defRPr/>
            </a:lvl3pPr>
            <a:lvl4pPr marL="1828800" lvl="3" indent="-381000" algn="l">
              <a:lnSpc>
                <a:spcPct val="100000"/>
              </a:lnSpc>
              <a:spcBef>
                <a:spcPts val="2000"/>
              </a:spcBef>
              <a:spcAft>
                <a:spcPts val="0"/>
              </a:spcAft>
              <a:buClr>
                <a:schemeClr val="accent1"/>
              </a:buClr>
              <a:buSzPts val="2400"/>
              <a:buChar char="•"/>
              <a:defRPr/>
            </a:lvl4pPr>
            <a:lvl5pPr marL="2286000" lvl="4" indent="-381000" algn="l">
              <a:lnSpc>
                <a:spcPct val="100000"/>
              </a:lnSpc>
              <a:spcBef>
                <a:spcPts val="2000"/>
              </a:spcBef>
              <a:spcAft>
                <a:spcPts val="0"/>
              </a:spcAft>
              <a:buClr>
                <a:schemeClr val="accent1"/>
              </a:buClr>
              <a:buSzPts val="2400"/>
              <a:buChar char="•"/>
              <a:defRPr/>
            </a:lvl5pPr>
            <a:lvl6pPr marL="2743200" lvl="5" indent="-342900" algn="l">
              <a:lnSpc>
                <a:spcPct val="100000"/>
              </a:lnSpc>
              <a:spcBef>
                <a:spcPts val="2000"/>
              </a:spcBef>
              <a:spcAft>
                <a:spcPts val="0"/>
              </a:spcAft>
              <a:buClr>
                <a:schemeClr val="accent1"/>
              </a:buClr>
              <a:buSzPts val="1800"/>
              <a:buChar char="•"/>
              <a:defRPr/>
            </a:lvl6pPr>
            <a:lvl7pPr marL="3200400" lvl="6" indent="-342900" algn="l">
              <a:lnSpc>
                <a:spcPct val="100000"/>
              </a:lnSpc>
              <a:spcBef>
                <a:spcPts val="2000"/>
              </a:spcBef>
              <a:spcAft>
                <a:spcPts val="0"/>
              </a:spcAft>
              <a:buClr>
                <a:schemeClr val="accent1"/>
              </a:buClr>
              <a:buSzPts val="1800"/>
              <a:buChar char="•"/>
              <a:defRPr/>
            </a:lvl7pPr>
            <a:lvl8pPr marL="3657600" lvl="7" indent="-342900" algn="l">
              <a:lnSpc>
                <a:spcPct val="100000"/>
              </a:lnSpc>
              <a:spcBef>
                <a:spcPts val="2000"/>
              </a:spcBef>
              <a:spcAft>
                <a:spcPts val="0"/>
              </a:spcAft>
              <a:buClr>
                <a:schemeClr val="accent1"/>
              </a:buClr>
              <a:buSzPts val="1800"/>
              <a:buChar char="•"/>
              <a:defRPr/>
            </a:lvl8pPr>
            <a:lvl9pPr marL="4114800" lvl="8" indent="-342900" algn="l">
              <a:lnSpc>
                <a:spcPct val="100000"/>
              </a:lnSpc>
              <a:spcBef>
                <a:spcPts val="2000"/>
              </a:spcBef>
              <a:spcAft>
                <a:spcPts val="2000"/>
              </a:spcAft>
              <a:buClr>
                <a:schemeClr val="accent1"/>
              </a:buClr>
              <a:buSzPts val="1800"/>
              <a:buChar char="•"/>
              <a:defRPr/>
            </a:lvl9pPr>
          </a:lstStyle>
          <a:p>
            <a:endParaRPr/>
          </a:p>
        </p:txBody>
      </p:sp>
    </p:spTree>
  </p:cSld>
  <p:clrMapOvr>
    <a:masterClrMapping/>
  </p:clrMapOvr>
  <p:transition spd="med">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plit Content">
  <p:cSld name="Split Content">
    <p:spTree>
      <p:nvGrpSpPr>
        <p:cNvPr id="1" name="Shape 65"/>
        <p:cNvGrpSpPr/>
        <p:nvPr/>
      </p:nvGrpSpPr>
      <p:grpSpPr>
        <a:xfrm>
          <a:off x="0" y="0"/>
          <a:ext cx="0" cy="0"/>
          <a:chOff x="0" y="0"/>
          <a:chExt cx="0" cy="0"/>
        </a:xfrm>
      </p:grpSpPr>
      <p:sp>
        <p:nvSpPr>
          <p:cNvPr id="66" name="Google Shape;66;p20"/>
          <p:cNvSpPr/>
          <p:nvPr/>
        </p:nvSpPr>
        <p:spPr>
          <a:xfrm>
            <a:off x="6096000" y="0"/>
            <a:ext cx="6096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67" name="Google Shape;67;p20"/>
          <p:cNvSpPr txBox="1">
            <a:spLocks noGrp="1"/>
          </p:cNvSpPr>
          <p:nvPr>
            <p:ph type="body" idx="1"/>
          </p:nvPr>
        </p:nvSpPr>
        <p:spPr>
          <a:xfrm>
            <a:off x="604837"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dk1"/>
              </a:buClr>
              <a:buSzPts val="3600"/>
              <a:buFont typeface="Arial"/>
              <a:buChar char="•"/>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20"/>
          <p:cNvSpPr txBox="1">
            <a:spLocks noGrp="1"/>
          </p:cNvSpPr>
          <p:nvPr>
            <p:ph type="body" idx="2"/>
          </p:nvPr>
        </p:nvSpPr>
        <p:spPr>
          <a:xfrm>
            <a:off x="6256152"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2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 - Mariner">
  <p:cSld name="Title Slide - Mariner">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22"/>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2" name="Google Shape;72;p22"/>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4" name="Google Shape;74;p22"/>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75" name="Google Shape;75;p22"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 - Amethyst">
  <p:cSld name="Title Slide - Amethyst">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23"/>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8" name="Google Shape;78;p23"/>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80" name="Google Shape;80;p23"/>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81" name="Google Shape;81;p23"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genda">
  <p:cSld name="Agenda">
    <p:bg>
      <p:bgPr>
        <a:solidFill>
          <a:schemeClr val="lt1"/>
        </a:solidFill>
        <a:effectLst/>
      </p:bgPr>
    </p:bg>
    <p:spTree>
      <p:nvGrpSpPr>
        <p:cNvPr id="1" name="Shape 82"/>
        <p:cNvGrpSpPr/>
        <p:nvPr/>
      </p:nvGrpSpPr>
      <p:grpSpPr>
        <a:xfrm>
          <a:off x="0" y="0"/>
          <a:ext cx="0" cy="0"/>
          <a:chOff x="0" y="0"/>
          <a:chExt cx="0" cy="0"/>
        </a:xfrm>
      </p:grpSpPr>
      <p:sp>
        <p:nvSpPr>
          <p:cNvPr id="83" name="Google Shape;83;p24"/>
          <p:cNvSpPr txBox="1">
            <a:spLocks noGrp="1"/>
          </p:cNvSpPr>
          <p:nvPr>
            <p:ph type="subTitle" idx="1"/>
          </p:nvPr>
        </p:nvSpPr>
        <p:spPr>
          <a:xfrm>
            <a:off x="587375" y="1836693"/>
            <a:ext cx="7198880" cy="417671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rgbClr val="171717"/>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4" name="Google Shape;84;p24"/>
          <p:cNvSpPr txBox="1">
            <a:spLocks noGrp="1"/>
          </p:cNvSpPr>
          <p:nvPr>
            <p:ph type="title"/>
          </p:nvPr>
        </p:nvSpPr>
        <p:spPr>
          <a:xfrm>
            <a:off x="587374" y="225425"/>
            <a:ext cx="7198881" cy="122396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400"/>
              <a:buFont typeface="Lexend Medium"/>
              <a:buNone/>
              <a:defRPr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85" name="Google Shape;85;p2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2" type="secHead">
  <p:cSld name="SECTION_HEADER">
    <p:bg>
      <p:bgPr>
        <a:blipFill>
          <a:blip r:embed="rId2">
            <a:alphaModFix/>
          </a:blip>
          <a:stretch>
            <a:fillRect/>
          </a:stretch>
        </a:blipFill>
        <a:effectLst/>
      </p:bgPr>
    </p:bg>
    <p:spTree>
      <p:nvGrpSpPr>
        <p:cNvPr id="1" name="Shape 86"/>
        <p:cNvGrpSpPr/>
        <p:nvPr/>
      </p:nvGrpSpPr>
      <p:grpSpPr>
        <a:xfrm>
          <a:off x="0" y="0"/>
          <a:ext cx="0" cy="0"/>
          <a:chOff x="0" y="0"/>
          <a:chExt cx="0" cy="0"/>
        </a:xfrm>
      </p:grpSpPr>
      <p:pic>
        <p:nvPicPr>
          <p:cNvPr id="87" name="Google Shape;87;p25"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88" name="Google Shape;88;p25"/>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0" name="Google Shape;90;p25"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ection Header-3">
  <p:cSld name="Section Header-3">
    <p:bg>
      <p:bgPr>
        <a:blipFill>
          <a:blip r:embed="rId2">
            <a:alphaModFix/>
          </a:blip>
          <a:stretch>
            <a:fillRect/>
          </a:stretch>
        </a:blipFill>
        <a:effectLst/>
      </p:bgPr>
    </p:bg>
    <p:spTree>
      <p:nvGrpSpPr>
        <p:cNvPr id="1" name="Shape 91"/>
        <p:cNvGrpSpPr/>
        <p:nvPr/>
      </p:nvGrpSpPr>
      <p:grpSpPr>
        <a:xfrm>
          <a:off x="0" y="0"/>
          <a:ext cx="0" cy="0"/>
          <a:chOff x="0" y="0"/>
          <a:chExt cx="0" cy="0"/>
        </a:xfrm>
      </p:grpSpPr>
      <p:pic>
        <p:nvPicPr>
          <p:cNvPr id="92" name="Google Shape;92;p26" descr="A black and purple rectangles&#10;&#10;Description automatically generated"/>
          <p:cNvPicPr preferRelativeResize="0"/>
          <p:nvPr/>
        </p:nvPicPr>
        <p:blipFill rotWithShape="1">
          <a:blip r:embed="rId3">
            <a:alphaModFix/>
          </a:blip>
          <a:srcRect/>
          <a:stretch/>
        </p:blipFill>
        <p:spPr>
          <a:xfrm>
            <a:off x="-1" y="1064741"/>
            <a:ext cx="12196335" cy="5793259"/>
          </a:xfrm>
          <a:prstGeom prst="rect">
            <a:avLst/>
          </a:prstGeom>
          <a:noFill/>
          <a:ln>
            <a:noFill/>
          </a:ln>
        </p:spPr>
      </p:pic>
      <p:sp>
        <p:nvSpPr>
          <p:cNvPr id="93" name="Google Shape;93;p26"/>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6"/>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5" name="Google Shape;95;p26"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ection Header-4-add image">
  <p:cSld name="Section Header-4-add image">
    <p:bg>
      <p:bgPr>
        <a:solidFill>
          <a:schemeClr val="lt1"/>
        </a:solidFill>
        <a:effectLst/>
      </p:bgPr>
    </p:bg>
    <p:spTree>
      <p:nvGrpSpPr>
        <p:cNvPr id="1" name="Shape 96"/>
        <p:cNvGrpSpPr/>
        <p:nvPr/>
      </p:nvGrpSpPr>
      <p:grpSpPr>
        <a:xfrm>
          <a:off x="0" y="0"/>
          <a:ext cx="0" cy="0"/>
          <a:chOff x="0" y="0"/>
          <a:chExt cx="0" cy="0"/>
        </a:xfrm>
      </p:grpSpPr>
      <p:pic>
        <p:nvPicPr>
          <p:cNvPr id="97" name="Google Shape;97;p27" descr="A black and purple rectangle&#10;&#10;Description automatically generated"/>
          <p:cNvPicPr preferRelativeResize="0"/>
          <p:nvPr/>
        </p:nvPicPr>
        <p:blipFill rotWithShape="1">
          <a:blip r:embed="rId2">
            <a:alphaModFix/>
          </a:blip>
          <a:srcRect/>
          <a:stretch/>
        </p:blipFill>
        <p:spPr>
          <a:xfrm>
            <a:off x="0" y="1066800"/>
            <a:ext cx="12192000" cy="5791200"/>
          </a:xfrm>
          <a:prstGeom prst="rect">
            <a:avLst/>
          </a:prstGeom>
          <a:noFill/>
          <a:ln>
            <a:noFill/>
          </a:ln>
        </p:spPr>
      </p:pic>
      <p:sp>
        <p:nvSpPr>
          <p:cNvPr id="98" name="Google Shape;98;p27"/>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7"/>
          <p:cNvSpPr txBox="1">
            <a:spLocks noGrp="1"/>
          </p:cNvSpPr>
          <p:nvPr>
            <p:ph type="body" idx="1"/>
          </p:nvPr>
        </p:nvSpPr>
        <p:spPr>
          <a:xfrm>
            <a:off x="602014" y="3887174"/>
            <a:ext cx="4480626" cy="21169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00" name="Google Shape;100;p27"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
        <p:nvSpPr>
          <p:cNvPr id="101" name="Google Shape;101;p27"/>
          <p:cNvSpPr txBox="1">
            <a:spLocks noGrp="1"/>
          </p:cNvSpPr>
          <p:nvPr>
            <p:ph type="body" idx="2"/>
          </p:nvPr>
        </p:nvSpPr>
        <p:spPr>
          <a:xfrm>
            <a:off x="4297680" y="1343632"/>
            <a:ext cx="6604000" cy="173312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Content on Hibiscus">
  <p:cSld name="Title and Content on Hibiscus">
    <p:bg>
      <p:bgPr>
        <a:solidFill>
          <a:schemeClr val="dk1"/>
        </a:solidFill>
        <a:effectLst/>
      </p:bgPr>
    </p:bg>
    <p:spTree>
      <p:nvGrpSpPr>
        <p:cNvPr id="1" name="Shape 109"/>
        <p:cNvGrpSpPr/>
        <p:nvPr/>
      </p:nvGrpSpPr>
      <p:grpSpPr>
        <a:xfrm>
          <a:off x="0" y="0"/>
          <a:ext cx="0" cy="0"/>
          <a:chOff x="0" y="0"/>
          <a:chExt cx="0" cy="0"/>
        </a:xfrm>
      </p:grpSpPr>
      <p:sp>
        <p:nvSpPr>
          <p:cNvPr id="110" name="Google Shape;110;p29"/>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9"/>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2" name="Google Shape;112;p29"/>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3" name="Google Shape;113;p29"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and Content on Mariner">
  <p:cSld name="Title and Content on Mariner">
    <p:bg>
      <p:bgPr>
        <a:solidFill>
          <a:schemeClr val="dk2"/>
        </a:solidFill>
        <a:effectLst/>
      </p:bgPr>
    </p:bg>
    <p:spTree>
      <p:nvGrpSpPr>
        <p:cNvPr id="1" name="Shape 114"/>
        <p:cNvGrpSpPr/>
        <p:nvPr/>
      </p:nvGrpSpPr>
      <p:grpSpPr>
        <a:xfrm>
          <a:off x="0" y="0"/>
          <a:ext cx="0" cy="0"/>
          <a:chOff x="0" y="0"/>
          <a:chExt cx="0" cy="0"/>
        </a:xfrm>
      </p:grpSpPr>
      <p:sp>
        <p:nvSpPr>
          <p:cNvPr id="115" name="Google Shape;115;p30"/>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0"/>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7" name="Google Shape;117;p30"/>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8" name="Google Shape;118;p3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and Content on Amethyst">
  <p:cSld name="Title and Content on Amethyst">
    <p:bg>
      <p:bgPr>
        <a:solidFill>
          <a:schemeClr val="accent1"/>
        </a:solidFill>
        <a:effectLst/>
      </p:bgPr>
    </p:bg>
    <p:spTree>
      <p:nvGrpSpPr>
        <p:cNvPr id="1" name="Shape 119"/>
        <p:cNvGrpSpPr/>
        <p:nvPr/>
      </p:nvGrpSpPr>
      <p:grpSpPr>
        <a:xfrm>
          <a:off x="0" y="0"/>
          <a:ext cx="0" cy="0"/>
          <a:chOff x="0" y="0"/>
          <a:chExt cx="0" cy="0"/>
        </a:xfrm>
      </p:grpSpPr>
      <p:sp>
        <p:nvSpPr>
          <p:cNvPr id="120" name="Google Shape;120;p31"/>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2" name="Google Shape;122;p31"/>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23" name="Google Shape;123;p31"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 text">
  <p:cSld name="Title and three column text">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6" name="Google Shape;126;p32"/>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
        <p:nvSpPr>
          <p:cNvPr id="127" name="Google Shape;127;p32"/>
          <p:cNvSpPr txBox="1">
            <a:spLocks noGrp="1"/>
          </p:cNvSpPr>
          <p:nvPr>
            <p:ph type="body" idx="1"/>
          </p:nvPr>
        </p:nvSpPr>
        <p:spPr>
          <a:xfrm>
            <a:off x="604838" y="1783531"/>
            <a:ext cx="10980737" cy="400767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3000"/>
              <a:buNone/>
              <a:defRPr sz="2000"/>
            </a:lvl1pPr>
            <a:lvl2pPr marL="914400" lvl="1" indent="-400050" algn="l">
              <a:lnSpc>
                <a:spcPct val="160000"/>
              </a:lnSpc>
              <a:spcBef>
                <a:spcPts val="8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Picture">
  <p:cSld name="Title and Picture">
    <p:spTree>
      <p:nvGrpSpPr>
        <p:cNvPr id="1" name="Shape 128"/>
        <p:cNvGrpSpPr/>
        <p:nvPr/>
      </p:nvGrpSpPr>
      <p:grpSpPr>
        <a:xfrm>
          <a:off x="0" y="0"/>
          <a:ext cx="0" cy="0"/>
          <a:chOff x="0" y="0"/>
          <a:chExt cx="0" cy="0"/>
        </a:xfrm>
      </p:grpSpPr>
      <p:sp>
        <p:nvSpPr>
          <p:cNvPr id="129" name="Google Shape;129;p33"/>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3"/>
          <p:cNvSpPr>
            <a:spLocks noGrp="1"/>
          </p:cNvSpPr>
          <p:nvPr>
            <p:ph type="pic" idx="2"/>
          </p:nvPr>
        </p:nvSpPr>
        <p:spPr>
          <a:xfrm>
            <a:off x="587375" y="1836693"/>
            <a:ext cx="10980738" cy="4045486"/>
          </a:xfrm>
          <a:prstGeom prst="rect">
            <a:avLst/>
          </a:prstGeom>
          <a:solidFill>
            <a:srgbClr val="BFBFBF"/>
          </a:solidFill>
          <a:ln>
            <a:noFill/>
          </a:ln>
        </p:spPr>
      </p:sp>
      <p:cxnSp>
        <p:nvCxnSpPr>
          <p:cNvPr id="131" name="Google Shape;131;p33"/>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Picture only">
  <p:cSld name="Picture only">
    <p:spTree>
      <p:nvGrpSpPr>
        <p:cNvPr id="1" name="Shape 132"/>
        <p:cNvGrpSpPr/>
        <p:nvPr/>
      </p:nvGrpSpPr>
      <p:grpSpPr>
        <a:xfrm>
          <a:off x="0" y="0"/>
          <a:ext cx="0" cy="0"/>
          <a:chOff x="0" y="0"/>
          <a:chExt cx="0" cy="0"/>
        </a:xfrm>
      </p:grpSpPr>
      <p:sp>
        <p:nvSpPr>
          <p:cNvPr id="133" name="Google Shape;133;p34"/>
          <p:cNvSpPr>
            <a:spLocks noGrp="1"/>
          </p:cNvSpPr>
          <p:nvPr>
            <p:ph type="pic" idx="2"/>
          </p:nvPr>
        </p:nvSpPr>
        <p:spPr>
          <a:xfrm>
            <a:off x="0" y="0"/>
            <a:ext cx="12192000" cy="6858000"/>
          </a:xfrm>
          <a:prstGeom prst="rect">
            <a:avLst/>
          </a:prstGeom>
          <a:solidFill>
            <a:srgbClr val="BFBFBF"/>
          </a:solidFill>
          <a:ln>
            <a:noFill/>
          </a:ln>
        </p:spPr>
      </p:sp>
    </p:spTree>
  </p:cSld>
  <p:clrMapOvr>
    <a:masterClrMapping/>
  </p:clrMapOvr>
  <p:transition spd="med">
    <p:push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ll out text and image">
  <p:cSld name="Call out text and image">
    <p:spTree>
      <p:nvGrpSpPr>
        <p:cNvPr id="1" name="Shape 134"/>
        <p:cNvGrpSpPr/>
        <p:nvPr/>
      </p:nvGrpSpPr>
      <p:grpSpPr>
        <a:xfrm>
          <a:off x="0" y="0"/>
          <a:ext cx="0" cy="0"/>
          <a:chOff x="0" y="0"/>
          <a:chExt cx="0" cy="0"/>
        </a:xfrm>
      </p:grpSpPr>
      <p:sp>
        <p:nvSpPr>
          <p:cNvPr id="135" name="Google Shape;135;p38"/>
          <p:cNvSpPr txBox="1">
            <a:spLocks noGrp="1"/>
          </p:cNvSpPr>
          <p:nvPr>
            <p:ph type="body" idx="1"/>
          </p:nvPr>
        </p:nvSpPr>
        <p:spPr>
          <a:xfrm>
            <a:off x="604838" y="436606"/>
            <a:ext cx="4757994" cy="54403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4200"/>
              <a:buNone/>
              <a:defRPr sz="2800">
                <a:solidFill>
                  <a:schemeClr val="dk1"/>
                </a:solidFill>
                <a:latin typeface="Lexend Medium"/>
                <a:ea typeface="Lexend Medium"/>
                <a:cs typeface="Lexend Medium"/>
                <a:sym typeface="Lexend Medium"/>
              </a:defRPr>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6" name="Google Shape;136;p38"/>
          <p:cNvSpPr>
            <a:spLocks noGrp="1"/>
          </p:cNvSpPr>
          <p:nvPr>
            <p:ph type="pic" idx="2"/>
          </p:nvPr>
        </p:nvSpPr>
        <p:spPr>
          <a:xfrm>
            <a:off x="5807075" y="0"/>
            <a:ext cx="6384925" cy="6858000"/>
          </a:xfrm>
          <a:prstGeom prst="rect">
            <a:avLst/>
          </a:prstGeom>
          <a:solidFill>
            <a:srgbClr val="BFBFBF"/>
          </a:solidFill>
          <a:ln>
            <a:noFill/>
          </a:ln>
        </p:spPr>
      </p:sp>
      <p:pic>
        <p:nvPicPr>
          <p:cNvPr id="137" name="Google Shape;137;p38" descr="A black and pink rectangle&#10;&#10;Description automatically generated"/>
          <p:cNvPicPr preferRelativeResize="0"/>
          <p:nvPr/>
        </p:nvPicPr>
        <p:blipFill rotWithShape="1">
          <a:blip r:embed="rId2">
            <a:alphaModFix/>
          </a:blip>
          <a:srcRect/>
          <a:stretch/>
        </p:blipFill>
        <p:spPr>
          <a:xfrm flipH="1">
            <a:off x="8474439" y="4728518"/>
            <a:ext cx="3717560" cy="2129481"/>
          </a:xfrm>
          <a:prstGeom prst="rect">
            <a:avLst/>
          </a:prstGeom>
          <a:noFill/>
          <a:ln>
            <a:noFill/>
          </a:ln>
        </p:spPr>
      </p:pic>
      <p:pic>
        <p:nvPicPr>
          <p:cNvPr id="138" name="Google Shape;138;p38"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9"/>
        <p:cNvGrpSpPr/>
        <p:nvPr/>
      </p:nvGrpSpPr>
      <p:grpSpPr>
        <a:xfrm>
          <a:off x="0" y="0"/>
          <a:ext cx="0" cy="0"/>
          <a:chOff x="0" y="0"/>
          <a:chExt cx="0" cy="0"/>
        </a:xfrm>
      </p:grpSpPr>
      <p:sp>
        <p:nvSpPr>
          <p:cNvPr id="140" name="Google Shape;140;p39"/>
          <p:cNvSpPr txBox="1">
            <a:spLocks noGrp="1"/>
          </p:cNvSpPr>
          <p:nvPr>
            <p:ph type="title"/>
          </p:nvPr>
        </p:nvSpPr>
        <p:spPr>
          <a:xfrm>
            <a:off x="587375" y="235820"/>
            <a:ext cx="10980738" cy="121356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Lexend Medium"/>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9"/>
          <p:cNvSpPr>
            <a:spLocks noGrp="1"/>
          </p:cNvSpPr>
          <p:nvPr>
            <p:ph type="pic" idx="2"/>
          </p:nvPr>
        </p:nvSpPr>
        <p:spPr>
          <a:xfrm>
            <a:off x="4186989" y="1836693"/>
            <a:ext cx="7381124" cy="3936310"/>
          </a:xfrm>
          <a:prstGeom prst="rect">
            <a:avLst/>
          </a:prstGeom>
          <a:solidFill>
            <a:srgbClr val="A5A5A5"/>
          </a:solidFill>
          <a:ln>
            <a:noFill/>
          </a:ln>
        </p:spPr>
      </p:sp>
      <p:sp>
        <p:nvSpPr>
          <p:cNvPr id="142" name="Google Shape;142;p39"/>
          <p:cNvSpPr txBox="1">
            <a:spLocks noGrp="1"/>
          </p:cNvSpPr>
          <p:nvPr>
            <p:ph type="body" idx="1"/>
          </p:nvPr>
        </p:nvSpPr>
        <p:spPr>
          <a:xfrm>
            <a:off x="604838" y="1836693"/>
            <a:ext cx="3283768" cy="393630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1600"/>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143" name="Google Shape;143;p39"/>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Quote in circle">
  <p:cSld name="Quote in circle">
    <p:bg>
      <p:bgPr>
        <a:blipFill>
          <a:blip r:embed="rId2">
            <a:alphaModFix/>
          </a:blip>
          <a:stretch>
            <a:fillRect/>
          </a:stretch>
        </a:blipFill>
        <a:effectLst/>
      </p:bgPr>
    </p:bg>
    <p:spTree>
      <p:nvGrpSpPr>
        <p:cNvPr id="1" name="Shape 144"/>
        <p:cNvGrpSpPr/>
        <p:nvPr/>
      </p:nvGrpSpPr>
      <p:grpSpPr>
        <a:xfrm>
          <a:off x="0" y="0"/>
          <a:ext cx="0" cy="0"/>
          <a:chOff x="0" y="0"/>
          <a:chExt cx="0" cy="0"/>
        </a:xfrm>
      </p:grpSpPr>
      <p:pic>
        <p:nvPicPr>
          <p:cNvPr id="145" name="Google Shape;145;p40" descr="A black and pink rectangle&#10;&#10;Description automatically generated"/>
          <p:cNvPicPr preferRelativeResize="0"/>
          <p:nvPr/>
        </p:nvPicPr>
        <p:blipFill rotWithShape="1">
          <a:blip r:embed="rId3">
            <a:alphaModFix/>
          </a:blip>
          <a:srcRect/>
          <a:stretch/>
        </p:blipFill>
        <p:spPr>
          <a:xfrm flipH="1">
            <a:off x="8474439" y="4728518"/>
            <a:ext cx="3717560" cy="2129481"/>
          </a:xfrm>
          <a:prstGeom prst="rect">
            <a:avLst/>
          </a:prstGeom>
          <a:noFill/>
          <a:ln>
            <a:noFill/>
          </a:ln>
        </p:spPr>
      </p:pic>
      <p:sp>
        <p:nvSpPr>
          <p:cNvPr id="146" name="Google Shape;146;p40"/>
          <p:cNvSpPr/>
          <p:nvPr/>
        </p:nvSpPr>
        <p:spPr>
          <a:xfrm>
            <a:off x="587375" y="562232"/>
            <a:ext cx="5733535" cy="5733535"/>
          </a:xfrm>
          <a:prstGeom prst="ellipse">
            <a:avLst/>
          </a:prstGeom>
          <a:solidFill>
            <a:schemeClr val="dk1">
              <a:alpha val="8196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147" name="Google Shape;147;p40"/>
          <p:cNvSpPr txBox="1">
            <a:spLocks noGrp="1"/>
          </p:cNvSpPr>
          <p:nvPr>
            <p:ph type="body" idx="1"/>
          </p:nvPr>
        </p:nvSpPr>
        <p:spPr>
          <a:xfrm>
            <a:off x="1339591" y="1574184"/>
            <a:ext cx="4286851" cy="34920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sz="2400" b="0"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48" name="Google Shape;148;p40"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149"/>
        <p:cNvGrpSpPr/>
        <p:nvPr/>
      </p:nvGrpSpPr>
      <p:grpSpPr>
        <a:xfrm>
          <a:off x="0" y="0"/>
          <a:ext cx="0" cy="0"/>
          <a:chOff x="0" y="0"/>
          <a:chExt cx="0" cy="0"/>
        </a:xfrm>
      </p:grpSpPr>
      <p:sp>
        <p:nvSpPr>
          <p:cNvPr id="150" name="Google Shape;150;g31b4d94bd81_11_59"/>
          <p:cNvSpPr/>
          <p:nvPr/>
        </p:nvSpPr>
        <p:spPr>
          <a:xfrm>
            <a:off x="0" y="617933"/>
            <a:ext cx="12192000" cy="62400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1" name="Google Shape;151;g31b4d94bd81_11_59"/>
          <p:cNvSpPr/>
          <p:nvPr/>
        </p:nvSpPr>
        <p:spPr>
          <a:xfrm>
            <a:off x="8518000" y="0"/>
            <a:ext cx="3674100" cy="6858000"/>
          </a:xfrm>
          <a:prstGeom prst="rect">
            <a:avLst/>
          </a:prstGeom>
          <a:solidFill>
            <a:srgbClr val="CB3C7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2" name="Google Shape;152;g31b4d94bd81_11_59"/>
          <p:cNvSpPr>
            <a:spLocks noGrp="1"/>
          </p:cNvSpPr>
          <p:nvPr>
            <p:ph type="pic" idx="2"/>
          </p:nvPr>
        </p:nvSpPr>
        <p:spPr>
          <a:xfrm>
            <a:off x="6465467" y="1439833"/>
            <a:ext cx="3968400" cy="4240800"/>
          </a:xfrm>
          <a:prstGeom prst="rect">
            <a:avLst/>
          </a:prstGeom>
          <a:noFill/>
          <a:ln>
            <a:noFill/>
          </a:ln>
        </p:spPr>
      </p:sp>
      <p:sp>
        <p:nvSpPr>
          <p:cNvPr id="153" name="Google Shape;153;g31b4d94bd81_11_59"/>
          <p:cNvSpPr txBox="1">
            <a:spLocks noGrp="1"/>
          </p:cNvSpPr>
          <p:nvPr>
            <p:ph type="ctrTitle"/>
          </p:nvPr>
        </p:nvSpPr>
        <p:spPr>
          <a:xfrm>
            <a:off x="823133" y="1970967"/>
            <a:ext cx="5065500" cy="28512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Clr>
                <a:srgbClr val="1D1D1D"/>
              </a:buClr>
              <a:buSzPts val="5600"/>
              <a:buFont typeface="Lexend"/>
              <a:buNone/>
              <a:defRPr sz="5600" b="1">
                <a:solidFill>
                  <a:srgbClr val="1D1D1D"/>
                </a:solidFill>
                <a:latin typeface="Lexend"/>
                <a:ea typeface="Lexend"/>
                <a:cs typeface="Lexend"/>
                <a:sym typeface="Lexend"/>
              </a:defRPr>
            </a:lvl1pPr>
            <a:lvl2pPr lvl="1" algn="ctr">
              <a:lnSpc>
                <a:spcPct val="100000"/>
              </a:lnSpc>
              <a:spcBef>
                <a:spcPts val="0"/>
              </a:spcBef>
              <a:spcAft>
                <a:spcPts val="0"/>
              </a:spcAft>
              <a:buClr>
                <a:srgbClr val="1D1D1D"/>
              </a:buClr>
              <a:buSzPts val="6900"/>
              <a:buNone/>
              <a:defRPr sz="6900">
                <a:solidFill>
                  <a:srgbClr val="1D1D1D"/>
                </a:solidFill>
              </a:defRPr>
            </a:lvl2pPr>
            <a:lvl3pPr lvl="2" algn="ctr">
              <a:lnSpc>
                <a:spcPct val="100000"/>
              </a:lnSpc>
              <a:spcBef>
                <a:spcPts val="0"/>
              </a:spcBef>
              <a:spcAft>
                <a:spcPts val="0"/>
              </a:spcAft>
              <a:buClr>
                <a:srgbClr val="1D1D1D"/>
              </a:buClr>
              <a:buSzPts val="6900"/>
              <a:buNone/>
              <a:defRPr sz="6900">
                <a:solidFill>
                  <a:srgbClr val="1D1D1D"/>
                </a:solidFill>
              </a:defRPr>
            </a:lvl3pPr>
            <a:lvl4pPr lvl="3" algn="ctr">
              <a:lnSpc>
                <a:spcPct val="100000"/>
              </a:lnSpc>
              <a:spcBef>
                <a:spcPts val="0"/>
              </a:spcBef>
              <a:spcAft>
                <a:spcPts val="0"/>
              </a:spcAft>
              <a:buClr>
                <a:srgbClr val="1D1D1D"/>
              </a:buClr>
              <a:buSzPts val="6900"/>
              <a:buNone/>
              <a:defRPr sz="6900">
                <a:solidFill>
                  <a:srgbClr val="1D1D1D"/>
                </a:solidFill>
              </a:defRPr>
            </a:lvl4pPr>
            <a:lvl5pPr lvl="4" algn="ctr">
              <a:lnSpc>
                <a:spcPct val="100000"/>
              </a:lnSpc>
              <a:spcBef>
                <a:spcPts val="0"/>
              </a:spcBef>
              <a:spcAft>
                <a:spcPts val="0"/>
              </a:spcAft>
              <a:buClr>
                <a:srgbClr val="1D1D1D"/>
              </a:buClr>
              <a:buSzPts val="6900"/>
              <a:buNone/>
              <a:defRPr sz="6900">
                <a:solidFill>
                  <a:srgbClr val="1D1D1D"/>
                </a:solidFill>
              </a:defRPr>
            </a:lvl5pPr>
            <a:lvl6pPr lvl="5" algn="ctr">
              <a:lnSpc>
                <a:spcPct val="100000"/>
              </a:lnSpc>
              <a:spcBef>
                <a:spcPts val="0"/>
              </a:spcBef>
              <a:spcAft>
                <a:spcPts val="0"/>
              </a:spcAft>
              <a:buClr>
                <a:srgbClr val="1D1D1D"/>
              </a:buClr>
              <a:buSzPts val="6900"/>
              <a:buNone/>
              <a:defRPr sz="6900">
                <a:solidFill>
                  <a:srgbClr val="1D1D1D"/>
                </a:solidFill>
              </a:defRPr>
            </a:lvl6pPr>
            <a:lvl7pPr lvl="6" algn="ctr">
              <a:lnSpc>
                <a:spcPct val="100000"/>
              </a:lnSpc>
              <a:spcBef>
                <a:spcPts val="0"/>
              </a:spcBef>
              <a:spcAft>
                <a:spcPts val="0"/>
              </a:spcAft>
              <a:buClr>
                <a:srgbClr val="1D1D1D"/>
              </a:buClr>
              <a:buSzPts val="6900"/>
              <a:buNone/>
              <a:defRPr sz="6900">
                <a:solidFill>
                  <a:srgbClr val="1D1D1D"/>
                </a:solidFill>
              </a:defRPr>
            </a:lvl7pPr>
            <a:lvl8pPr lvl="7" algn="ctr">
              <a:lnSpc>
                <a:spcPct val="100000"/>
              </a:lnSpc>
              <a:spcBef>
                <a:spcPts val="0"/>
              </a:spcBef>
              <a:spcAft>
                <a:spcPts val="0"/>
              </a:spcAft>
              <a:buClr>
                <a:srgbClr val="1D1D1D"/>
              </a:buClr>
              <a:buSzPts val="6900"/>
              <a:buNone/>
              <a:defRPr sz="6900">
                <a:solidFill>
                  <a:srgbClr val="1D1D1D"/>
                </a:solidFill>
              </a:defRPr>
            </a:lvl8pPr>
            <a:lvl9pPr lvl="8" algn="ctr">
              <a:lnSpc>
                <a:spcPct val="100000"/>
              </a:lnSpc>
              <a:spcBef>
                <a:spcPts val="0"/>
              </a:spcBef>
              <a:spcAft>
                <a:spcPts val="0"/>
              </a:spcAft>
              <a:buClr>
                <a:srgbClr val="1D1D1D"/>
              </a:buClr>
              <a:buSzPts val="6900"/>
              <a:buNone/>
              <a:defRPr sz="6900">
                <a:solidFill>
                  <a:srgbClr val="1D1D1D"/>
                </a:solidFill>
              </a:defRPr>
            </a:lvl9pPr>
          </a:lstStyle>
          <a:p>
            <a:endParaRPr/>
          </a:p>
        </p:txBody>
      </p:sp>
      <p:sp>
        <p:nvSpPr>
          <p:cNvPr id="154" name="Google Shape;154;g31b4d94bd81_11_59"/>
          <p:cNvSpPr txBox="1">
            <a:spLocks noGrp="1"/>
          </p:cNvSpPr>
          <p:nvPr>
            <p:ph type="subTitle" idx="1"/>
          </p:nvPr>
        </p:nvSpPr>
        <p:spPr>
          <a:xfrm>
            <a:off x="823133" y="5432917"/>
            <a:ext cx="5404800" cy="581700"/>
          </a:xfrm>
          <a:prstGeom prst="rect">
            <a:avLst/>
          </a:prstGeom>
          <a:noFill/>
          <a:ln>
            <a:noFill/>
          </a:ln>
        </p:spPr>
        <p:txBody>
          <a:bodyPr spcFirstLastPara="1" wrap="square" lIns="121900" tIns="121900" rIns="121900" bIns="121900" anchor="t" anchorCtr="0">
            <a:normAutofit/>
          </a:bodyPr>
          <a:lstStyle>
            <a:lvl1pPr lvl="0" algn="l">
              <a:lnSpc>
                <a:spcPct val="115000"/>
              </a:lnSpc>
              <a:spcBef>
                <a:spcPts val="0"/>
              </a:spcBef>
              <a:spcAft>
                <a:spcPts val="0"/>
              </a:spcAft>
              <a:buSzPts val="2400"/>
              <a:buNone/>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a:endParaRPr/>
          </a:p>
        </p:txBody>
      </p:sp>
      <p:pic>
        <p:nvPicPr>
          <p:cNvPr id="155" name="Google Shape;155;g31b4d94bd81_11_59"/>
          <p:cNvPicPr preferRelativeResize="0"/>
          <p:nvPr/>
        </p:nvPicPr>
        <p:blipFill rotWithShape="1">
          <a:blip r:embed="rId2">
            <a:alphaModFix/>
          </a:blip>
          <a:srcRect/>
          <a:stretch/>
        </p:blipFill>
        <p:spPr>
          <a:xfrm>
            <a:off x="980667" y="976700"/>
            <a:ext cx="1732500" cy="717667"/>
          </a:xfrm>
          <a:prstGeom prst="rect">
            <a:avLst/>
          </a:prstGeom>
          <a:noFill/>
          <a:ln>
            <a:noFill/>
          </a:ln>
        </p:spPr>
      </p:pic>
      <p:cxnSp>
        <p:nvCxnSpPr>
          <p:cNvPr id="156" name="Google Shape;156;g31b4d94bd81_11_59"/>
          <p:cNvCxnSpPr/>
          <p:nvPr/>
        </p:nvCxnSpPr>
        <p:spPr>
          <a:xfrm>
            <a:off x="980667" y="5098751"/>
            <a:ext cx="1312800" cy="0"/>
          </a:xfrm>
          <a:prstGeom prst="straightConnector1">
            <a:avLst/>
          </a:prstGeom>
          <a:noFill/>
          <a:ln w="38100" cap="flat" cmpd="sng">
            <a:solidFill>
              <a:srgbClr val="CB3C79"/>
            </a:solidFill>
            <a:prstDash val="solid"/>
            <a:round/>
            <a:headEnd type="none" w="sm" len="sm"/>
            <a:tailEnd type="none" w="sm" len="sm"/>
          </a:ln>
        </p:spPr>
      </p:cxnSp>
    </p:spTree>
  </p:cSld>
  <p:clrMapOvr>
    <a:masterClrMapping/>
  </p:clrMapOvr>
  <p:transition spd="med">
    <p:push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Section Header-2 1">
  <p:cSld name="Section Header-2">
    <p:bg>
      <p:bgPr>
        <a:blipFill>
          <a:blip r:embed="rId2">
            <a:alphaModFix/>
          </a:blip>
          <a:stretch>
            <a:fillRect/>
          </a:stretch>
        </a:blipFill>
        <a:effectLst/>
      </p:bgPr>
    </p:bg>
    <p:spTree>
      <p:nvGrpSpPr>
        <p:cNvPr id="1" name="Shape 157"/>
        <p:cNvGrpSpPr/>
        <p:nvPr/>
      </p:nvGrpSpPr>
      <p:grpSpPr>
        <a:xfrm>
          <a:off x="0" y="0"/>
          <a:ext cx="0" cy="0"/>
          <a:chOff x="0" y="0"/>
          <a:chExt cx="0" cy="0"/>
        </a:xfrm>
      </p:grpSpPr>
      <p:pic>
        <p:nvPicPr>
          <p:cNvPr id="158" name="Google Shape;158;g33bd747eea3_10_210"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159" name="Google Shape;159;g33bd747eea3_10_210"/>
          <p:cNvSpPr txBox="1">
            <a:spLocks noGrp="1"/>
          </p:cNvSpPr>
          <p:nvPr>
            <p:ph type="title"/>
          </p:nvPr>
        </p:nvSpPr>
        <p:spPr>
          <a:xfrm>
            <a:off x="602017" y="2266338"/>
            <a:ext cx="2825700" cy="179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g33bd747eea3_10_210"/>
          <p:cNvSpPr txBox="1">
            <a:spLocks noGrp="1"/>
          </p:cNvSpPr>
          <p:nvPr>
            <p:ph type="body" idx="1"/>
          </p:nvPr>
        </p:nvSpPr>
        <p:spPr>
          <a:xfrm>
            <a:off x="602014" y="3887175"/>
            <a:ext cx="4480500" cy="1793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61" name="Google Shape;161;g33bd747eea3_10_210" descr="A black background with white text&#10;&#10;Description automatically generated"/>
          <p:cNvPicPr preferRelativeResize="0"/>
          <p:nvPr/>
        </p:nvPicPr>
        <p:blipFill rotWithShape="1">
          <a:blip r:embed="rId4">
            <a:alphaModFix/>
          </a:blip>
          <a:srcRect/>
          <a:stretch/>
        </p:blipFill>
        <p:spPr>
          <a:xfrm>
            <a:off x="10520515" y="6004113"/>
            <a:ext cx="1084113" cy="454117"/>
          </a:xfrm>
          <a:prstGeom prst="rect">
            <a:avLst/>
          </a:prstGeom>
          <a:noFill/>
          <a:ln>
            <a:noFill/>
          </a:ln>
        </p:spPr>
      </p:pic>
    </p:spTree>
  </p:cSld>
  <p:clrMapOvr>
    <a:masterClrMapping/>
  </p:clrMapOvr>
  <p:transition spd="med">
    <p:push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a:spcBef>
                <a:spcPts val="1600"/>
              </a:spcBef>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p>
            <a:r>
              <a:rPr lang="en-US"/>
              <a:t>Click to edit Master title style</a:t>
            </a:r>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487588"/>
      </p:ext>
    </p:extLst>
  </p:cSld>
  <p:clrMapOvr>
    <a:masterClrMapping/>
  </p:clrMapOvr>
  <p:transition spd="med">
    <p:push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only slide">
  <p:cSld name="Content only slide">
    <p:spTree>
      <p:nvGrpSpPr>
        <p:cNvPr id="1" name="Shape 117"/>
        <p:cNvGrpSpPr/>
        <p:nvPr/>
      </p:nvGrpSpPr>
      <p:grpSpPr>
        <a:xfrm>
          <a:off x="0" y="0"/>
          <a:ext cx="0" cy="0"/>
          <a:chOff x="0" y="0"/>
          <a:chExt cx="0" cy="0"/>
        </a:xfrm>
      </p:grpSpPr>
    </p:spTree>
    <p:extLst>
      <p:ext uri="{BB962C8B-B14F-4D97-AF65-F5344CB8AC3E}">
        <p14:creationId xmlns:p14="http://schemas.microsoft.com/office/powerpoint/2010/main" val="40838507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Call out text and imag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5D45F0-01E4-82C8-C8F0-96A3FA9C1731}"/>
              </a:ext>
            </a:extLst>
          </p:cNvPr>
          <p:cNvSpPr>
            <a:spLocks noGrp="1"/>
          </p:cNvSpPr>
          <p:nvPr>
            <p:ph type="body" sz="half" idx="2" hasCustomPrompt="1"/>
          </p:nvPr>
        </p:nvSpPr>
        <p:spPr>
          <a:xfrm>
            <a:off x="604838" y="436606"/>
            <a:ext cx="4757994" cy="5440320"/>
          </a:xfrm>
        </p:spPr>
        <p:txBody>
          <a:bodyPr>
            <a:normAutofit/>
          </a:bodyPr>
          <a:lstStyle>
            <a:lvl1pPr marL="0" indent="0">
              <a:lnSpc>
                <a:spcPct val="100000"/>
              </a:lnSpc>
              <a:buNone/>
              <a:defRPr sz="2800">
                <a:solidFill>
                  <a:schemeClr val="tx2"/>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Type in call out text here</a:t>
            </a:r>
          </a:p>
        </p:txBody>
      </p:sp>
      <p:sp>
        <p:nvSpPr>
          <p:cNvPr id="7" name="Picture Placeholder 6">
            <a:extLst>
              <a:ext uri="{FF2B5EF4-FFF2-40B4-BE49-F238E27FC236}">
                <a16:creationId xmlns:a16="http://schemas.microsoft.com/office/drawing/2014/main" id="{89C14507-1BA5-1032-2F16-315B83D522A7}"/>
              </a:ext>
            </a:extLst>
          </p:cNvPr>
          <p:cNvSpPr>
            <a:spLocks noGrp="1"/>
          </p:cNvSpPr>
          <p:nvPr>
            <p:ph type="pic" sz="quarter" idx="10" hasCustomPrompt="1"/>
          </p:nvPr>
        </p:nvSpPr>
        <p:spPr>
          <a:xfrm>
            <a:off x="5807075" y="0"/>
            <a:ext cx="6384925" cy="6858000"/>
          </a:xfrm>
          <a:solidFill>
            <a:schemeClr val="bg1">
              <a:lumMod val="95000"/>
            </a:schemeClr>
          </a:solidFill>
        </p:spPr>
        <p:txBody>
          <a:bodyPr anchor="ctr"/>
          <a:lstStyle>
            <a:lvl1pPr marL="0" indent="0" algn="ctr">
              <a:buFontTx/>
              <a:buNone/>
              <a:defRPr/>
            </a:lvl1pPr>
          </a:lstStyle>
          <a:p>
            <a:r>
              <a:rPr lang="en-US"/>
              <a:t>Click to add picture</a:t>
            </a:r>
          </a:p>
        </p:txBody>
      </p:sp>
    </p:spTree>
    <p:extLst>
      <p:ext uri="{BB962C8B-B14F-4D97-AF65-F5344CB8AC3E}">
        <p14:creationId xmlns:p14="http://schemas.microsoft.com/office/powerpoint/2010/main" val="2473100548"/>
      </p:ext>
    </p:extLst>
  </p:cSld>
  <p:clrMapOvr>
    <a:masterClrMapping/>
  </p:clrMapOvr>
  <p:transition spd="med">
    <p:pull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6800" y="583200"/>
            <a:ext cx="10515600" cy="586800"/>
          </a:xfrm>
          <a:prstGeom prst="rect">
            <a:avLst/>
          </a:prstGeom>
        </p:spPr>
        <p:txBody>
          <a:bodyPr/>
          <a:lstStyle/>
          <a:p>
            <a:r>
              <a:rPr lang="en-US"/>
              <a:t>Click to edit Master title style</a:t>
            </a:r>
          </a:p>
        </p:txBody>
      </p:sp>
      <p:cxnSp>
        <p:nvCxnSpPr>
          <p:cNvPr id="6" name="Straight Connector 5"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2411187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86800" y="1710000"/>
            <a:ext cx="10515600" cy="2852737"/>
          </a:xfrm>
          <a:prstGeom prst="rect">
            <a:avLst/>
          </a:prstGeom>
        </p:spPr>
        <p:txBody>
          <a:bodyPr anchor="t" anchorCtr="0"/>
          <a:lstStyle>
            <a:lvl1pPr>
              <a:defRPr sz="6000"/>
            </a:lvl1pPr>
          </a:lstStyle>
          <a:p>
            <a:r>
              <a:rPr lang="en-US"/>
              <a:t>Click to edit Master title style</a:t>
            </a:r>
          </a:p>
        </p:txBody>
      </p:sp>
      <p:cxnSp>
        <p:nvCxnSpPr>
          <p:cNvPr id="9" name="Straight Connector 8"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42386399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ver">
  <p:cSld name="Cover">
    <p:spTree>
      <p:nvGrpSpPr>
        <p:cNvPr id="1" name="Shape 307"/>
        <p:cNvGrpSpPr/>
        <p:nvPr/>
      </p:nvGrpSpPr>
      <p:grpSpPr>
        <a:xfrm>
          <a:off x="0" y="0"/>
          <a:ext cx="0" cy="0"/>
          <a:chOff x="0" y="0"/>
          <a:chExt cx="0" cy="0"/>
        </a:xfrm>
      </p:grpSpPr>
      <p:sp>
        <p:nvSpPr>
          <p:cNvPr id="308" name="Google Shape;308;p39"/>
          <p:cNvSpPr/>
          <p:nvPr/>
        </p:nvSpPr>
        <p:spPr>
          <a:xfrm>
            <a:off x="7044501" y="381201"/>
            <a:ext cx="4764647" cy="4764647"/>
          </a:xfrm>
          <a:custGeom>
            <a:avLst/>
            <a:gdLst/>
            <a:ahLst/>
            <a:cxnLst/>
            <a:rect l="l" t="t" r="r" b="b"/>
            <a:pathLst>
              <a:path w="32645" h="32645" extrusionOk="0">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dk2"/>
              </a:solidFill>
              <a:latin typeface="Inter"/>
              <a:ea typeface="Inter"/>
              <a:cs typeface="Inter"/>
              <a:sym typeface="Inter"/>
            </a:endParaRPr>
          </a:p>
        </p:txBody>
      </p:sp>
      <p:sp>
        <p:nvSpPr>
          <p:cNvPr id="309" name="Google Shape;309;p39"/>
          <p:cNvSpPr txBox="1">
            <a:spLocks noGrp="1"/>
          </p:cNvSpPr>
          <p:nvPr>
            <p:ph type="title"/>
          </p:nvPr>
        </p:nvSpPr>
        <p:spPr>
          <a:xfrm>
            <a:off x="378467" y="299213"/>
            <a:ext cx="8911600" cy="1649200"/>
          </a:xfrm>
          <a:prstGeom prst="rect">
            <a:avLst/>
          </a:prstGeom>
        </p:spPr>
        <p:txBody>
          <a:bodyPr spcFirstLastPara="1" wrap="square" lIns="0" tIns="91425" rIns="91425" bIns="91425" anchor="t" anchorCtr="0">
            <a:noAutofit/>
          </a:bodyPr>
          <a:lstStyle>
            <a:lvl1pPr lvl="0">
              <a:lnSpc>
                <a:spcPct val="70000"/>
              </a:lnSpc>
              <a:spcBef>
                <a:spcPts val="0"/>
              </a:spcBef>
              <a:spcAft>
                <a:spcPts val="0"/>
              </a:spcAft>
              <a:buNone/>
              <a:defRPr sz="8000"/>
            </a:lvl1pPr>
            <a:lvl2pPr lvl="1">
              <a:lnSpc>
                <a:spcPct val="70000"/>
              </a:lnSpc>
              <a:spcBef>
                <a:spcPts val="0"/>
              </a:spcBef>
              <a:spcAft>
                <a:spcPts val="0"/>
              </a:spcAft>
              <a:buNone/>
              <a:defRPr sz="8000"/>
            </a:lvl2pPr>
            <a:lvl3pPr lvl="2">
              <a:lnSpc>
                <a:spcPct val="70000"/>
              </a:lnSpc>
              <a:spcBef>
                <a:spcPts val="0"/>
              </a:spcBef>
              <a:spcAft>
                <a:spcPts val="0"/>
              </a:spcAft>
              <a:buNone/>
              <a:defRPr sz="8000"/>
            </a:lvl3pPr>
            <a:lvl4pPr lvl="3">
              <a:lnSpc>
                <a:spcPct val="70000"/>
              </a:lnSpc>
              <a:spcBef>
                <a:spcPts val="0"/>
              </a:spcBef>
              <a:spcAft>
                <a:spcPts val="0"/>
              </a:spcAft>
              <a:buNone/>
              <a:defRPr sz="8000"/>
            </a:lvl4pPr>
            <a:lvl5pPr lvl="4">
              <a:lnSpc>
                <a:spcPct val="70000"/>
              </a:lnSpc>
              <a:spcBef>
                <a:spcPts val="0"/>
              </a:spcBef>
              <a:spcAft>
                <a:spcPts val="0"/>
              </a:spcAft>
              <a:buNone/>
              <a:defRPr sz="8000"/>
            </a:lvl5pPr>
            <a:lvl6pPr lvl="5">
              <a:lnSpc>
                <a:spcPct val="70000"/>
              </a:lnSpc>
              <a:spcBef>
                <a:spcPts val="0"/>
              </a:spcBef>
              <a:spcAft>
                <a:spcPts val="0"/>
              </a:spcAft>
              <a:buNone/>
              <a:defRPr sz="8000"/>
            </a:lvl6pPr>
            <a:lvl7pPr lvl="6">
              <a:lnSpc>
                <a:spcPct val="70000"/>
              </a:lnSpc>
              <a:spcBef>
                <a:spcPts val="0"/>
              </a:spcBef>
              <a:spcAft>
                <a:spcPts val="0"/>
              </a:spcAft>
              <a:buNone/>
              <a:defRPr sz="8000"/>
            </a:lvl7pPr>
            <a:lvl8pPr lvl="7">
              <a:lnSpc>
                <a:spcPct val="70000"/>
              </a:lnSpc>
              <a:spcBef>
                <a:spcPts val="0"/>
              </a:spcBef>
              <a:spcAft>
                <a:spcPts val="0"/>
              </a:spcAft>
              <a:buNone/>
              <a:defRPr sz="8000"/>
            </a:lvl8pPr>
            <a:lvl9pPr lvl="8">
              <a:lnSpc>
                <a:spcPct val="70000"/>
              </a:lnSpc>
              <a:spcBef>
                <a:spcPts val="0"/>
              </a:spcBef>
              <a:spcAft>
                <a:spcPts val="0"/>
              </a:spcAft>
              <a:buNone/>
              <a:defRPr sz="8000"/>
            </a:lvl9pPr>
          </a:lstStyle>
          <a:p>
            <a:endParaRPr/>
          </a:p>
        </p:txBody>
      </p:sp>
      <p:sp>
        <p:nvSpPr>
          <p:cNvPr id="310" name="Google Shape;310;p39"/>
          <p:cNvSpPr txBox="1">
            <a:spLocks noGrp="1"/>
          </p:cNvSpPr>
          <p:nvPr>
            <p:ph type="sldNum" idx="12"/>
          </p:nvPr>
        </p:nvSpPr>
        <p:spPr>
          <a:xfrm>
            <a:off x="11077533" y="6376167"/>
            <a:ext cx="731600" cy="1016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311" name="Google Shape;311;p39"/>
          <p:cNvSpPr txBox="1">
            <a:spLocks noGrp="1"/>
          </p:cNvSpPr>
          <p:nvPr>
            <p:ph type="title" idx="2"/>
          </p:nvPr>
        </p:nvSpPr>
        <p:spPr>
          <a:xfrm>
            <a:off x="6173000" y="6371967"/>
            <a:ext cx="1771200" cy="101600"/>
          </a:xfrm>
          <a:prstGeom prst="rect">
            <a:avLst/>
          </a:prstGeom>
        </p:spPr>
        <p:txBody>
          <a:bodyPr spcFirstLastPara="1" wrap="square" lIns="0" tIns="0" rIns="0" bIns="0" anchor="ctr" anchorCtr="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2" name="Google Shape;312;p39"/>
          <p:cNvSpPr txBox="1">
            <a:spLocks noGrp="1"/>
          </p:cNvSpPr>
          <p:nvPr>
            <p:ph type="title" idx="3"/>
          </p:nvPr>
        </p:nvSpPr>
        <p:spPr>
          <a:xfrm>
            <a:off x="8114800" y="6371967"/>
            <a:ext cx="1771200" cy="101600"/>
          </a:xfrm>
          <a:prstGeom prst="rect">
            <a:avLst/>
          </a:prstGeom>
        </p:spPr>
        <p:txBody>
          <a:bodyPr spcFirstLastPara="1" wrap="square" lIns="0" tIns="0" rIns="0" bIns="0" anchor="ctr" anchorCtr="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3" name="Google Shape;313;p39"/>
          <p:cNvSpPr txBox="1">
            <a:spLocks noGrp="1"/>
          </p:cNvSpPr>
          <p:nvPr>
            <p:ph type="title" idx="4"/>
          </p:nvPr>
        </p:nvSpPr>
        <p:spPr>
          <a:xfrm>
            <a:off x="384833" y="6370445"/>
            <a:ext cx="5636400" cy="104644"/>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600"/>
              <a:buFont typeface="Inter"/>
              <a:buNone/>
              <a:defRPr sz="8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a:endParaRPr/>
          </a:p>
        </p:txBody>
      </p:sp>
    </p:spTree>
    <p:extLst>
      <p:ext uri="{BB962C8B-B14F-4D97-AF65-F5344CB8AC3E}">
        <p14:creationId xmlns:p14="http://schemas.microsoft.com/office/powerpoint/2010/main" val="9128570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
        <p:nvSpPr>
          <p:cNvPr id="56" name="Google Shape;56;p14"/>
          <p:cNvSpPr txBox="1">
            <a:spLocks noGrp="1"/>
          </p:cNvSpPr>
          <p:nvPr>
            <p:ph type="title"/>
          </p:nvPr>
        </p:nvSpPr>
        <p:spPr>
          <a:xfrm>
            <a:off x="219700" y="119633"/>
            <a:ext cx="5317600" cy="470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0000"/>
              </a:buClr>
              <a:buSzPts val="2000"/>
              <a:buFont typeface="Inter"/>
              <a:buNone/>
              <a:defRPr sz="2667" b="1" i="0" u="none" strike="noStrike" cap="none">
                <a:solidFill>
                  <a:srgbClr val="000000"/>
                </a:solidFill>
                <a:latin typeface="Inter"/>
                <a:ea typeface="Inter"/>
                <a:cs typeface="Inter"/>
                <a:sym typeface="Inter"/>
              </a:defRPr>
            </a:lvl1pPr>
            <a:lvl2pPr marR="0" lvl="1"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57" name="Google Shape;57;p14"/>
          <p:cNvSpPr txBox="1">
            <a:spLocks noGrp="1"/>
          </p:cNvSpPr>
          <p:nvPr>
            <p:ph type="body" idx="1"/>
          </p:nvPr>
        </p:nvSpPr>
        <p:spPr>
          <a:xfrm>
            <a:off x="1286500" y="2255217"/>
            <a:ext cx="3924400" cy="3962400"/>
          </a:xfrm>
          <a:prstGeom prst="rect">
            <a:avLst/>
          </a:prstGeom>
          <a:noFill/>
          <a:ln>
            <a:noFill/>
          </a:ln>
        </p:spPr>
        <p:txBody>
          <a:bodyPr spcFirstLastPara="1" wrap="square" lIns="91425" tIns="91425" rIns="91425" bIns="91425" anchor="t" anchorCtr="0">
            <a:noAutofit/>
          </a:bodyPr>
          <a:lstStyle>
            <a:lvl1pPr marL="609585" marR="0" lvl="0"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1pPr>
            <a:lvl2pPr marL="1219170" marR="0" lvl="1"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2pPr>
            <a:lvl3pPr marL="1828754" marR="0" lvl="2"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3pPr>
            <a:lvl4pPr marL="2438339" marR="0" lvl="3"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4pPr>
            <a:lvl5pPr marL="3047924" marR="0" lvl="4"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5pPr>
            <a:lvl6pPr marL="3657509" marR="0" lvl="5"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6pPr>
            <a:lvl7pPr marL="4267093" marR="0" lvl="6"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7pPr>
            <a:lvl8pPr marL="4876678" marR="0" lvl="7"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8pPr>
            <a:lvl9pPr marL="5486263" marR="0" lvl="8"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9pPr>
          </a:lstStyle>
          <a:p>
            <a:endParaRPr/>
          </a:p>
        </p:txBody>
      </p:sp>
      <p:grpSp>
        <p:nvGrpSpPr>
          <p:cNvPr id="58" name="Google Shape;58;p14"/>
          <p:cNvGrpSpPr/>
          <p:nvPr/>
        </p:nvGrpSpPr>
        <p:grpSpPr>
          <a:xfrm>
            <a:off x="11353125" y="300268"/>
            <a:ext cx="618529" cy="108761"/>
            <a:chOff x="2955625" y="2655450"/>
            <a:chExt cx="723596" cy="169200"/>
          </a:xfrm>
        </p:grpSpPr>
        <p:sp>
          <p:nvSpPr>
            <p:cNvPr id="59" name="Google Shape;59;p14"/>
            <p:cNvSpPr/>
            <p:nvPr/>
          </p:nvSpPr>
          <p:spPr>
            <a:xfrm>
              <a:off x="2955625" y="2655450"/>
              <a:ext cx="361800" cy="84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60" name="Google Shape;60;p14"/>
            <p:cNvSpPr/>
            <p:nvPr/>
          </p:nvSpPr>
          <p:spPr>
            <a:xfrm>
              <a:off x="3317421" y="2740050"/>
              <a:ext cx="361800" cy="84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
        <p:nvSpPr>
          <p:cNvPr id="61" name="Google Shape;61;p14"/>
          <p:cNvSpPr txBox="1">
            <a:spLocks noGrp="1"/>
          </p:cNvSpPr>
          <p:nvPr>
            <p:ph type="subTitle" idx="2"/>
          </p:nvPr>
        </p:nvSpPr>
        <p:spPr>
          <a:xfrm>
            <a:off x="1286500" y="1730433"/>
            <a:ext cx="4013200" cy="5248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rgbClr val="000000"/>
              </a:buClr>
              <a:buSzPts val="1100"/>
              <a:buFont typeface="Inter"/>
              <a:buNone/>
              <a:defRPr sz="1467" b="1" i="0" u="none" strike="noStrike" cap="none">
                <a:solidFill>
                  <a:srgbClr val="000000"/>
                </a:solidFill>
                <a:latin typeface="Inter"/>
                <a:ea typeface="Inter"/>
                <a:cs typeface="Inter"/>
                <a:sym typeface="Inter"/>
              </a:defRPr>
            </a:lvl1pPr>
            <a:lvl2pPr marR="0" lvl="1"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3317021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 Blank">
  <p:cSld name="3 Blank">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11409045" y="6231535"/>
            <a:ext cx="731600" cy="524800"/>
          </a:xfrm>
          <a:prstGeom prst="rect">
            <a:avLst/>
          </a:prstGeom>
        </p:spPr>
        <p:txBody>
          <a:bodyPr spcFirstLastPara="1" wrap="square" lIns="91425" tIns="91425" rIns="91425" bIns="91425" anchor="t" anchorCtr="0">
            <a:normAutofit/>
          </a:bodyPr>
          <a:lstStyle>
            <a:lvl1pPr lvl="0">
              <a:buNone/>
              <a:defRPr sz="1600">
                <a:solidFill>
                  <a:srgbClr val="000000"/>
                </a:solidFill>
              </a:defRPr>
            </a:lvl1pPr>
            <a:lvl2pPr lvl="1">
              <a:buNone/>
              <a:defRPr sz="1600">
                <a:solidFill>
                  <a:srgbClr val="000000"/>
                </a:solidFill>
              </a:defRPr>
            </a:lvl2pPr>
            <a:lvl3pPr lvl="2">
              <a:buNone/>
              <a:defRPr sz="1600">
                <a:solidFill>
                  <a:srgbClr val="000000"/>
                </a:solidFill>
              </a:defRPr>
            </a:lvl3pPr>
            <a:lvl4pPr lvl="3">
              <a:buNone/>
              <a:defRPr sz="1600">
                <a:solidFill>
                  <a:srgbClr val="000000"/>
                </a:solidFill>
              </a:defRPr>
            </a:lvl4pPr>
            <a:lvl5pPr lvl="4">
              <a:buNone/>
              <a:defRPr sz="1600">
                <a:solidFill>
                  <a:srgbClr val="000000"/>
                </a:solidFill>
              </a:defRPr>
            </a:lvl5pPr>
            <a:lvl6pPr lvl="5">
              <a:buNone/>
              <a:defRPr sz="1600">
                <a:solidFill>
                  <a:srgbClr val="000000"/>
                </a:solidFill>
              </a:defRPr>
            </a:lvl6pPr>
            <a:lvl7pPr lvl="6">
              <a:buNone/>
              <a:defRPr sz="1600">
                <a:solidFill>
                  <a:srgbClr val="000000"/>
                </a:solidFill>
              </a:defRPr>
            </a:lvl7pPr>
            <a:lvl8pPr lvl="7">
              <a:buNone/>
              <a:defRPr sz="1600">
                <a:solidFill>
                  <a:srgbClr val="000000"/>
                </a:solidFill>
              </a:defRPr>
            </a:lvl8pPr>
            <a:lvl9pPr lvl="8">
              <a:buNone/>
              <a:defRPr sz="1600">
                <a:solidFill>
                  <a:srgbClr val="000000"/>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39253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C3E1-994F-A411-C80B-BCD27B3F58BF}"/>
              </a:ext>
            </a:extLst>
          </p:cNvPr>
          <p:cNvSpPr>
            <a:spLocks noGrp="1"/>
          </p:cNvSpPr>
          <p:nvPr>
            <p:ph type="title" hasCustomPrompt="1"/>
          </p:nvPr>
        </p:nvSpPr>
        <p:spPr>
          <a:xfrm>
            <a:off x="558800" y="2007759"/>
            <a:ext cx="7140713" cy="1325563"/>
          </a:xfrm>
        </p:spPr>
        <p:txBody>
          <a:bodyPr>
            <a:noAutofit/>
          </a:bodyPr>
          <a:lstStyle>
            <a:lvl1pPr>
              <a:defRPr sz="4400" b="1">
                <a:solidFill>
                  <a:srgbClr val="2D5161"/>
                </a:solidFill>
                <a:latin typeface="Arial" panose="020B0604020202020204" pitchFamily="34" charset="0"/>
                <a:cs typeface="Arial" panose="020B0604020202020204" pitchFamily="34" charset="0"/>
              </a:defRPr>
            </a:lvl1pPr>
          </a:lstStyle>
          <a:p>
            <a:r>
              <a:rPr lang="en-US"/>
              <a:t>Insert presentation </a:t>
            </a:r>
            <a:br>
              <a:rPr lang="en-US"/>
            </a:br>
            <a:r>
              <a:rPr lang="en-US"/>
              <a:t>title here (44pt)</a:t>
            </a:r>
            <a:endParaRPr lang="en-GB"/>
          </a:p>
        </p:txBody>
      </p:sp>
      <p:sp>
        <p:nvSpPr>
          <p:cNvPr id="10" name="Rectangle 9">
            <a:extLst>
              <a:ext uri="{FF2B5EF4-FFF2-40B4-BE49-F238E27FC236}">
                <a16:creationId xmlns:a16="http://schemas.microsoft.com/office/drawing/2014/main" id="{6BC5E86C-7554-2465-45FC-6C91CAE9D7ED}"/>
              </a:ext>
            </a:extLst>
          </p:cNvPr>
          <p:cNvSpPr/>
          <p:nvPr userDrawn="1"/>
        </p:nvSpPr>
        <p:spPr>
          <a:xfrm>
            <a:off x="0" y="5739493"/>
            <a:ext cx="12192000" cy="1118508"/>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14" name="Text Placeholder 13">
            <a:extLst>
              <a:ext uri="{FF2B5EF4-FFF2-40B4-BE49-F238E27FC236}">
                <a16:creationId xmlns:a16="http://schemas.microsoft.com/office/drawing/2014/main" id="{2985BDB4-36D8-BB5F-8478-202FA270CCCC}"/>
              </a:ext>
            </a:extLst>
          </p:cNvPr>
          <p:cNvSpPr>
            <a:spLocks noGrp="1"/>
          </p:cNvSpPr>
          <p:nvPr>
            <p:ph type="body" sz="quarter" idx="10" hasCustomPrompt="1"/>
          </p:nvPr>
        </p:nvSpPr>
        <p:spPr>
          <a:xfrm>
            <a:off x="558800" y="3324575"/>
            <a:ext cx="7140713" cy="929373"/>
          </a:xfrm>
        </p:spPr>
        <p:txBody>
          <a:bodyPr>
            <a:normAutofit/>
          </a:bodyPr>
          <a:lstStyle>
            <a:lvl1pPr marL="0" indent="0">
              <a:buNone/>
              <a:defRPr sz="4000">
                <a:latin typeface="Arial" panose="020B0604020202020204" pitchFamily="34" charset="0"/>
                <a:cs typeface="Arial" panose="020B0604020202020204" pitchFamily="34" charset="0"/>
              </a:defRPr>
            </a:lvl1pPr>
          </a:lstStyle>
          <a:p>
            <a:pPr lvl="0"/>
            <a:r>
              <a:rPr lang="en-US"/>
              <a:t>Speakers name (40pt)</a:t>
            </a:r>
            <a:endParaRPr lang="en-GB"/>
          </a:p>
        </p:txBody>
      </p:sp>
      <p:pic>
        <p:nvPicPr>
          <p:cNvPr id="16" name="Picture 15">
            <a:extLst>
              <a:ext uri="{FF2B5EF4-FFF2-40B4-BE49-F238E27FC236}">
                <a16:creationId xmlns:a16="http://schemas.microsoft.com/office/drawing/2014/main" id="{0D58B1BC-82DC-349D-C4C2-C3185CDB28D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553" y="435446"/>
            <a:ext cx="3002508" cy="941764"/>
          </a:xfrm>
          <a:prstGeom prst="rect">
            <a:avLst/>
          </a:prstGeom>
        </p:spPr>
      </p:pic>
      <p:sp>
        <p:nvSpPr>
          <p:cNvPr id="4" name="TextBox 3">
            <a:extLst>
              <a:ext uri="{FF2B5EF4-FFF2-40B4-BE49-F238E27FC236}">
                <a16:creationId xmlns:a16="http://schemas.microsoft.com/office/drawing/2014/main" id="{7A2CF31C-A6A9-AD64-F5B4-FBC8DF284DAF}"/>
              </a:ext>
            </a:extLst>
          </p:cNvPr>
          <p:cNvSpPr txBox="1"/>
          <p:nvPr userDrawn="1"/>
        </p:nvSpPr>
        <p:spPr>
          <a:xfrm>
            <a:off x="8226405" y="5983532"/>
            <a:ext cx="3183147" cy="646331"/>
          </a:xfrm>
          <a:prstGeom prst="rect">
            <a:avLst/>
          </a:prstGeom>
          <a:noFill/>
        </p:spPr>
        <p:txBody>
          <a:bodyPr wrap="square">
            <a:spAutoFit/>
          </a:bodyPr>
          <a:lstStyle/>
          <a:p>
            <a:pPr algn="ctr"/>
            <a:r>
              <a:rPr lang="en-GB" sz="1800">
                <a:solidFill>
                  <a:schemeClr val="bg1"/>
                </a:solidFill>
                <a:effectLst/>
                <a:latin typeface="Colfax Light" panose="020B0405000000010003" pitchFamily="34" charset="0"/>
                <a:ea typeface="Times New Roman" panose="02020603050405020304" pitchFamily="18" charset="0"/>
                <a:cs typeface="Arial" panose="020B0604020202020204" pitchFamily="34" charset="0"/>
              </a:rPr>
              <a:t>Making Greater Manchester a better place for all</a:t>
            </a:r>
            <a:endParaRPr lang="en-GB">
              <a:solidFill>
                <a:schemeClr val="bg1"/>
              </a:solidFill>
              <a:latin typeface="Colfax Light" panose="020B0405000000010003" pitchFamily="34" charset="0"/>
              <a:cs typeface="Arial" panose="020B0604020202020204" pitchFamily="34" charset="0"/>
            </a:endParaRPr>
          </a:p>
        </p:txBody>
      </p:sp>
      <p:pic>
        <p:nvPicPr>
          <p:cNvPr id="7" name="Picture 6" descr="Logo: Together We Are Greater Manchester">
            <a:extLst>
              <a:ext uri="{FF2B5EF4-FFF2-40B4-BE49-F238E27FC236}">
                <a16:creationId xmlns:a16="http://schemas.microsoft.com/office/drawing/2014/main" id="{DD666C3B-1912-2766-B472-188E718088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63" y="5989935"/>
            <a:ext cx="7510952" cy="646331"/>
          </a:xfrm>
          <a:prstGeom prst="rect">
            <a:avLst/>
          </a:prstGeom>
        </p:spPr>
      </p:pic>
    </p:spTree>
    <p:extLst>
      <p:ext uri="{BB962C8B-B14F-4D97-AF65-F5344CB8AC3E}">
        <p14:creationId xmlns:p14="http://schemas.microsoft.com/office/powerpoint/2010/main" val="42505438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ylised list">
    <p:spTree>
      <p:nvGrpSpPr>
        <p:cNvPr id="1" name=""/>
        <p:cNvGrpSpPr/>
        <p:nvPr/>
      </p:nvGrpSpPr>
      <p:grpSpPr>
        <a:xfrm>
          <a:off x="0" y="0"/>
          <a:ext cx="0" cy="0"/>
          <a:chOff x="0" y="0"/>
          <a:chExt cx="0" cy="0"/>
        </a:xfrm>
      </p:grpSpPr>
      <p:sp>
        <p:nvSpPr>
          <p:cNvPr id="24" name="Arrow: Pentagon 23">
            <a:extLst>
              <a:ext uri="{FF2B5EF4-FFF2-40B4-BE49-F238E27FC236}">
                <a16:creationId xmlns:a16="http://schemas.microsoft.com/office/drawing/2014/main" id="{B1241BD7-E416-74A5-4184-F5B871D0DDCA}"/>
              </a:ext>
            </a:extLst>
          </p:cNvPr>
          <p:cNvSpPr/>
          <p:nvPr userDrawn="1"/>
        </p:nvSpPr>
        <p:spPr>
          <a:xfrm>
            <a:off x="-1" y="626832"/>
            <a:ext cx="10903789"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4000">
              <a:solidFill>
                <a:srgbClr val="2D5161"/>
              </a:solidFill>
            </a:endParaRPr>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799" y="818774"/>
            <a:ext cx="9646249" cy="590335"/>
          </a:xfrm>
        </p:spPr>
        <p:txBody>
          <a:bodyPr>
            <a:noAutofit/>
          </a:bodyPr>
          <a:lstStyle>
            <a:lvl1pPr marL="0" indent="0">
              <a:buNone/>
              <a:defRPr sz="3600" b="1">
                <a:solidFill>
                  <a:schemeClr val="bg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Stylised</a:t>
            </a:r>
            <a:r>
              <a:rPr lang="en-US"/>
              <a:t> list (36pt) </a:t>
            </a:r>
            <a:endParaRPr lang="en-GB"/>
          </a:p>
        </p:txBody>
      </p:sp>
      <p:sp>
        <p:nvSpPr>
          <p:cNvPr id="2" name="Rectangle 1">
            <a:extLst>
              <a:ext uri="{FF2B5EF4-FFF2-40B4-BE49-F238E27FC236}">
                <a16:creationId xmlns:a16="http://schemas.microsoft.com/office/drawing/2014/main" id="{8437C203-32BE-60EF-2C21-176CAB5A8CD2}"/>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5" name="Text Placeholder 4">
            <a:extLst>
              <a:ext uri="{FF2B5EF4-FFF2-40B4-BE49-F238E27FC236}">
                <a16:creationId xmlns:a16="http://schemas.microsoft.com/office/drawing/2014/main" id="{FD73693C-7996-A154-9AEF-2979C6D1A090}"/>
              </a:ext>
            </a:extLst>
          </p:cNvPr>
          <p:cNvSpPr>
            <a:spLocks noGrp="1"/>
          </p:cNvSpPr>
          <p:nvPr>
            <p:ph type="body" sz="quarter" idx="17" hasCustomPrompt="1"/>
          </p:nvPr>
        </p:nvSpPr>
        <p:spPr>
          <a:xfrm>
            <a:off x="558800" y="1707927"/>
            <a:ext cx="10904538" cy="4136282"/>
          </a:xfrm>
        </p:spPr>
        <p:txBody>
          <a:bodyPr>
            <a:normAutofit/>
          </a:bodyPr>
          <a:lstStyle>
            <a:lvl1pPr>
              <a:buClr>
                <a:srgbClr val="2D5161"/>
              </a:buClr>
              <a:defRPr sz="300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a:t>List</a:t>
            </a:r>
          </a:p>
          <a:p>
            <a:pPr lvl="0"/>
            <a:r>
              <a:rPr lang="en-US"/>
              <a:t>List 2</a:t>
            </a:r>
          </a:p>
          <a:p>
            <a:pPr lvl="0"/>
            <a:r>
              <a:rPr lang="en-US"/>
              <a:t>List 3</a:t>
            </a:r>
            <a:endParaRPr lang="en-GB"/>
          </a:p>
        </p:txBody>
      </p:sp>
    </p:spTree>
    <p:extLst>
      <p:ext uri="{BB962C8B-B14F-4D97-AF65-F5344CB8AC3E}">
        <p14:creationId xmlns:p14="http://schemas.microsoft.com/office/powerpoint/2010/main" val="29883589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7" name="Content Placeholder 2">
            <a:extLst>
              <a:ext uri="{FF2B5EF4-FFF2-40B4-BE49-F238E27FC236}">
                <a16:creationId xmlns:a16="http://schemas.microsoft.com/office/drawing/2014/main" id="{00CD6D28-7D3E-78FA-CBAD-B90F52B62BA3}"/>
              </a:ext>
            </a:extLst>
          </p:cNvPr>
          <p:cNvSpPr>
            <a:spLocks noGrp="1"/>
          </p:cNvSpPr>
          <p:nvPr>
            <p:ph idx="1" hasCustomPrompt="1"/>
          </p:nvPr>
        </p:nvSpPr>
        <p:spPr>
          <a:xfrm>
            <a:off x="569892" y="1478358"/>
            <a:ext cx="11102693" cy="3836592"/>
          </a:xfrm>
          <a:prstGeom prst="rect">
            <a:avLst/>
          </a:prstGeom>
        </p:spPr>
        <p:txBody>
          <a:bodyPr bIns="0">
            <a:normAutofit/>
          </a:bodyPr>
          <a:lstStyle>
            <a:lvl1pPr marL="0" indent="0">
              <a:buNone/>
              <a:defRPr sz="3000" b="0" i="0">
                <a:solidFill>
                  <a:schemeClr val="tx1">
                    <a:lumMod val="65000"/>
                    <a:lumOff val="35000"/>
                  </a:schemeClr>
                </a:solidFill>
                <a:latin typeface="Arial" panose="020B0604020202020204" pitchFamily="34" charset="0"/>
                <a:cs typeface="Arial" panose="020B0604020202020204" pitchFamily="34" charset="0"/>
              </a:defRPr>
            </a:lvl1pPr>
            <a:lvl2pPr>
              <a:defRPr>
                <a:solidFill>
                  <a:srgbClr val="5C5B5A"/>
                </a:solidFill>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image/object</a:t>
            </a:r>
          </a:p>
          <a:p>
            <a:pPr lvl="0"/>
            <a:endParaRPr lang="en-US"/>
          </a:p>
        </p:txBody>
      </p:sp>
    </p:spTree>
    <p:extLst>
      <p:ext uri="{BB962C8B-B14F-4D97-AF65-F5344CB8AC3E}">
        <p14:creationId xmlns:p14="http://schemas.microsoft.com/office/powerpoint/2010/main" val="39194374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478358"/>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22028364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lide title">
    <p:spTree>
      <p:nvGrpSpPr>
        <p:cNvPr id="1" name=""/>
        <p:cNvGrpSpPr/>
        <p:nvPr/>
      </p:nvGrpSpPr>
      <p:grpSpPr>
        <a:xfrm>
          <a:off x="0" y="0"/>
          <a:ext cx="0" cy="0"/>
          <a:chOff x="0" y="0"/>
          <a:chExt cx="0" cy="0"/>
        </a:xfrm>
      </p:grpSpPr>
      <p:sp>
        <p:nvSpPr>
          <p:cNvPr id="24" name="Arrow: Pentagon 23">
            <a:extLst>
              <a:ext uri="{FF2B5EF4-FFF2-40B4-BE49-F238E27FC236}">
                <a16:creationId xmlns:a16="http://schemas.microsoft.com/office/drawing/2014/main" id="{B1241BD7-E416-74A5-4184-F5B871D0DDCA}"/>
              </a:ext>
            </a:extLst>
          </p:cNvPr>
          <p:cNvSpPr/>
          <p:nvPr userDrawn="1"/>
        </p:nvSpPr>
        <p:spPr>
          <a:xfrm>
            <a:off x="-1" y="626832"/>
            <a:ext cx="10903789"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4000">
              <a:solidFill>
                <a:srgbClr val="2D5161"/>
              </a:solidFill>
            </a:endParaRPr>
          </a:p>
        </p:txBody>
      </p:sp>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999361"/>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 (30pt)</a:t>
            </a:r>
          </a:p>
          <a:p>
            <a:pPr lvl="1"/>
            <a:r>
              <a:rPr lang="en-US"/>
              <a:t>Second level </a:t>
            </a:r>
          </a:p>
          <a:p>
            <a:pPr lvl="2"/>
            <a:r>
              <a:rPr lang="en-US"/>
              <a:t>Third level </a:t>
            </a:r>
          </a:p>
          <a:p>
            <a:pPr lvl="3"/>
            <a:r>
              <a:rPr lang="en-US"/>
              <a:t>Fourth level </a:t>
            </a:r>
          </a:p>
          <a:p>
            <a:pPr lvl="4"/>
            <a:r>
              <a:rPr lang="en-US"/>
              <a:t>Fifth level </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799" y="818774"/>
            <a:ext cx="9646249" cy="590335"/>
          </a:xfrm>
        </p:spPr>
        <p:txBody>
          <a:bodyPr>
            <a:noAutofit/>
          </a:bodyPr>
          <a:lstStyle>
            <a:lvl1pPr marL="0" indent="0">
              <a:buNone/>
              <a:defRPr sz="3600" b="1">
                <a:solidFill>
                  <a:schemeClr val="bg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title (36pt) </a:t>
            </a:r>
            <a:endParaRPr lang="en-GB"/>
          </a:p>
        </p:txBody>
      </p:sp>
      <p:sp>
        <p:nvSpPr>
          <p:cNvPr id="2" name="Rectangle 1">
            <a:extLst>
              <a:ext uri="{FF2B5EF4-FFF2-40B4-BE49-F238E27FC236}">
                <a16:creationId xmlns:a16="http://schemas.microsoft.com/office/drawing/2014/main" id="{8437C203-32BE-60EF-2C21-176CAB5A8CD2}"/>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4795557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End slide">
    <p:bg>
      <p:bgPr>
        <a:solidFill>
          <a:srgbClr val="2D516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F1F8177-E340-1519-4FC5-B96BC099B1EE}"/>
              </a:ext>
            </a:extLst>
          </p:cNvPr>
          <p:cNvSpPr>
            <a:spLocks noGrp="1"/>
          </p:cNvSpPr>
          <p:nvPr>
            <p:ph type="title" hasCustomPrompt="1"/>
          </p:nvPr>
        </p:nvSpPr>
        <p:spPr>
          <a:xfrm>
            <a:off x="838200" y="3617673"/>
            <a:ext cx="10515600" cy="1325563"/>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End slide title (36pt)</a:t>
            </a:r>
            <a:endParaRPr lang="en-GB"/>
          </a:p>
        </p:txBody>
      </p:sp>
      <p:sp>
        <p:nvSpPr>
          <p:cNvPr id="9" name="Text Placeholder 8">
            <a:extLst>
              <a:ext uri="{FF2B5EF4-FFF2-40B4-BE49-F238E27FC236}">
                <a16:creationId xmlns:a16="http://schemas.microsoft.com/office/drawing/2014/main" id="{6F960290-04AD-96D0-421F-A65E324FE34E}"/>
              </a:ext>
            </a:extLst>
          </p:cNvPr>
          <p:cNvSpPr>
            <a:spLocks noGrp="1"/>
          </p:cNvSpPr>
          <p:nvPr>
            <p:ph type="body" sz="quarter" idx="11" hasCustomPrompt="1"/>
          </p:nvPr>
        </p:nvSpPr>
        <p:spPr>
          <a:xfrm>
            <a:off x="838200" y="4519572"/>
            <a:ext cx="10515600" cy="1626047"/>
          </a:xfrm>
        </p:spPr>
        <p:txBody>
          <a:bodyPr>
            <a:normAutofit/>
          </a:bodyPr>
          <a:lstStyle>
            <a:lvl1pPr marL="0" indent="0">
              <a:buNone/>
              <a:defRPr sz="3000">
                <a:solidFill>
                  <a:schemeClr val="bg1"/>
                </a:solidFill>
                <a:latin typeface="Arial" panose="020B0604020202020204" pitchFamily="34" charset="0"/>
                <a:cs typeface="Arial" panose="020B0604020202020204" pitchFamily="34" charset="0"/>
              </a:defRPr>
            </a:lvl1pPr>
          </a:lstStyle>
          <a:p>
            <a:pPr lvl="0"/>
            <a:r>
              <a:rPr lang="en-US"/>
              <a:t>For further information, email</a:t>
            </a:r>
            <a:br>
              <a:rPr lang="en-US"/>
            </a:br>
            <a:r>
              <a:rPr lang="en-US"/>
              <a:t>xxx@greatermanchester-ca.gov.uk</a:t>
            </a:r>
            <a:endParaRPr lang="en-GB"/>
          </a:p>
        </p:txBody>
      </p:sp>
      <p:pic>
        <p:nvPicPr>
          <p:cNvPr id="6" name="Picture 5" descr="A black and white logo&#10;&#10;Description automatically generated">
            <a:extLst>
              <a:ext uri="{FF2B5EF4-FFF2-40B4-BE49-F238E27FC236}">
                <a16:creationId xmlns:a16="http://schemas.microsoft.com/office/drawing/2014/main" id="{EBB59F98-D0FC-7FD6-33F6-5A26CAB844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553" y="435446"/>
            <a:ext cx="3002508" cy="941176"/>
          </a:xfrm>
          <a:prstGeom prst="rect">
            <a:avLst/>
          </a:prstGeom>
        </p:spPr>
      </p:pic>
    </p:spTree>
    <p:extLst>
      <p:ext uri="{BB962C8B-B14F-4D97-AF65-F5344CB8AC3E}">
        <p14:creationId xmlns:p14="http://schemas.microsoft.com/office/powerpoint/2010/main" val="2013736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600"/>
              <a:buFont typeface="Lexend Medium"/>
              <a:buNone/>
              <a:defRPr sz="3600" b="0" i="0" u="none" strike="noStrike" cap="none">
                <a:solidFill>
                  <a:schemeClr val="dk1"/>
                </a:solidFill>
                <a:latin typeface="Lexend Medium"/>
                <a:ea typeface="Lexend Medium"/>
                <a:cs typeface="Lexend Medium"/>
                <a:sym typeface="Lexend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604837" y="1863681"/>
            <a:ext cx="10980144" cy="4163460"/>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120000"/>
              </a:lnSpc>
              <a:spcBef>
                <a:spcPts val="10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endParaRPr/>
          </a:p>
        </p:txBody>
      </p:sp>
      <p:sp>
        <p:nvSpPr>
          <p:cNvPr id="12" name="Google Shape;12;p12"/>
          <p:cNvSpPr txBox="1">
            <a:spLocks noGrp="1"/>
          </p:cNvSpPr>
          <p:nvPr>
            <p:ph type="dt" idx="10"/>
          </p:nvPr>
        </p:nvSpPr>
        <p:spPr>
          <a:xfrm>
            <a:off x="604838" y="6356351"/>
            <a:ext cx="1004854" cy="2658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3" name="Google Shape;13;p12"/>
          <p:cNvSpPr txBox="1">
            <a:spLocks noGrp="1"/>
          </p:cNvSpPr>
          <p:nvPr>
            <p:ph type="sldNum" idx="12"/>
          </p:nvPr>
        </p:nvSpPr>
        <p:spPr>
          <a:xfrm>
            <a:off x="10488613" y="6356351"/>
            <a:ext cx="1079500" cy="26582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2" descr="A black background with white text&#10;&#10;Description automatically generated"/>
          <p:cNvPicPr preferRelativeResize="0"/>
          <p:nvPr/>
        </p:nvPicPr>
        <p:blipFill rotWithShape="1">
          <a:blip r:embed="rId47">
            <a:alphaModFix/>
          </a:blip>
          <a:srcRect/>
          <a:stretch/>
        </p:blipFill>
        <p:spPr>
          <a:xfrm>
            <a:off x="10524727" y="6004112"/>
            <a:ext cx="1084110" cy="454119"/>
          </a:xfrm>
          <a:prstGeom prst="rect">
            <a:avLst/>
          </a:prstGeom>
          <a:noFill/>
          <a:ln>
            <a:noFill/>
          </a:ln>
        </p:spPr>
      </p:pic>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D2759B"/>
                </a:solidFill>
                <a:latin typeface="Roboto Light"/>
                <a:ea typeface="Roboto Light"/>
                <a:cs typeface="Roboto Light"/>
                <a:sym typeface="Roboto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6" name="Google Shape;16;p12"/>
          <p:cNvSpPr txBox="1"/>
          <p:nvPr/>
        </p:nvSpPr>
        <p:spPr>
          <a:xfrm>
            <a:off x="63500" y="6703060"/>
            <a:ext cx="785813" cy="914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FF0000"/>
                </a:solidFill>
                <a:latin typeface="Calibri"/>
                <a:ea typeface="Calibri"/>
                <a:cs typeface="Calibri"/>
                <a:sym typeface="Calibri"/>
              </a:rPr>
              <a:t>Classification: Controlled</a:t>
            </a:r>
            <a:endParaRPr sz="1400" b="0" i="0" u="none" strike="noStrike" cap="none">
              <a:solidFill>
                <a:srgbClr val="000000"/>
              </a:solidFill>
              <a:latin typeface="Arial"/>
              <a:ea typeface="Arial"/>
              <a:cs typeface="Arial"/>
              <a:sym typeface="Arial"/>
            </a:endParaRPr>
          </a:p>
        </p:txBody>
      </p:sp>
      <p:sp>
        <p:nvSpPr>
          <p:cNvPr id="4" name="TextBox 3">
            <a:extLst>
              <a:ext uri="{FF2B5EF4-FFF2-40B4-BE49-F238E27FC236}">
                <a16:creationId xmlns:a16="http://schemas.microsoft.com/office/drawing/2014/main" id="{3505327F-DD12-C26F-E2CF-802CF119310E}"/>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5" name="TextBox 4">
            <a:extLst>
              <a:ext uri="{FF2B5EF4-FFF2-40B4-BE49-F238E27FC236}">
                <a16:creationId xmlns:a16="http://schemas.microsoft.com/office/drawing/2014/main" id="{F4E5C089-CD50-9E37-9931-F2A8C9633CB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 id="2147483679" r:id="rId29"/>
    <p:sldLayoutId id="2147483680" r:id="rId30"/>
    <p:sldLayoutId id="2147483681" r:id="rId31"/>
    <p:sldLayoutId id="2147483682" r:id="rId32"/>
    <p:sldLayoutId id="2147483683" r:id="rId33"/>
    <p:sldLayoutId id="2147483684" r:id="rId34"/>
    <p:sldLayoutId id="2147483685" r:id="rId35"/>
    <p:sldLayoutId id="2147483686" r:id="rId36"/>
    <p:sldLayoutId id="2147483687" r:id="rId37"/>
    <p:sldLayoutId id="2147483688" r:id="rId38"/>
    <p:sldLayoutId id="2147483689" r:id="rId39"/>
    <p:sldLayoutId id="2147483690" r:id="rId40"/>
    <p:sldLayoutId id="2147483691" r:id="rId41"/>
    <p:sldLayoutId id="2147483692" r:id="rId42"/>
    <p:sldLayoutId id="2147483693" r:id="rId43"/>
    <p:sldLayoutId id="2147483694" r:id="rId44"/>
    <p:sldLayoutId id="2147483695" r:id="rId45"/>
  </p:sldLayoutIdLst>
  <p:transition spd="med">
    <p:push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2">
          <p15:clr>
            <a:srgbClr val="F26B43"/>
          </p15:clr>
        </p15:guide>
        <p15:guide id="2" pos="3931">
          <p15:clr>
            <a:srgbClr val="F26B43"/>
          </p15:clr>
        </p15:guide>
        <p15:guide id="3" pos="370">
          <p15:clr>
            <a:srgbClr val="F26B43"/>
          </p15:clr>
        </p15:guide>
        <p15:guide id="4" orient="horz" pos="913">
          <p15:clr>
            <a:srgbClr val="F26B43"/>
          </p15:clr>
        </p15:guide>
        <p15:guide id="5" orient="horz" pos="1071">
          <p15:clr>
            <a:srgbClr val="F26B43"/>
          </p15:clr>
        </p15:guide>
        <p15:guide id="6" orient="horz" pos="3702">
          <p15:clr>
            <a:srgbClr val="F26B43"/>
          </p15:clr>
        </p15:guide>
        <p15:guide id="7" pos="7287">
          <p15:clr>
            <a:srgbClr val="F26B43"/>
          </p15:clr>
        </p15:guide>
        <p15:guide id="8" orient="horz" pos="4178">
          <p15:clr>
            <a:srgbClr val="F26B43"/>
          </p15:clr>
        </p15:guide>
        <p15:guide id="9" orient="horz" pos="981">
          <p15:clr>
            <a:srgbClr val="F26B43"/>
          </p15:clr>
        </p15:guide>
        <p15:guide id="10" pos="374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forms.office.com/Pages/ResponsePage.aspx?id=EGg0v32c3kOociSi7zmVqChYPsEesDxJrO6WtIfkTI9UNkFZS0o5ODRUSVA2Uk5URkNIMFJaNExCUi4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emma.poolan@greatermanchester-ca.gov.uk" TargetMode="Externa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png"/><Relationship Id="rId3" Type="http://schemas.openxmlformats.org/officeDocument/2006/relationships/image" Target="../media/image31.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image" Target="../media/image33.png"/><Relationship Id="rId16" Type="http://schemas.openxmlformats.org/officeDocument/2006/relationships/image" Target="../media/image45.svg"/><Relationship Id="rId1" Type="http://schemas.openxmlformats.org/officeDocument/2006/relationships/slideLayout" Target="../slideLayouts/slideLayout43.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svg"/><Relationship Id="rId4" Type="http://schemas.openxmlformats.org/officeDocument/2006/relationships/image" Target="../media/image32.png"/><Relationship Id="rId9" Type="http://schemas.openxmlformats.org/officeDocument/2006/relationships/image" Target="../media/image38.png"/><Relationship Id="rId14" Type="http://schemas.openxmlformats.org/officeDocument/2006/relationships/image" Target="../media/image43.sv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3.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4.xml"/></Relationships>
</file>

<file path=ppt/slides/_rels/slide3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2.png"/><Relationship Id="rId7" Type="http://schemas.openxmlformats.org/officeDocument/2006/relationships/image" Target="../media/image49.svg"/><Relationship Id="rId2" Type="http://schemas.openxmlformats.org/officeDocument/2006/relationships/image" Target="../media/image31.png"/><Relationship Id="rId1" Type="http://schemas.openxmlformats.org/officeDocument/2006/relationships/slideLayout" Target="../slideLayouts/slideLayout43.xml"/><Relationship Id="rId6" Type="http://schemas.openxmlformats.org/officeDocument/2006/relationships/image" Target="../media/image48.png"/><Relationship Id="rId11" Type="http://schemas.openxmlformats.org/officeDocument/2006/relationships/image" Target="../media/image53.svg"/><Relationship Id="rId5" Type="http://schemas.openxmlformats.org/officeDocument/2006/relationships/image" Target="../media/image47.sv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sv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mappinggm.org.uk/maps/integrated-pipeline/" TargetMode="External"/><Relationship Id="rId1" Type="http://schemas.openxmlformats.org/officeDocument/2006/relationships/slideLayout" Target="../slideLayouts/slideLayout4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8.png"/><Relationship Id="rId4" Type="http://schemas.openxmlformats.org/officeDocument/2006/relationships/image" Target="../media/image57.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opendigitalplanning.slack.com/archives/CQMP6MD9D"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t="-10000" b="-10000"/>
          </a:stretch>
        </a:blipFill>
        <a:effectLst/>
      </p:bgPr>
    </p:bg>
    <p:spTree>
      <p:nvGrpSpPr>
        <p:cNvPr id="1" name="Shape 165"/>
        <p:cNvGrpSpPr/>
        <p:nvPr/>
      </p:nvGrpSpPr>
      <p:grpSpPr>
        <a:xfrm>
          <a:off x="0" y="0"/>
          <a:ext cx="0" cy="0"/>
          <a:chOff x="0" y="0"/>
          <a:chExt cx="0" cy="0"/>
        </a:xfrm>
      </p:grpSpPr>
      <p:sp>
        <p:nvSpPr>
          <p:cNvPr id="166" name="Google Shape;166;p1"/>
          <p:cNvSpPr txBox="1">
            <a:spLocks noGrp="1"/>
          </p:cNvSpPr>
          <p:nvPr>
            <p:ph type="body" idx="1"/>
          </p:nvPr>
        </p:nvSpPr>
        <p:spPr>
          <a:xfrm>
            <a:off x="1087" y="4283662"/>
            <a:ext cx="5577910" cy="2116939"/>
          </a:xfrm>
        </p:spPr>
        <p:txBody>
          <a:bodyPr spcFirstLastPara="1" wrap="square" lIns="91425" tIns="45700" rIns="91425" bIns="45700" anchor="t" anchorCtr="0">
            <a:normAutofit/>
          </a:bodyPr>
          <a:lstStyle/>
          <a:p>
            <a:pPr lvl="0"/>
            <a:r>
              <a:rPr lang="en-US" b="1" i="0" u="none" strike="noStrike" cap="none">
                <a:latin typeface="Lexend Medium"/>
                <a:ea typeface="Lexend Medium"/>
                <a:cs typeface="Lexend Medium"/>
                <a:sym typeface="Lexend Medium"/>
              </a:rPr>
              <a:t>ODP General Meeting</a:t>
            </a:r>
          </a:p>
        </p:txBody>
      </p:sp>
      <p:sp>
        <p:nvSpPr>
          <p:cNvPr id="167" name="Google Shape;167;p1"/>
          <p:cNvSpPr txBox="1"/>
          <p:nvPr/>
        </p:nvSpPr>
        <p:spPr>
          <a:xfrm>
            <a:off x="-1734" y="5218853"/>
            <a:ext cx="5135757" cy="899708"/>
          </a:xfrm>
          <a:prstGeom prst="rect">
            <a:avLst/>
          </a:prstGeom>
          <a:noFill/>
          <a:ln>
            <a:noFill/>
          </a:ln>
        </p:spPr>
        <p:txBody>
          <a:bodyPr spcFirstLastPara="1" wrap="square" lIns="91425" tIns="45700" rIns="91425" bIns="45700" anchor="t" anchorCtr="0">
            <a:noAutofit/>
          </a:bodyPr>
          <a:lstStyle/>
          <a:p>
            <a:pPr marL="457200" indent="-228600">
              <a:lnSpc>
                <a:spcPct val="120000"/>
              </a:lnSpc>
              <a:spcBef>
                <a:spcPts val="1000"/>
              </a:spcBef>
              <a:buClr>
                <a:schemeClr val="dk1"/>
              </a:buClr>
              <a:buSzPts val="3600"/>
            </a:pPr>
            <a:r>
              <a:rPr lang="en-US" sz="3200">
                <a:solidFill>
                  <a:schemeClr val="bg1"/>
                </a:solidFill>
                <a:latin typeface="Lexend Medium"/>
                <a:ea typeface="Roboto Light"/>
                <a:cs typeface="Roboto Light"/>
              </a:rPr>
              <a:t>2 February 2026</a:t>
            </a:r>
            <a:endParaRPr lang="en-US" sz="3200">
              <a:solidFill>
                <a:schemeClr val="bg1"/>
              </a:solidFill>
              <a:latin typeface="Lexend Medium"/>
            </a:endParaRPr>
          </a:p>
        </p:txBody>
      </p:sp>
    </p:spTree>
    <p:extLst>
      <p:ext uri="{BB962C8B-B14F-4D97-AF65-F5344CB8AC3E}">
        <p14:creationId xmlns:p14="http://schemas.microsoft.com/office/powerpoint/2010/main" val="3705814597"/>
      </p:ext>
    </p:extLst>
  </p:cSld>
  <p:clrMapOvr>
    <a:masterClrMapping/>
  </p:clrMapOvr>
  <p:transition spd="med">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a:spcBef>
                <a:spcPts val="0"/>
              </a:spcBef>
              <a:buSzPts val="3000"/>
            </a:pPr>
            <a:r>
              <a:rPr lang="en-US">
                <a:latin typeface="Roboto Light" panose="02000000000000000000" pitchFamily="2" charset="0"/>
                <a:ea typeface="Roboto Light" panose="02000000000000000000" pitchFamily="2" charset="0"/>
                <a:cs typeface="Roboto Light" panose="02000000000000000000" pitchFamily="2" charset="0"/>
              </a:rPr>
              <a:t>When is it? Monthly, first Monday of the month</a:t>
            </a:r>
          </a:p>
          <a:p>
            <a:pPr marL="404495">
              <a:spcBef>
                <a:spcPts val="0"/>
              </a:spcBef>
              <a:buSzPts val="3000"/>
            </a:pPr>
            <a:r>
              <a:rPr lang="en-US">
                <a:latin typeface="Roboto Light" panose="02000000000000000000" pitchFamily="2" charset="0"/>
                <a:ea typeface="Roboto Light" panose="02000000000000000000" pitchFamily="2" charset="0"/>
                <a:cs typeface="Roboto Light" panose="02000000000000000000" pitchFamily="2" charset="0"/>
              </a:rPr>
              <a:t>Who is it? Everyone involved in Open Digital Planning (over </a:t>
            </a:r>
            <a:r>
              <a:rPr lang="en-US" b="1">
                <a:latin typeface="Roboto Light" panose="02000000000000000000" pitchFamily="2" charset="0"/>
                <a:ea typeface="Roboto Light" panose="02000000000000000000" pitchFamily="2" charset="0"/>
                <a:cs typeface="Roboto Light" panose="02000000000000000000" pitchFamily="2" charset="0"/>
              </a:rPr>
              <a:t>223 </a:t>
            </a:r>
            <a:r>
              <a:rPr lang="en-US">
                <a:latin typeface="Roboto Light" panose="02000000000000000000" pitchFamily="2" charset="0"/>
                <a:ea typeface="Roboto Light" panose="02000000000000000000" pitchFamily="2" charset="0"/>
                <a:cs typeface="Roboto Light" panose="02000000000000000000" pitchFamily="2" charset="0"/>
              </a:rPr>
              <a:t>LPAs, delivery partners and the MHCLG team)</a:t>
            </a:r>
          </a:p>
          <a:p>
            <a:pPr marL="404495">
              <a:spcBef>
                <a:spcPts val="0"/>
              </a:spcBef>
              <a:buSzPts val="3000"/>
            </a:pPr>
            <a:r>
              <a:rPr lang="en-US">
                <a:latin typeface="Roboto Light" panose="02000000000000000000" pitchFamily="2" charset="0"/>
                <a:ea typeface="Roboto Light" panose="02000000000000000000" pitchFamily="2" charset="0"/>
                <a:cs typeface="Roboto Light" panose="02000000000000000000" pitchFamily="2" charset="0"/>
              </a:rPr>
              <a:t>What is it for? It's our opportunity to give updates, share opportunities, showcase some of the work happening in the community, and (sometimes) bring in speakers from elsewhere that are relevant to the work we do</a:t>
            </a:r>
          </a:p>
          <a:p>
            <a:pPr marL="404495">
              <a:spcBef>
                <a:spcPts val="0"/>
              </a:spcBef>
              <a:buSzPts val="3000"/>
            </a:pPr>
            <a:r>
              <a:rPr lang="en-US">
                <a:latin typeface="Roboto Light" panose="02000000000000000000" pitchFamily="2" charset="0"/>
                <a:ea typeface="Roboto Light" panose="02000000000000000000" pitchFamily="2" charset="0"/>
                <a:cs typeface="Roboto Light" panose="02000000000000000000" pitchFamily="2" charset="0"/>
              </a:rPr>
              <a:t>Is it recorded? No, but we do add the slides to the ODP hub</a:t>
            </a:r>
          </a:p>
          <a:p>
            <a:pPr marL="404495" indent="-404495">
              <a:spcBef>
                <a:spcPts val="0"/>
              </a:spcBef>
            </a:pPr>
            <a:endParaRPr lang="en-GB"/>
          </a:p>
        </p:txBody>
      </p:sp>
      <p:sp>
        <p:nvSpPr>
          <p:cNvPr id="173" name="Google Shape;173;p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t>What's the purpose of this meeting?</a:t>
            </a:r>
            <a:endParaRPr/>
          </a:p>
        </p:txBody>
      </p:sp>
    </p:spTree>
  </p:cSld>
  <p:clrMapOvr>
    <a:masterClrMapping/>
  </p:clrMapOvr>
  <p:transition spd="med">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0A6A57AD-4E66-8DF0-6D6B-2062962728E4}"/>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EAA4500A-1C75-FE4F-B526-5EF61729D5AD}"/>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indent="-404495">
              <a:spcBef>
                <a:spcPts val="0"/>
              </a:spcBef>
            </a:pPr>
            <a:r>
              <a:rPr lang="en-US"/>
              <a:t>Data drop in Lean Coffee Hijack: Mike </a:t>
            </a:r>
          </a:p>
          <a:p>
            <a:pPr marL="404495" indent="-404495">
              <a:spcBef>
                <a:spcPts val="0"/>
              </a:spcBef>
            </a:pPr>
            <a:r>
              <a:rPr lang="en-US"/>
              <a:t>Newcastle Policy Monitoring: Samantha</a:t>
            </a:r>
            <a:endPar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endParaRPr>
          </a:p>
          <a:p>
            <a:pPr marL="404495" indent="-404495">
              <a:spcBef>
                <a:spcPts val="0"/>
              </a:spcBef>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Local Plan maker support wanted: Caryl &amp; Niall</a:t>
            </a:r>
            <a:endParaRPr lang="en-US"/>
          </a:p>
          <a:p>
            <a:pPr marL="404495" indent="-404495">
              <a:spcBef>
                <a:spcPts val="0"/>
              </a:spcBef>
            </a:pPr>
            <a:r>
              <a:rPr lang="en-US"/>
              <a:t>GMCA &amp; GLA data hub: Emma</a:t>
            </a:r>
          </a:p>
          <a:p>
            <a:pPr marL="404495" indent="-404495">
              <a:spcBef>
                <a:spcPts val="0"/>
              </a:spcBef>
            </a:pPr>
            <a:r>
              <a:rPr lang="en-US"/>
              <a:t>Spring event: Josh</a:t>
            </a:r>
          </a:p>
          <a:p>
            <a:pPr marL="404495" indent="-404495">
              <a:spcBef>
                <a:spcPts val="0"/>
              </a:spcBef>
            </a:pPr>
            <a:r>
              <a:rPr lang="en-US"/>
              <a:t>L&amp;D update: Phil </a:t>
            </a:r>
          </a:p>
          <a:p>
            <a:pPr marL="0" indent="0">
              <a:spcBef>
                <a:spcPts val="0"/>
              </a:spcBef>
              <a:buNone/>
            </a:pPr>
            <a:endParaRPr lang="en-US"/>
          </a:p>
          <a:p>
            <a:pPr marL="404495" indent="-404495">
              <a:spcBef>
                <a:spcPts val="0"/>
              </a:spcBef>
            </a:pPr>
            <a:endParaRPr lang="en-US"/>
          </a:p>
          <a:p>
            <a:pPr marL="404495" indent="-404495">
              <a:spcBef>
                <a:spcPts val="0"/>
              </a:spcBef>
              <a:buSzPts val="3600"/>
            </a:pPr>
            <a:endParaRPr lang="en-US"/>
          </a:p>
          <a:p>
            <a:pPr marL="861695" lvl="1" indent="-404495">
              <a:spcBef>
                <a:spcPts val="0"/>
              </a:spcBef>
              <a:buSzPts val="3600"/>
              <a:buFont typeface="Courier New"/>
              <a:buChar char="o"/>
            </a:pPr>
            <a:endParaRPr lang="en-US"/>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B260FC97-1208-DCCD-983F-D76C14A361EE}"/>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Lexend Medium"/>
              <a:buNone/>
            </a:pPr>
            <a:r>
              <a:rPr lang="en-US"/>
              <a:t>Agenda</a:t>
            </a:r>
            <a:endParaRPr/>
          </a:p>
        </p:txBody>
      </p:sp>
    </p:spTree>
    <p:extLst>
      <p:ext uri="{BB962C8B-B14F-4D97-AF65-F5344CB8AC3E}">
        <p14:creationId xmlns:p14="http://schemas.microsoft.com/office/powerpoint/2010/main" val="4252433940"/>
      </p:ext>
    </p:extLst>
  </p:cSld>
  <p:clrMapOvr>
    <a:masterClrMapping/>
  </p:clrMapOvr>
  <p:transition spd="med">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a:extLst>
            <a:ext uri="{FF2B5EF4-FFF2-40B4-BE49-F238E27FC236}">
              <a16:creationId xmlns:a16="http://schemas.microsoft.com/office/drawing/2014/main" id="{76382E68-FFD5-CD19-13CE-6F2862644654}"/>
            </a:ext>
          </a:extLst>
        </p:cNvPr>
        <p:cNvGrpSpPr/>
        <p:nvPr/>
      </p:nvGrpSpPr>
      <p:grpSpPr>
        <a:xfrm>
          <a:off x="0" y="0"/>
          <a:ext cx="0" cy="0"/>
          <a:chOff x="0" y="0"/>
          <a:chExt cx="0" cy="0"/>
        </a:xfrm>
      </p:grpSpPr>
      <p:sp>
        <p:nvSpPr>
          <p:cNvPr id="178" name="Google Shape;178;g33a88ab4cb0_2_0">
            <a:extLst>
              <a:ext uri="{FF2B5EF4-FFF2-40B4-BE49-F238E27FC236}">
                <a16:creationId xmlns:a16="http://schemas.microsoft.com/office/drawing/2014/main" id="{743A8787-6AB1-69A9-D9D5-E08A17A6C7B0}"/>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Data Drop in Hijack</a:t>
            </a:r>
            <a:endParaRPr/>
          </a:p>
        </p:txBody>
      </p:sp>
    </p:spTree>
    <p:extLst>
      <p:ext uri="{BB962C8B-B14F-4D97-AF65-F5344CB8AC3E}">
        <p14:creationId xmlns:p14="http://schemas.microsoft.com/office/powerpoint/2010/main" val="289652430"/>
      </p:ext>
    </p:extLst>
  </p:cSld>
  <p:clrMapOvr>
    <a:masterClrMapping/>
  </p:clrMapOvr>
  <p:transition spd="med">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oster of a diagram&#10;&#10;AI-generated content may be incorrect.">
            <a:extLst>
              <a:ext uri="{FF2B5EF4-FFF2-40B4-BE49-F238E27FC236}">
                <a16:creationId xmlns:a16="http://schemas.microsoft.com/office/drawing/2014/main" id="{11BCC142-C097-7120-57B7-1680DBA7AC45}"/>
              </a:ext>
            </a:extLst>
          </p:cNvPr>
          <p:cNvPicPr>
            <a:picLocks noChangeAspect="1"/>
          </p:cNvPicPr>
          <p:nvPr/>
        </p:nvPicPr>
        <p:blipFill>
          <a:blip r:embed="rId2"/>
          <a:stretch>
            <a:fillRect/>
          </a:stretch>
        </p:blipFill>
        <p:spPr>
          <a:xfrm>
            <a:off x="0" y="26581"/>
            <a:ext cx="12192000" cy="6804837"/>
          </a:xfrm>
          <a:prstGeom prst="rect">
            <a:avLst/>
          </a:prstGeom>
        </p:spPr>
      </p:pic>
    </p:spTree>
    <p:extLst>
      <p:ext uri="{BB962C8B-B14F-4D97-AF65-F5344CB8AC3E}">
        <p14:creationId xmlns:p14="http://schemas.microsoft.com/office/powerpoint/2010/main" val="3915534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75A091EF-D469-4987-A9B5-96104F700712}"/>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EB6A5290-42F8-2000-F574-40A875147468}"/>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r>
              <a:rPr lang="en-US" sz="2000">
                <a:solidFill>
                  <a:srgbClr val="1D1C1D"/>
                </a:solidFill>
              </a:rPr>
              <a:t>The session is run as a Lean Coffee to allow us to focus on topics and issues that are of most importance to you, rather than reacting to a pre-set list from us.</a:t>
            </a:r>
            <a:endParaRPr lang="en-US"/>
          </a:p>
          <a:p>
            <a:r>
              <a:rPr lang="en-US" sz="2000">
                <a:solidFill>
                  <a:srgbClr val="1D1C1D"/>
                </a:solidFill>
              </a:rPr>
              <a:t>Topics are grouped and time-boxed, with the group voting on what gets discussed first.</a:t>
            </a:r>
            <a:endParaRPr lang="en-US"/>
          </a:p>
          <a:p>
            <a:r>
              <a:rPr lang="en-US" sz="2000">
                <a:solidFill>
                  <a:srgbClr val="1D1C1D"/>
                </a:solidFill>
              </a:rPr>
              <a:t>This allows the session to flex depending on what you want to talk about, e.g. schema design, operational pain, governance, tooling, or delivery constraints.</a:t>
            </a:r>
            <a:endParaRPr lang="en-US"/>
          </a:p>
          <a:p>
            <a:pPr marL="404495" indent="-404495">
              <a:spcBef>
                <a:spcPts val="0"/>
              </a:spcBef>
            </a:pPr>
            <a:endParaRPr lang="en-US" sz="2000">
              <a:solidFill>
                <a:schemeClr val="tx1"/>
              </a:solidFill>
            </a:endParaRPr>
          </a:p>
          <a:p>
            <a:pPr marL="0" indent="0">
              <a:spcBef>
                <a:spcPts val="0"/>
              </a:spcBef>
              <a:buNone/>
            </a:pPr>
            <a:endParaRPr lang="en-US"/>
          </a:p>
          <a:p>
            <a:pPr marL="0" indent="0">
              <a:spcBef>
                <a:spcPts val="0"/>
              </a:spcBef>
              <a:buNone/>
            </a:pPr>
            <a:endParaRPr lang="en-US"/>
          </a:p>
          <a:p>
            <a:pPr marL="0" indent="0">
              <a:spcBef>
                <a:spcPts val="0"/>
              </a:spcBef>
              <a:buNone/>
            </a:pPr>
            <a:endParaRPr lang="en-US"/>
          </a:p>
          <a:p>
            <a:pPr marL="0" indent="0">
              <a:spcBef>
                <a:spcPts val="0"/>
              </a:spcBef>
              <a:buNone/>
            </a:pPr>
            <a:endParaRPr lang="en-US"/>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BAB3E92B-B22B-0D44-9C20-BF671BAE308E}"/>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r>
              <a:rPr lang="en-US"/>
              <a:t>Lean Coffee</a:t>
            </a:r>
          </a:p>
        </p:txBody>
      </p:sp>
    </p:spTree>
    <p:extLst>
      <p:ext uri="{BB962C8B-B14F-4D97-AF65-F5344CB8AC3E}">
        <p14:creationId xmlns:p14="http://schemas.microsoft.com/office/powerpoint/2010/main" val="534479462"/>
      </p:ext>
    </p:extLst>
  </p:cSld>
  <p:clrMapOvr>
    <a:masterClrMapping/>
  </p:clrMapOvr>
  <p:transition spd="med">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042C184B-3594-CCB9-9A5D-1BE71D735783}"/>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5BC3261E-9FA2-A426-597F-F4B80B1CA6B6}"/>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0" indent="0">
              <a:buNone/>
            </a:pPr>
            <a:r>
              <a:rPr lang="en-US" sz="2000">
                <a:solidFill>
                  <a:srgbClr val="1D1C1D"/>
                </a:solidFill>
              </a:rPr>
              <a:t>What data design wants to get out of it</a:t>
            </a:r>
            <a:endParaRPr lang="en-US" sz="2000"/>
          </a:p>
          <a:p>
            <a:r>
              <a:rPr lang="en-US" sz="2000">
                <a:solidFill>
                  <a:srgbClr val="1D1C1D"/>
                </a:solidFill>
              </a:rPr>
              <a:t>A clear picture of what people are concerned about in terms of transition </a:t>
            </a:r>
            <a:r>
              <a:rPr lang="en-US" sz="2000" i="1">
                <a:solidFill>
                  <a:srgbClr val="1D1C1D"/>
                </a:solidFill>
              </a:rPr>
              <a:t>before</a:t>
            </a:r>
            <a:r>
              <a:rPr lang="en-US" sz="2000">
                <a:solidFill>
                  <a:srgbClr val="1D1C1D"/>
                </a:solidFill>
              </a:rPr>
              <a:t> data becomes a formal standard.</a:t>
            </a:r>
            <a:endParaRPr lang="en-US"/>
          </a:p>
          <a:p>
            <a:r>
              <a:rPr lang="en-US" sz="2000">
                <a:solidFill>
                  <a:srgbClr val="1D1C1D"/>
                </a:solidFill>
              </a:rPr>
              <a:t>Insight into how providers and LAs are currently working with data in practice.</a:t>
            </a:r>
            <a:endParaRPr lang="en-US"/>
          </a:p>
          <a:p>
            <a:r>
              <a:rPr lang="en-US" sz="2000">
                <a:solidFill>
                  <a:srgbClr val="1D1C1D"/>
                </a:solidFill>
              </a:rPr>
              <a:t>Evidence of what might genuinely block progress versus what is uncertainty or lack of clarity.</a:t>
            </a:r>
            <a:endParaRPr lang="en-US"/>
          </a:p>
          <a:p>
            <a:r>
              <a:rPr lang="en-US" sz="2000">
                <a:solidFill>
                  <a:srgbClr val="1D1C1D"/>
                </a:solidFill>
              </a:rPr>
              <a:t>A shared understanding of what “good enough for now” looks like</a:t>
            </a:r>
            <a:endParaRPr lang="en-US"/>
          </a:p>
          <a:p>
            <a:pPr marL="404495" indent="-404495">
              <a:spcBef>
                <a:spcPts val="0"/>
              </a:spcBef>
            </a:pPr>
            <a:endParaRPr lang="en-US" sz="2000">
              <a:solidFill>
                <a:schemeClr val="tx1"/>
              </a:solidFill>
            </a:endParaRPr>
          </a:p>
          <a:p>
            <a:pPr marL="0" indent="0">
              <a:spcBef>
                <a:spcPts val="0"/>
              </a:spcBef>
              <a:buNone/>
            </a:pPr>
            <a:endParaRPr lang="en-US"/>
          </a:p>
          <a:p>
            <a:pPr marL="0" indent="0">
              <a:spcBef>
                <a:spcPts val="0"/>
              </a:spcBef>
              <a:buNone/>
            </a:pPr>
            <a:endParaRPr lang="en-US"/>
          </a:p>
          <a:p>
            <a:pPr marL="0" indent="0">
              <a:spcBef>
                <a:spcPts val="0"/>
              </a:spcBef>
              <a:buNone/>
            </a:pPr>
            <a:endParaRPr lang="en-US"/>
          </a:p>
          <a:p>
            <a:pPr marL="0" indent="0">
              <a:spcBef>
                <a:spcPts val="0"/>
              </a:spcBef>
              <a:buNone/>
            </a:pPr>
            <a:endParaRPr lang="en-US"/>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8FC8BC6F-76AF-41B0-A561-245B32A14A82}"/>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t>Intended outcomes</a:t>
            </a:r>
          </a:p>
        </p:txBody>
      </p:sp>
    </p:spTree>
    <p:extLst>
      <p:ext uri="{BB962C8B-B14F-4D97-AF65-F5344CB8AC3E}">
        <p14:creationId xmlns:p14="http://schemas.microsoft.com/office/powerpoint/2010/main" val="411764894"/>
      </p:ext>
    </p:extLst>
  </p:cSld>
  <p:clrMapOvr>
    <a:masterClrMapping/>
  </p:clrMapOvr>
  <p:transition spd="med">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E0A736-F1DF-D93A-A58F-A37770F7BFEB}"/>
              </a:ext>
            </a:extLst>
          </p:cNvPr>
          <p:cNvSpPr>
            <a:spLocks noGrp="1"/>
          </p:cNvSpPr>
          <p:nvPr>
            <p:ph type="body" idx="1"/>
          </p:nvPr>
        </p:nvSpPr>
        <p:spPr/>
        <p:txBody>
          <a:bodyPr/>
          <a:lstStyle/>
          <a:p>
            <a:r>
              <a:rPr lang="en-GB"/>
              <a:t>We want to hear from anyone and everyone who has a view</a:t>
            </a:r>
          </a:p>
          <a:p>
            <a:r>
              <a:rPr lang="en-GB"/>
              <a:t>Please forward on the invite to the session</a:t>
            </a:r>
          </a:p>
          <a:p>
            <a:r>
              <a:rPr lang="en-GB"/>
              <a:t>We will be gathering information and reporting back in next ODSC meeting</a:t>
            </a:r>
          </a:p>
          <a:p>
            <a:pPr lvl="1">
              <a:buSzPts val="3600"/>
              <a:buFont typeface="Courier New"/>
              <a:buChar char="o"/>
            </a:pPr>
            <a:r>
              <a:rPr lang="en-GB"/>
              <a:t>25 February 1030 -1200</a:t>
            </a:r>
          </a:p>
        </p:txBody>
      </p:sp>
      <p:sp>
        <p:nvSpPr>
          <p:cNvPr id="3" name="Title 2">
            <a:extLst>
              <a:ext uri="{FF2B5EF4-FFF2-40B4-BE49-F238E27FC236}">
                <a16:creationId xmlns:a16="http://schemas.microsoft.com/office/drawing/2014/main" id="{9F697047-872E-144B-AA2D-477E8E2D54FC}"/>
              </a:ext>
            </a:extLst>
          </p:cNvPr>
          <p:cNvSpPr>
            <a:spLocks noGrp="1"/>
          </p:cNvSpPr>
          <p:nvPr>
            <p:ph type="title"/>
          </p:nvPr>
        </p:nvSpPr>
        <p:spPr/>
        <p:txBody>
          <a:bodyPr/>
          <a:lstStyle/>
          <a:p>
            <a:r>
              <a:rPr lang="en-GB"/>
              <a:t>This will be an open session</a:t>
            </a:r>
          </a:p>
        </p:txBody>
      </p:sp>
    </p:spTree>
    <p:extLst>
      <p:ext uri="{BB962C8B-B14F-4D97-AF65-F5344CB8AC3E}">
        <p14:creationId xmlns:p14="http://schemas.microsoft.com/office/powerpoint/2010/main" val="2975169408"/>
      </p:ext>
    </p:extLst>
  </p:cSld>
  <p:clrMapOvr>
    <a:masterClrMapping/>
  </p:clrMapOvr>
  <p:transition spd="med">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90150D40-4367-8429-DE21-C59683397D87}"/>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D2618B73-B21F-7BE2-BB0B-62C6DA7FE951}"/>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Newcastle : Policy Monitoring Improvement </a:t>
            </a:r>
          </a:p>
        </p:txBody>
      </p:sp>
    </p:spTree>
    <p:extLst>
      <p:ext uri="{BB962C8B-B14F-4D97-AF65-F5344CB8AC3E}">
        <p14:creationId xmlns:p14="http://schemas.microsoft.com/office/powerpoint/2010/main" val="1832776530"/>
      </p:ext>
    </p:extLst>
  </p:cSld>
  <p:clrMapOvr>
    <a:masterClrMapping/>
  </p:clrMapOvr>
  <p:transition spd="med">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539257-2FDE-D2C5-E41E-C8BDFD8443F5}"/>
              </a:ext>
            </a:extLst>
          </p:cNvPr>
          <p:cNvPicPr>
            <a:picLocks/>
          </p:cNvPicPr>
          <p:nvPr/>
        </p:nvPicPr>
        <p:blipFill>
          <a:blip r:embed="rId2"/>
          <a:srcRect t="-665" b="-665"/>
          <a:stretch>
            <a:fillRect/>
          </a:stretch>
        </p:blipFill>
        <p:spPr>
          <a:xfrm>
            <a:off x="1352259" y="0"/>
            <a:ext cx="9109668" cy="6858000"/>
          </a:xfrm>
          <a:prstGeom prst="rect">
            <a:avLst/>
          </a:prstGeom>
        </p:spPr>
      </p:pic>
    </p:spTree>
    <p:extLst>
      <p:ext uri="{BB962C8B-B14F-4D97-AF65-F5344CB8AC3E}">
        <p14:creationId xmlns:p14="http://schemas.microsoft.com/office/powerpoint/2010/main" val="3081898141"/>
      </p:ext>
    </p:extLst>
  </p:cSld>
  <p:clrMapOvr>
    <a:masterClrMapping/>
  </p:clrMapOvr>
  <p:transition spd="med">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18F3C36-F401-58B6-8C48-E741AE4C7784}"/>
              </a:ext>
            </a:extLst>
          </p:cNvPr>
          <p:cNvPicPr>
            <a:picLocks noChangeAspect="1"/>
          </p:cNvPicPr>
          <p:nvPr/>
        </p:nvPicPr>
        <p:blipFill>
          <a:blip r:embed="rId2"/>
          <a:stretch>
            <a:fillRect/>
          </a:stretch>
        </p:blipFill>
        <p:spPr>
          <a:xfrm>
            <a:off x="1384148" y="0"/>
            <a:ext cx="9104713" cy="6858000"/>
          </a:xfrm>
          <a:prstGeom prst="rect">
            <a:avLst/>
          </a:prstGeom>
        </p:spPr>
      </p:pic>
    </p:spTree>
    <p:extLst>
      <p:ext uri="{BB962C8B-B14F-4D97-AF65-F5344CB8AC3E}">
        <p14:creationId xmlns:p14="http://schemas.microsoft.com/office/powerpoint/2010/main" val="2439010450"/>
      </p:ext>
    </p:extLst>
  </p:cSld>
  <p:clrMapOvr>
    <a:masterClrMapping/>
  </p:clrMapOvr>
  <p:transition spd="med">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1EA2F8-32D3-9BD5-16BF-44E5D8FBBF94}"/>
              </a:ext>
            </a:extLst>
          </p:cNvPr>
          <p:cNvPicPr>
            <a:picLocks noChangeAspect="1"/>
          </p:cNvPicPr>
          <p:nvPr/>
        </p:nvPicPr>
        <p:blipFill>
          <a:blip r:embed="rId2"/>
          <a:stretch>
            <a:fillRect/>
          </a:stretch>
        </p:blipFill>
        <p:spPr>
          <a:xfrm>
            <a:off x="1416047" y="0"/>
            <a:ext cx="9104713" cy="6858000"/>
          </a:xfrm>
          <a:prstGeom prst="rect">
            <a:avLst/>
          </a:prstGeom>
        </p:spPr>
      </p:pic>
    </p:spTree>
    <p:extLst>
      <p:ext uri="{BB962C8B-B14F-4D97-AF65-F5344CB8AC3E}">
        <p14:creationId xmlns:p14="http://schemas.microsoft.com/office/powerpoint/2010/main" val="2297926308"/>
      </p:ext>
    </p:extLst>
  </p:cSld>
  <p:clrMapOvr>
    <a:masterClrMapping/>
  </p:clrMapOvr>
  <p:transition spd="med">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574B4-1E8D-2790-06B6-780FF43F2437}"/>
              </a:ext>
            </a:extLst>
          </p:cNvPr>
          <p:cNvPicPr>
            <a:picLocks noChangeAspect="1"/>
          </p:cNvPicPr>
          <p:nvPr/>
        </p:nvPicPr>
        <p:blipFill>
          <a:blip r:embed="rId2"/>
          <a:stretch>
            <a:fillRect/>
          </a:stretch>
        </p:blipFill>
        <p:spPr>
          <a:xfrm>
            <a:off x="1405414" y="0"/>
            <a:ext cx="9104713" cy="6858000"/>
          </a:xfrm>
          <a:prstGeom prst="rect">
            <a:avLst/>
          </a:prstGeom>
        </p:spPr>
      </p:pic>
    </p:spTree>
    <p:extLst>
      <p:ext uri="{BB962C8B-B14F-4D97-AF65-F5344CB8AC3E}">
        <p14:creationId xmlns:p14="http://schemas.microsoft.com/office/powerpoint/2010/main" val="2949380399"/>
      </p:ext>
    </p:extLst>
  </p:cSld>
  <p:clrMapOvr>
    <a:masterClrMapping/>
  </p:clrMapOvr>
  <p:transition spd="med">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B1ED9A7-895A-8FFE-0416-A4306E8BEE65}"/>
              </a:ext>
            </a:extLst>
          </p:cNvPr>
          <p:cNvPicPr>
            <a:picLocks noChangeAspect="1"/>
          </p:cNvPicPr>
          <p:nvPr/>
        </p:nvPicPr>
        <p:blipFill>
          <a:blip r:embed="rId2"/>
          <a:stretch>
            <a:fillRect/>
          </a:stretch>
        </p:blipFill>
        <p:spPr>
          <a:xfrm>
            <a:off x="1405414" y="0"/>
            <a:ext cx="9104713" cy="6858000"/>
          </a:xfrm>
          <a:prstGeom prst="rect">
            <a:avLst/>
          </a:prstGeom>
        </p:spPr>
      </p:pic>
    </p:spTree>
    <p:extLst>
      <p:ext uri="{BB962C8B-B14F-4D97-AF65-F5344CB8AC3E}">
        <p14:creationId xmlns:p14="http://schemas.microsoft.com/office/powerpoint/2010/main" val="1605619549"/>
      </p:ext>
    </p:extLst>
  </p:cSld>
  <p:clrMapOvr>
    <a:masterClrMapping/>
  </p:clrMapOvr>
  <p:transition spd="med">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726D0B-47F7-B5E1-FC60-50552F3B6A4D}"/>
              </a:ext>
            </a:extLst>
          </p:cNvPr>
          <p:cNvPicPr>
            <a:picLocks noChangeAspect="1"/>
          </p:cNvPicPr>
          <p:nvPr/>
        </p:nvPicPr>
        <p:blipFill>
          <a:blip r:embed="rId2"/>
          <a:stretch>
            <a:fillRect/>
          </a:stretch>
        </p:blipFill>
        <p:spPr>
          <a:xfrm>
            <a:off x="1309723" y="10633"/>
            <a:ext cx="9104713" cy="6858000"/>
          </a:xfrm>
          <a:prstGeom prst="rect">
            <a:avLst/>
          </a:prstGeom>
        </p:spPr>
      </p:pic>
    </p:spTree>
    <p:extLst>
      <p:ext uri="{BB962C8B-B14F-4D97-AF65-F5344CB8AC3E}">
        <p14:creationId xmlns:p14="http://schemas.microsoft.com/office/powerpoint/2010/main" val="3782169546"/>
      </p:ext>
    </p:extLst>
  </p:cSld>
  <p:clrMapOvr>
    <a:masterClrMapping/>
  </p:clrMapOvr>
  <p:transition spd="med">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7">
          <a:extLst>
            <a:ext uri="{FF2B5EF4-FFF2-40B4-BE49-F238E27FC236}">
              <a16:creationId xmlns:a16="http://schemas.microsoft.com/office/drawing/2014/main" id="{C749FA8D-E145-1A1A-F687-80C59EE27992}"/>
            </a:ext>
          </a:extLst>
        </p:cNvPr>
        <p:cNvGrpSpPr/>
        <p:nvPr/>
      </p:nvGrpSpPr>
      <p:grpSpPr>
        <a:xfrm>
          <a:off x="0" y="0"/>
          <a:ext cx="0" cy="0"/>
          <a:chOff x="0" y="0"/>
          <a:chExt cx="0" cy="0"/>
        </a:xfrm>
      </p:grpSpPr>
      <p:sp>
        <p:nvSpPr>
          <p:cNvPr id="178" name="Google Shape;178;g33a88ab4cb0_2_0">
            <a:extLst>
              <a:ext uri="{FF2B5EF4-FFF2-40B4-BE49-F238E27FC236}">
                <a16:creationId xmlns:a16="http://schemas.microsoft.com/office/drawing/2014/main" id="{22F6F5DA-4750-8932-4763-672BD6042A17}"/>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Model local plans project</a:t>
            </a:r>
            <a:endParaRPr/>
          </a:p>
        </p:txBody>
      </p:sp>
    </p:spTree>
    <p:extLst>
      <p:ext uri="{BB962C8B-B14F-4D97-AF65-F5344CB8AC3E}">
        <p14:creationId xmlns:p14="http://schemas.microsoft.com/office/powerpoint/2010/main" val="2526729894"/>
      </p:ext>
    </p:extLst>
  </p:cSld>
  <p:clrMapOvr>
    <a:masterClrMapping/>
  </p:clrMapOvr>
  <p:transition spd="med">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53ADC231-DB66-541B-7EA8-5E653E451F8E}"/>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3B2134E2-A84B-F12C-3240-8CFC07541740}"/>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lnSpcReduction="10000"/>
          </a:bodyPr>
          <a:lstStyle/>
          <a:p>
            <a:r>
              <a:rPr lang="en-US" sz="2000">
                <a:solidFill>
                  <a:srgbClr val="FFFFFF"/>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The Model Local Plan </a:t>
            </a:r>
            <a:r>
              <a:rPr lang="en-US" sz="2000">
                <a:solidFill>
                  <a:srgbClr val="000000"/>
                </a:solidFill>
                <a:latin typeface="Roboto Light" panose="02000000000000000000" pitchFamily="2" charset="0"/>
                <a:ea typeface="Roboto Light" panose="02000000000000000000" pitchFamily="2" charset="0"/>
                <a:cs typeface="Roboto Light" panose="02000000000000000000" pitchFamily="2" charset="0"/>
              </a:rPr>
              <a:t> project aims to define a model which outlines the core structure, components, and policies of a modern, effective local plan. </a:t>
            </a:r>
            <a:endParaRPr lang="en-US" sz="2000">
              <a:latin typeface="Roboto Light" panose="02000000000000000000" pitchFamily="2" charset="0"/>
              <a:ea typeface="Roboto Light" panose="02000000000000000000" pitchFamily="2" charset="0"/>
              <a:cs typeface="Roboto Light" panose="02000000000000000000" pitchFamily="2" charset="0"/>
            </a:endParaRPr>
          </a:p>
          <a:p>
            <a:r>
              <a:rPr lang="en-US" sz="2000">
                <a:solidFill>
                  <a:srgbClr val="000000"/>
                </a:solidFill>
                <a:latin typeface="Roboto Light" panose="02000000000000000000" pitchFamily="2" charset="0"/>
                <a:ea typeface="Roboto Light" panose="02000000000000000000" pitchFamily="2" charset="0"/>
                <a:cs typeface="Roboto Light" panose="02000000000000000000" pitchFamily="2" charset="0"/>
              </a:rPr>
              <a:t>We’ve been working on this using a co-design process, involving several volunteer LPAs, PINs and MHCLG folk. </a:t>
            </a:r>
            <a:endParaRPr lang="en-US" sz="2000">
              <a:latin typeface="Roboto Light" panose="02000000000000000000" pitchFamily="2" charset="0"/>
              <a:ea typeface="Roboto Light" panose="02000000000000000000" pitchFamily="2" charset="0"/>
              <a:cs typeface="Roboto Light" panose="02000000000000000000" pitchFamily="2" charset="0"/>
            </a:endParaRPr>
          </a:p>
          <a:p>
            <a:r>
              <a:rPr lang="en-US" sz="2000">
                <a:solidFill>
                  <a:srgbClr val="000000"/>
                </a:solidFill>
                <a:latin typeface="Roboto Light" panose="02000000000000000000" pitchFamily="2" charset="0"/>
                <a:ea typeface="Roboto Light" panose="02000000000000000000" pitchFamily="2" charset="0"/>
                <a:cs typeface="Roboto Light" panose="02000000000000000000" pitchFamily="2" charset="0"/>
              </a:rPr>
              <a:t>The co-design process has led us to believe that </a:t>
            </a:r>
            <a:r>
              <a:rPr lang="en-US" sz="2000">
                <a:solidFill>
                  <a:srgbClr val="FFFFFF"/>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 a series of light-touch templates </a:t>
            </a:r>
            <a:r>
              <a:rPr lang="en-US" sz="2000" err="1">
                <a:solidFill>
                  <a:srgbClr val="FFFFFF"/>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and</a:t>
            </a:r>
            <a:r>
              <a:rPr lang="en-US" sz="2000" err="1">
                <a:solidFill>
                  <a:srgbClr val="099D9B"/>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a:t>
            </a:r>
            <a:r>
              <a:rPr lang="en-US" sz="2000" err="1">
                <a:solidFill>
                  <a:srgbClr val="FFFFFF"/>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guidance</a:t>
            </a:r>
            <a:r>
              <a:rPr lang="en-US" sz="2000">
                <a:solidFill>
                  <a:srgbClr val="FFFFFF"/>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 for key sections of the local plan,</a:t>
            </a:r>
            <a:r>
              <a:rPr lang="en-US" sz="2000">
                <a:solidFill>
                  <a:srgbClr val="099D9B"/>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a:t>
            </a:r>
            <a:r>
              <a:rPr lang="en-US" sz="2000">
                <a:solidFill>
                  <a:srgbClr val="FFFFFF"/>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 with sound examples,</a:t>
            </a:r>
            <a:r>
              <a:rPr lang="en-US" sz="2000">
                <a:solidFill>
                  <a:srgbClr val="FFFFFF"/>
                </a:solidFill>
                <a:latin typeface="Roboto Light" panose="02000000000000000000" pitchFamily="2" charset="0"/>
                <a:ea typeface="Roboto Light" panose="02000000000000000000" pitchFamily="2" charset="0"/>
                <a:cs typeface="Roboto Light" panose="02000000000000000000" pitchFamily="2" charset="0"/>
              </a:rPr>
              <a:t> </a:t>
            </a:r>
            <a:r>
              <a:rPr lang="en-US" sz="2000">
                <a:solidFill>
                  <a:srgbClr val="000000"/>
                </a:solidFill>
                <a:latin typeface="Roboto Light" panose="02000000000000000000" pitchFamily="2" charset="0"/>
                <a:ea typeface="Roboto Light" panose="02000000000000000000" pitchFamily="2" charset="0"/>
                <a:cs typeface="Roboto Light" panose="02000000000000000000" pitchFamily="2" charset="0"/>
              </a:rPr>
              <a:t> is a good MVP version of the model plan.</a:t>
            </a:r>
            <a:endParaRPr lang="en-US" sz="2000">
              <a:latin typeface="Roboto Light" panose="02000000000000000000" pitchFamily="2" charset="0"/>
              <a:ea typeface="Roboto Light" panose="02000000000000000000" pitchFamily="2" charset="0"/>
              <a:cs typeface="Roboto Light" panose="02000000000000000000" pitchFamily="2" charset="0"/>
            </a:endParaRPr>
          </a:p>
          <a:p>
            <a:pPr marL="404495" indent="-404495">
              <a:spcBef>
                <a:spcPts val="0"/>
              </a:spcBef>
            </a:pPr>
            <a:endParaRPr lang="en-US" sz="2000">
              <a:solidFill>
                <a:srgbClr val="000000"/>
              </a:solidFill>
              <a:latin typeface="Roboto Light" panose="02000000000000000000" pitchFamily="2" charset="0"/>
              <a:ea typeface="Roboto Light" panose="02000000000000000000" pitchFamily="2" charset="0"/>
              <a:cs typeface="Roboto Light" panose="02000000000000000000" pitchFamily="2" charset="0"/>
            </a:endParaRPr>
          </a:p>
          <a:p>
            <a:pPr marL="404495" indent="-404495">
              <a:spcBef>
                <a:spcPts val="0"/>
              </a:spcBef>
            </a:pPr>
            <a:r>
              <a:rPr lang="en-US" sz="2000">
                <a:solidFill>
                  <a:srgbClr val="000000"/>
                </a:solidFill>
                <a:latin typeface="Roboto Light" panose="02000000000000000000" pitchFamily="2" charset="0"/>
                <a:ea typeface="Roboto Light" panose="02000000000000000000" pitchFamily="2" charset="0"/>
                <a:cs typeface="Roboto Light" panose="02000000000000000000" pitchFamily="2" charset="0"/>
              </a:rPr>
              <a:t>We have created these templates through a co-design process and are now preparing to </a:t>
            </a:r>
            <a:r>
              <a:rPr lang="en-US" sz="2000">
                <a:solidFill>
                  <a:srgbClr val="FFFFFF"/>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user test</a:t>
            </a:r>
            <a:r>
              <a:rPr lang="en-US" sz="2000">
                <a:solidFill>
                  <a:srgbClr val="FFFFFF"/>
                </a:solidFill>
                <a:latin typeface="Roboto Light" panose="02000000000000000000" pitchFamily="2" charset="0"/>
                <a:ea typeface="Roboto Light" panose="02000000000000000000" pitchFamily="2" charset="0"/>
                <a:cs typeface="Roboto Light" panose="02000000000000000000" pitchFamily="2" charset="0"/>
              </a:rPr>
              <a:t> </a:t>
            </a:r>
            <a:r>
              <a:rPr lang="en-US" sz="2000">
                <a:solidFill>
                  <a:srgbClr val="000000"/>
                </a:solidFill>
                <a:latin typeface="Roboto Light" panose="02000000000000000000" pitchFamily="2" charset="0"/>
                <a:ea typeface="Roboto Light" panose="02000000000000000000" pitchFamily="2" charset="0"/>
                <a:cs typeface="Roboto Light" panose="02000000000000000000" pitchFamily="2" charset="0"/>
              </a:rPr>
              <a:t>with a view to launch some or all the templates by the end of March this year.</a:t>
            </a:r>
            <a:endParaRPr lang="en-US" sz="2000">
              <a:latin typeface="Roboto Light" panose="02000000000000000000" pitchFamily="2" charset="0"/>
              <a:ea typeface="Roboto Light" panose="02000000000000000000" pitchFamily="2" charset="0"/>
              <a:cs typeface="Roboto Light" panose="02000000000000000000" pitchFamily="2" charset="0"/>
            </a:endParaRPr>
          </a:p>
          <a:p>
            <a:pPr marL="0" indent="0">
              <a:spcBef>
                <a:spcPts val="0"/>
              </a:spcBef>
              <a:buNone/>
            </a:pPr>
            <a:endParaRPr lang="en-US" sz="2000">
              <a:latin typeface="Roboto Light" panose="02000000000000000000" pitchFamily="2" charset="0"/>
              <a:ea typeface="Roboto Light" panose="02000000000000000000" pitchFamily="2" charset="0"/>
              <a:cs typeface="Roboto Light" panose="02000000000000000000" pitchFamily="2" charset="0"/>
            </a:endParaRPr>
          </a:p>
          <a:p>
            <a:pPr marL="0" indent="0">
              <a:spcBef>
                <a:spcPts val="0"/>
              </a:spcBef>
              <a:buNone/>
            </a:pPr>
            <a:endParaRPr lang="en-US"/>
          </a:p>
          <a:p>
            <a:pPr marL="0" indent="0">
              <a:spcBef>
                <a:spcPts val="0"/>
              </a:spcBef>
              <a:buNone/>
            </a:pPr>
            <a:endParaRPr lang="en-US"/>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32D8FC41-32A7-FCCC-846B-6ACA21488B58}"/>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latin typeface="Roboto Light" panose="02000000000000000000" pitchFamily="2" charset="0"/>
                <a:ea typeface="Roboto Light" panose="02000000000000000000" pitchFamily="2" charset="0"/>
                <a:cs typeface="Roboto Light" panose="02000000000000000000" pitchFamily="2" charset="0"/>
              </a:rPr>
              <a:t>Model local plans</a:t>
            </a:r>
            <a:endParaRPr lang="en-GB">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1095673059"/>
      </p:ext>
    </p:extLst>
  </p:cSld>
  <p:clrMapOvr>
    <a:masterClrMapping/>
  </p:clrMapOvr>
  <p:transition spd="med">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901DEA43-76DD-DB75-827F-92FBC1ABA32B}"/>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731B2B8A-DF34-94AF-72D0-01418CA39307}"/>
              </a:ext>
            </a:extLst>
          </p:cNvPr>
          <p:cNvSpPr txBox="1">
            <a:spLocks noGrp="1"/>
          </p:cNvSpPr>
          <p:nvPr>
            <p:ph type="body" idx="1"/>
          </p:nvPr>
        </p:nvSpPr>
        <p:spPr>
          <a:xfrm>
            <a:off x="604837" y="1836693"/>
            <a:ext cx="5971494" cy="4180820"/>
          </a:xfrm>
          <a:prstGeom prst="rect">
            <a:avLst/>
          </a:prstGeom>
          <a:noFill/>
          <a:ln>
            <a:noFill/>
          </a:ln>
        </p:spPr>
        <p:txBody>
          <a:bodyPr spcFirstLastPara="1" wrap="square" lIns="91425" tIns="45700" rIns="91425" bIns="45700" anchor="t" anchorCtr="0">
            <a:normAutofit lnSpcReduction="10000"/>
          </a:bodyPr>
          <a:lstStyle/>
          <a:p>
            <a:pPr marL="0" indent="0">
              <a:buNone/>
            </a:pPr>
            <a:r>
              <a:rPr lang="en-US" sz="2000">
                <a:solidFill>
                  <a:srgbClr val="000000"/>
                </a:solidFill>
              </a:rPr>
              <a:t>There are five </a:t>
            </a:r>
            <a:r>
              <a:rPr lang="en-US" sz="2000">
                <a:solidFill>
                  <a:srgbClr val="FFFFFF"/>
                </a:solidFill>
                <a:highlight>
                  <a:srgbClr val="099D9B"/>
                </a:highlight>
              </a:rPr>
              <a:t>templates</a:t>
            </a:r>
            <a:r>
              <a:rPr lang="en-US" sz="2000">
                <a:solidFill>
                  <a:srgbClr val="000000"/>
                </a:solidFill>
              </a:rPr>
              <a:t> in the model local plan which together outline the core components of a modern, effective local plan. These are:</a:t>
            </a:r>
            <a:endParaRPr lang="en-US" sz="2000"/>
          </a:p>
          <a:p>
            <a:pPr marL="1200150" lvl="1" indent="-457200">
              <a:buFont typeface="Courier New,monospace"/>
              <a:buChar char="o"/>
            </a:pPr>
            <a:r>
              <a:rPr lang="en-US" sz="1700">
                <a:solidFill>
                  <a:srgbClr val="000000"/>
                </a:solidFill>
              </a:rPr>
              <a:t>vision</a:t>
            </a:r>
            <a:endParaRPr lang="en-US" sz="1700">
              <a:solidFill>
                <a:srgbClr val="C70D77"/>
              </a:solidFill>
            </a:endParaRPr>
          </a:p>
          <a:p>
            <a:pPr marL="1200150" lvl="1" indent="-457200">
              <a:buFont typeface="Courier New,monospace"/>
              <a:buChar char="o"/>
            </a:pPr>
            <a:r>
              <a:rPr lang="en-US" sz="1500">
                <a:solidFill>
                  <a:srgbClr val="000000"/>
                </a:solidFill>
              </a:rPr>
              <a:t>monitoring </a:t>
            </a:r>
            <a:endParaRPr lang="en-US" sz="1500">
              <a:solidFill>
                <a:srgbClr val="C70D77"/>
              </a:solidFill>
            </a:endParaRPr>
          </a:p>
          <a:p>
            <a:pPr marL="1200150" lvl="1" indent="-457200">
              <a:buFont typeface="Courier New,monospace"/>
              <a:buChar char="o"/>
            </a:pPr>
            <a:r>
              <a:rPr lang="en-US" sz="1500">
                <a:solidFill>
                  <a:srgbClr val="000000"/>
                </a:solidFill>
              </a:rPr>
              <a:t>spatial strategy </a:t>
            </a:r>
            <a:endParaRPr lang="en-US" sz="1500">
              <a:solidFill>
                <a:srgbClr val="C70D77"/>
              </a:solidFill>
            </a:endParaRPr>
          </a:p>
          <a:p>
            <a:pPr marL="1200150" lvl="1" indent="-457200">
              <a:buFont typeface="Courier New,monospace"/>
              <a:buChar char="o"/>
            </a:pPr>
            <a:r>
              <a:rPr lang="en-US" sz="1500">
                <a:solidFill>
                  <a:srgbClr val="000000"/>
                </a:solidFill>
              </a:rPr>
              <a:t>site allocations </a:t>
            </a:r>
            <a:endParaRPr lang="en-US" sz="1500">
              <a:solidFill>
                <a:srgbClr val="C70D77"/>
              </a:solidFill>
            </a:endParaRPr>
          </a:p>
          <a:p>
            <a:pPr marL="1200150" lvl="1" indent="-457200">
              <a:buFont typeface="Courier New,monospace"/>
              <a:buChar char="o"/>
            </a:pPr>
            <a:r>
              <a:rPr lang="en-US" sz="1500">
                <a:solidFill>
                  <a:srgbClr val="000000"/>
                </a:solidFill>
              </a:rPr>
              <a:t>locally distinctive policies</a:t>
            </a:r>
            <a:endParaRPr lang="en-US"/>
          </a:p>
          <a:p>
            <a:pPr marL="0" indent="0">
              <a:buNone/>
            </a:pPr>
            <a:r>
              <a:rPr lang="en-US" sz="2000">
                <a:solidFill>
                  <a:srgbClr val="000000"/>
                </a:solidFill>
              </a:rPr>
              <a:t>In addition to these we will also be testing guidance on the </a:t>
            </a:r>
            <a:r>
              <a:rPr lang="en-US" sz="2000">
                <a:solidFill>
                  <a:srgbClr val="FFFFFF"/>
                </a:solidFill>
                <a:highlight>
                  <a:srgbClr val="099D9B"/>
                </a:highlight>
              </a:rPr>
              <a:t>key diagram</a:t>
            </a:r>
            <a:r>
              <a:rPr lang="en-US" sz="2000">
                <a:solidFill>
                  <a:srgbClr val="000000"/>
                </a:solidFill>
              </a:rPr>
              <a:t>.</a:t>
            </a:r>
            <a:endParaRPr lang="en-US" sz="2000"/>
          </a:p>
          <a:p>
            <a:pPr lvl="1" indent="-457200">
              <a:buSzPts val="3600"/>
              <a:buFont typeface="Courier New"/>
              <a:buChar char="o"/>
            </a:pPr>
            <a:endParaRPr lang="en-US" sz="1800">
              <a:solidFill>
                <a:srgbClr val="000000"/>
              </a:solidFill>
            </a:endParaRPr>
          </a:p>
          <a:p>
            <a:pPr marL="457200" lvl="1" indent="0">
              <a:buSzPts val="3600"/>
              <a:buNone/>
            </a:pPr>
            <a:endParaRPr lang="en-US">
              <a:solidFill>
                <a:srgbClr val="000000"/>
              </a:solidFill>
            </a:endParaRPr>
          </a:p>
          <a:p>
            <a:endParaRPr lang="en-US" sz="2000" b="1">
              <a:solidFill>
                <a:srgbClr val="000000"/>
              </a:solidFill>
              <a:latin typeface="Roboto Light" panose="02000000000000000000" pitchFamily="2" charset="0"/>
              <a:ea typeface="Roboto Light" panose="02000000000000000000" pitchFamily="2" charset="0"/>
              <a:cs typeface="Roboto Light" panose="02000000000000000000" pitchFamily="2" charset="0"/>
            </a:endParaRPr>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39EABCF6-6DF9-97E3-97DE-9D7979377CCA}"/>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latin typeface="Roboto Light" panose="02000000000000000000" pitchFamily="2" charset="0"/>
                <a:ea typeface="Roboto Light" panose="02000000000000000000" pitchFamily="2" charset="0"/>
                <a:cs typeface="Roboto Light" panose="02000000000000000000" pitchFamily="2" charset="0"/>
              </a:rPr>
              <a:t>Templates</a:t>
            </a:r>
            <a:endParaRPr lang="en-GB">
              <a:latin typeface="Roboto Light" panose="02000000000000000000" pitchFamily="2" charset="0"/>
              <a:ea typeface="Roboto Light" panose="02000000000000000000" pitchFamily="2" charset="0"/>
              <a:cs typeface="Roboto Light" panose="02000000000000000000" pitchFamily="2" charset="0"/>
            </a:endParaRPr>
          </a:p>
        </p:txBody>
      </p:sp>
      <p:pic>
        <p:nvPicPr>
          <p:cNvPr id="2" name="Picture 1" descr="A stack of papers with text&#10;&#10;AI-generated content may be incorrect.">
            <a:extLst>
              <a:ext uri="{FF2B5EF4-FFF2-40B4-BE49-F238E27FC236}">
                <a16:creationId xmlns:a16="http://schemas.microsoft.com/office/drawing/2014/main" id="{DF14CFBB-3BC1-1DFC-5068-4DF375151382}"/>
              </a:ext>
            </a:extLst>
          </p:cNvPr>
          <p:cNvPicPr>
            <a:picLocks noChangeAspect="1"/>
          </p:cNvPicPr>
          <p:nvPr/>
        </p:nvPicPr>
        <p:blipFill>
          <a:blip r:embed="rId3"/>
          <a:stretch>
            <a:fillRect/>
          </a:stretch>
        </p:blipFill>
        <p:spPr>
          <a:xfrm>
            <a:off x="6427623" y="145551"/>
            <a:ext cx="5107405" cy="6858000"/>
          </a:xfrm>
          <a:prstGeom prst="rect">
            <a:avLst/>
          </a:prstGeom>
        </p:spPr>
      </p:pic>
    </p:spTree>
    <p:extLst>
      <p:ext uri="{BB962C8B-B14F-4D97-AF65-F5344CB8AC3E}">
        <p14:creationId xmlns:p14="http://schemas.microsoft.com/office/powerpoint/2010/main" val="1716353862"/>
      </p:ext>
    </p:extLst>
  </p:cSld>
  <p:clrMapOvr>
    <a:masterClrMapping/>
  </p:clrMapOvr>
  <p:transition spd="med">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0"/>
          <p:cNvSpPr/>
          <p:nvPr/>
        </p:nvSpPr>
        <p:spPr>
          <a:xfrm>
            <a:off x="67" y="6677600"/>
            <a:ext cx="12192000" cy="180400"/>
          </a:xfrm>
          <a:prstGeom prst="rect">
            <a:avLst/>
          </a:prstGeom>
          <a:solidFill>
            <a:srgbClr val="099D9B"/>
          </a:solidFill>
          <a:ln>
            <a:noFill/>
          </a:ln>
        </p:spPr>
        <p:txBody>
          <a:bodyPr spcFirstLastPara="1" wrap="square" lIns="121900" tIns="121900" rIns="121900" bIns="121900" anchor="ctr" anchorCtr="0">
            <a:noAutofit/>
          </a:bodyPr>
          <a:lstStyle/>
          <a:p>
            <a:endParaRPr sz="1867"/>
          </a:p>
        </p:txBody>
      </p:sp>
      <p:sp>
        <p:nvSpPr>
          <p:cNvPr id="130" name="Google Shape;130;p20"/>
          <p:cNvSpPr txBox="1"/>
          <p:nvPr/>
        </p:nvSpPr>
        <p:spPr>
          <a:xfrm>
            <a:off x="425800" y="288454"/>
            <a:ext cx="8083200" cy="861734"/>
          </a:xfrm>
          <a:prstGeom prst="rect">
            <a:avLst/>
          </a:prstGeom>
          <a:noFill/>
          <a:ln>
            <a:noFill/>
          </a:ln>
        </p:spPr>
        <p:txBody>
          <a:bodyPr spcFirstLastPara="1" wrap="square" lIns="121900" tIns="121900" rIns="121900" bIns="121900" anchor="t" anchorCtr="0">
            <a:spAutoFit/>
          </a:bodyPr>
          <a:lstStyle/>
          <a:p>
            <a:r>
              <a:rPr lang="en-GB" sz="4000" b="1">
                <a:solidFill>
                  <a:srgbClr val="099D9B"/>
                </a:solidFill>
                <a:latin typeface="Roboto Light" panose="02000000000000000000" pitchFamily="2" charset="0"/>
                <a:ea typeface="Roboto Light" panose="02000000000000000000" pitchFamily="2" charset="0"/>
                <a:cs typeface="Roboto Light" panose="02000000000000000000" pitchFamily="2" charset="0"/>
              </a:rPr>
              <a:t>Outcomes</a:t>
            </a:r>
          </a:p>
        </p:txBody>
      </p:sp>
      <p:sp>
        <p:nvSpPr>
          <p:cNvPr id="131" name="Google Shape;131;p20"/>
          <p:cNvSpPr txBox="1">
            <a:spLocks noGrp="1"/>
          </p:cNvSpPr>
          <p:nvPr>
            <p:ph type="sldNum" idx="12"/>
          </p:nvPr>
        </p:nvSpPr>
        <p:spPr>
          <a:xfrm>
            <a:off x="11409045" y="6231535"/>
            <a:ext cx="731600" cy="524800"/>
          </a:xfrm>
          <a:prstGeom prst="rect">
            <a:avLst/>
          </a:prstGeom>
        </p:spPr>
        <p:txBody>
          <a:bodyPr spcFirstLastPara="1" wrap="square" lIns="121900" tIns="121900" rIns="121900" bIns="121900" anchor="t" anchorCtr="0">
            <a:normAutofit/>
          </a:bodyPr>
          <a:lstStyle/>
          <a:p>
            <a:fld id="{00000000-1234-1234-1234-123412341234}" type="slidenum">
              <a:rPr lang="en-GB"/>
              <a:pPr/>
              <a:t>19</a:t>
            </a:fld>
            <a:endParaRPr/>
          </a:p>
        </p:txBody>
      </p:sp>
      <p:pic>
        <p:nvPicPr>
          <p:cNvPr id="132" name="Google Shape;132;p20"/>
          <p:cNvPicPr preferRelativeResize="0"/>
          <p:nvPr/>
        </p:nvPicPr>
        <p:blipFill rotWithShape="1">
          <a:blip r:embed="rId3">
            <a:alphaModFix/>
          </a:blip>
          <a:srcRect l="16100" t="15712" b="15705"/>
          <a:stretch/>
        </p:blipFill>
        <p:spPr>
          <a:xfrm>
            <a:off x="10280134" y="301155"/>
            <a:ext cx="1478367" cy="836635"/>
          </a:xfrm>
          <a:prstGeom prst="rect">
            <a:avLst/>
          </a:prstGeom>
          <a:noFill/>
          <a:ln>
            <a:noFill/>
          </a:ln>
        </p:spPr>
      </p:pic>
      <p:sp>
        <p:nvSpPr>
          <p:cNvPr id="133" name="Google Shape;133;p20"/>
          <p:cNvSpPr txBox="1"/>
          <p:nvPr/>
        </p:nvSpPr>
        <p:spPr>
          <a:xfrm>
            <a:off x="7907000" y="2961233"/>
            <a:ext cx="3120000" cy="2503600"/>
          </a:xfrm>
          <a:prstGeom prst="rect">
            <a:avLst/>
          </a:prstGeom>
          <a:noFill/>
          <a:ln>
            <a:noFill/>
          </a:ln>
        </p:spPr>
        <p:txBody>
          <a:bodyPr spcFirstLastPara="1" wrap="square" lIns="0" tIns="121900" rIns="0" bIns="121900" anchor="t" anchorCtr="0">
            <a:noAutofit/>
          </a:bodyPr>
          <a:lstStyle/>
          <a:p>
            <a:pPr>
              <a:spcAft>
                <a:spcPts val="1333"/>
              </a:spcAft>
            </a:pPr>
            <a:r>
              <a:rPr lang="en-GB" sz="2000" b="1">
                <a:solidFill>
                  <a:schemeClr val="lt1"/>
                </a:solidFill>
                <a:highlight>
                  <a:srgbClr val="099D9B"/>
                </a:highlight>
              </a:rPr>
              <a:t> </a:t>
            </a:r>
            <a:r>
              <a:rPr lang="en-GB" sz="2000" b="1">
                <a:solidFill>
                  <a:schemeClr val="lt1"/>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Digital</a:t>
            </a:r>
            <a:r>
              <a:rPr lang="en-GB" sz="2000" b="1">
                <a:solidFill>
                  <a:srgbClr val="099D9B"/>
                </a:solidFill>
                <a:highlight>
                  <a:srgbClr val="099D9B"/>
                </a:highlight>
              </a:rPr>
              <a:t>.</a:t>
            </a:r>
            <a:br>
              <a:rPr lang="en-GB" sz="2000"/>
            </a:br>
            <a:br>
              <a:rPr lang="en-GB" sz="2000"/>
            </a:br>
            <a:r>
              <a:rPr lang="en-GB" sz="1733">
                <a:latin typeface="Roboto Light" panose="02000000000000000000" pitchFamily="2" charset="0"/>
                <a:ea typeface="Roboto Light" panose="02000000000000000000" pitchFamily="2" charset="0"/>
                <a:cs typeface="Roboto Light" panose="02000000000000000000" pitchFamily="2" charset="0"/>
              </a:rPr>
              <a:t>Serve as a solid foundation for the development of fully digital local plans which are interoperable with planning data standards.</a:t>
            </a:r>
          </a:p>
        </p:txBody>
      </p:sp>
      <p:sp>
        <p:nvSpPr>
          <p:cNvPr id="134" name="Google Shape;134;p20"/>
          <p:cNvSpPr txBox="1"/>
          <p:nvPr/>
        </p:nvSpPr>
        <p:spPr>
          <a:xfrm>
            <a:off x="4341200" y="2961233"/>
            <a:ext cx="3120000" cy="2503600"/>
          </a:xfrm>
          <a:prstGeom prst="rect">
            <a:avLst/>
          </a:prstGeom>
          <a:noFill/>
          <a:ln>
            <a:noFill/>
          </a:ln>
        </p:spPr>
        <p:txBody>
          <a:bodyPr spcFirstLastPara="1" wrap="square" lIns="0" tIns="121900" rIns="0" bIns="121900" anchor="t" anchorCtr="0">
            <a:noAutofit/>
          </a:bodyPr>
          <a:lstStyle/>
          <a:p>
            <a:pPr>
              <a:spcAft>
                <a:spcPts val="1333"/>
              </a:spcAft>
            </a:pPr>
            <a:r>
              <a:rPr lang="en-GB" sz="2000" b="1">
                <a:solidFill>
                  <a:schemeClr val="lt1"/>
                </a:solidFill>
                <a:highlight>
                  <a:srgbClr val="099D9B"/>
                </a:highlight>
              </a:rPr>
              <a:t> </a:t>
            </a:r>
            <a:r>
              <a:rPr lang="en-GB" sz="2000" b="1">
                <a:solidFill>
                  <a:schemeClr val="lt1"/>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Confident</a:t>
            </a:r>
            <a:r>
              <a:rPr lang="en-GB" sz="2000" b="1">
                <a:solidFill>
                  <a:srgbClr val="099D9B"/>
                </a:solidFill>
                <a:highlight>
                  <a:srgbClr val="099D9B"/>
                </a:highlight>
              </a:rPr>
              <a:t>.</a:t>
            </a:r>
            <a:br>
              <a:rPr lang="en-GB" sz="2000"/>
            </a:br>
            <a:br>
              <a:rPr lang="en-GB" sz="2000"/>
            </a:br>
            <a:r>
              <a:rPr lang="en-GB" sz="1733">
                <a:latin typeface="Roboto Light" panose="02000000000000000000" pitchFamily="2" charset="0"/>
                <a:ea typeface="Roboto Light" panose="02000000000000000000" pitchFamily="2" charset="0"/>
                <a:cs typeface="Roboto Light" panose="02000000000000000000" pitchFamily="2" charset="0"/>
              </a:rPr>
              <a:t>Providing a clear direction LPAs can be confident in taking when plan-making, knowing the plan will be the right-size and likely to be deemed sound by PINs.</a:t>
            </a:r>
          </a:p>
        </p:txBody>
      </p:sp>
      <p:sp>
        <p:nvSpPr>
          <p:cNvPr id="135" name="Google Shape;135;p20"/>
          <p:cNvSpPr txBox="1"/>
          <p:nvPr/>
        </p:nvSpPr>
        <p:spPr>
          <a:xfrm>
            <a:off x="775400" y="2961233"/>
            <a:ext cx="3120000" cy="2503600"/>
          </a:xfrm>
          <a:prstGeom prst="rect">
            <a:avLst/>
          </a:prstGeom>
          <a:noFill/>
          <a:ln>
            <a:noFill/>
          </a:ln>
        </p:spPr>
        <p:txBody>
          <a:bodyPr spcFirstLastPara="1" wrap="square" lIns="0" tIns="121900" rIns="0" bIns="121900" anchor="t" anchorCtr="0">
            <a:noAutofit/>
          </a:bodyPr>
          <a:lstStyle/>
          <a:p>
            <a:pPr>
              <a:spcAft>
                <a:spcPts val="1333"/>
              </a:spcAft>
            </a:pPr>
            <a:r>
              <a:rPr lang="en-GB" sz="2000" b="1">
                <a:highlight>
                  <a:srgbClr val="099D9B"/>
                </a:highlight>
              </a:rPr>
              <a:t> </a:t>
            </a:r>
            <a:r>
              <a:rPr lang="en-GB" sz="2000" b="1">
                <a:solidFill>
                  <a:schemeClr val="lt1"/>
                </a:solidFill>
                <a:highlight>
                  <a:srgbClr val="099D9B"/>
                </a:highlight>
                <a:latin typeface="Roboto Light" panose="02000000000000000000" pitchFamily="2" charset="0"/>
                <a:ea typeface="Roboto Light" panose="02000000000000000000" pitchFamily="2" charset="0"/>
                <a:cs typeface="Roboto Light" panose="02000000000000000000" pitchFamily="2" charset="0"/>
              </a:rPr>
              <a:t>Simple</a:t>
            </a:r>
            <a:r>
              <a:rPr lang="en-GB" sz="2000" b="1">
                <a:solidFill>
                  <a:srgbClr val="099D9B"/>
                </a:solidFill>
                <a:highlight>
                  <a:srgbClr val="099D9B"/>
                </a:highlight>
              </a:rPr>
              <a:t>.</a:t>
            </a:r>
            <a:br>
              <a:rPr lang="en-GB" sz="2000"/>
            </a:br>
            <a:br>
              <a:rPr lang="en-GB" sz="2000"/>
            </a:br>
            <a:r>
              <a:rPr lang="en-GB" sz="1733">
                <a:latin typeface="Roboto Light" panose="02000000000000000000" pitchFamily="2" charset="0"/>
                <a:ea typeface="Roboto Light" panose="02000000000000000000" pitchFamily="2" charset="0"/>
                <a:cs typeface="Roboto Light" panose="02000000000000000000" pitchFamily="2" charset="0"/>
              </a:rPr>
              <a:t>Helping to make plan-making and assessment simpler and faster with streamlined, clearly written policies and content.</a:t>
            </a:r>
            <a:endParaRPr lang="en-GB" sz="1600">
              <a:latin typeface="Roboto Light" panose="02000000000000000000" pitchFamily="2" charset="0"/>
              <a:ea typeface="Roboto Light" panose="02000000000000000000" pitchFamily="2" charset="0"/>
              <a:cs typeface="Roboto Light" panose="02000000000000000000" pitchFamily="2" charset="0"/>
            </a:endParaRPr>
          </a:p>
        </p:txBody>
      </p:sp>
      <p:cxnSp>
        <p:nvCxnSpPr>
          <p:cNvPr id="136" name="Google Shape;136;p20"/>
          <p:cNvCxnSpPr/>
          <p:nvPr/>
        </p:nvCxnSpPr>
        <p:spPr>
          <a:xfrm>
            <a:off x="634933" y="2759433"/>
            <a:ext cx="10456000" cy="0"/>
          </a:xfrm>
          <a:prstGeom prst="straightConnector1">
            <a:avLst/>
          </a:prstGeom>
          <a:noFill/>
          <a:ln w="9525" cap="flat" cmpd="sng">
            <a:solidFill>
              <a:srgbClr val="099D9B"/>
            </a:solidFill>
            <a:prstDash val="solid"/>
            <a:round/>
            <a:headEnd type="none" w="med" len="med"/>
            <a:tailEnd type="none" w="med" len="med"/>
          </a:ln>
        </p:spPr>
      </p:cxnSp>
      <p:sp>
        <p:nvSpPr>
          <p:cNvPr id="137" name="Google Shape;137;p20"/>
          <p:cNvSpPr txBox="1"/>
          <p:nvPr/>
        </p:nvSpPr>
        <p:spPr>
          <a:xfrm>
            <a:off x="512333" y="1626600"/>
            <a:ext cx="10701200" cy="718170"/>
          </a:xfrm>
          <a:prstGeom prst="rect">
            <a:avLst/>
          </a:prstGeom>
          <a:noFill/>
          <a:ln>
            <a:noFill/>
          </a:ln>
        </p:spPr>
        <p:txBody>
          <a:bodyPr spcFirstLastPara="1" wrap="square" lIns="121900" tIns="121900" rIns="121900" bIns="121900" anchor="t" anchorCtr="0">
            <a:spAutoFit/>
          </a:bodyPr>
          <a:lstStyle/>
          <a:p>
            <a:pPr>
              <a:lnSpc>
                <a:spcPct val="115000"/>
              </a:lnSpc>
            </a:pPr>
            <a:r>
              <a:rPr lang="en-GB" sz="2667" b="1">
                <a:solidFill>
                  <a:schemeClr val="dk1"/>
                </a:solidFill>
                <a:latin typeface="Roboto Light" panose="02000000000000000000" pitchFamily="2" charset="0"/>
                <a:ea typeface="Roboto Light" panose="02000000000000000000" pitchFamily="2" charset="0"/>
                <a:cs typeface="Roboto Light" panose="02000000000000000000" pitchFamily="2" charset="0"/>
              </a:rPr>
              <a:t>If it’s working, the model plan should support with…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F0161CBD-1E2B-3D0C-F978-C1AC9CE182C5}"/>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CDBE74DE-E0E3-1366-B565-D2BEABAFA6CF}"/>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285750" lvl="0" indent="-285750">
              <a:lnSpc>
                <a:spcPct val="115000"/>
              </a:lnSpc>
              <a:spcBef>
                <a:spcPts val="0"/>
              </a:spcBef>
              <a:buFont typeface="Arial" panose="020B0604020202020204" pitchFamily="34" charset="0"/>
              <a:buChar char="•"/>
            </a:pPr>
            <a:r>
              <a:rPr lang="en-GB" sz="2000">
                <a:solidFill>
                  <a:srgbClr val="0D0108"/>
                </a:solidFill>
              </a:rPr>
              <a:t>We’re kicking off user testing of the model plans, starting with a </a:t>
            </a:r>
            <a:r>
              <a:rPr lang="en-GB" sz="2000">
                <a:solidFill>
                  <a:schemeClr val="bg1"/>
                </a:solidFill>
                <a:highlight>
                  <a:srgbClr val="099D9B"/>
                </a:highlight>
              </a:rPr>
              <a:t>demonstration </a:t>
            </a:r>
            <a:r>
              <a:rPr lang="en-GB" sz="2000">
                <a:solidFill>
                  <a:srgbClr val="0D0108"/>
                </a:solidFill>
              </a:rPr>
              <a:t>of the model plan followed by a </a:t>
            </a:r>
            <a:r>
              <a:rPr lang="en-GB" sz="2000">
                <a:solidFill>
                  <a:schemeClr val="bg1"/>
                </a:solidFill>
                <a:highlight>
                  <a:srgbClr val="099D9B"/>
                </a:highlight>
              </a:rPr>
              <a:t>quantitative survey.</a:t>
            </a:r>
          </a:p>
          <a:p>
            <a:pPr marL="285750" lvl="0" indent="-285750">
              <a:lnSpc>
                <a:spcPct val="115000"/>
              </a:lnSpc>
              <a:spcBef>
                <a:spcPts val="0"/>
              </a:spcBef>
              <a:buFont typeface="Arial" panose="020B0604020202020204" pitchFamily="34" charset="0"/>
              <a:buChar char="•"/>
            </a:pPr>
            <a:r>
              <a:rPr lang="en-GB" sz="2000">
                <a:solidFill>
                  <a:srgbClr val="0D0108"/>
                </a:solidFill>
              </a:rPr>
              <a:t>We’re  using the survey to </a:t>
            </a:r>
            <a:r>
              <a:rPr lang="en-GB" sz="2000">
                <a:solidFill>
                  <a:schemeClr val="bg1"/>
                </a:solidFill>
                <a:highlight>
                  <a:srgbClr val="099D9B"/>
                </a:highlight>
              </a:rPr>
              <a:t>validate the co‑design outputs and identify opportunities to refine </a:t>
            </a:r>
            <a:r>
              <a:rPr lang="en-GB" sz="2000">
                <a:solidFill>
                  <a:srgbClr val="0D0108"/>
                </a:solidFill>
              </a:rPr>
              <a:t>the templates and example plans.</a:t>
            </a:r>
          </a:p>
          <a:p>
            <a:pPr marL="285750" lvl="0" indent="-285750">
              <a:lnSpc>
                <a:spcPct val="114999"/>
              </a:lnSpc>
              <a:spcBef>
                <a:spcPts val="0"/>
              </a:spcBef>
              <a:buFont typeface="Arial" panose="020B0604020202020204" pitchFamily="34" charset="0"/>
              <a:buChar char="•"/>
            </a:pPr>
            <a:r>
              <a:rPr lang="en-GB" sz="2000">
                <a:solidFill>
                  <a:srgbClr val="0D0108"/>
                </a:solidFill>
              </a:rPr>
              <a:t>We’re also starting </a:t>
            </a:r>
            <a:r>
              <a:rPr lang="en-GB" sz="2000">
                <a:solidFill>
                  <a:schemeClr val="bg1"/>
                </a:solidFill>
                <a:highlight>
                  <a:srgbClr val="099D9B"/>
                </a:highlight>
              </a:rPr>
              <a:t>deep dive </a:t>
            </a:r>
            <a:r>
              <a:rPr lang="en-GB" sz="2000">
                <a:solidFill>
                  <a:srgbClr val="0D0108"/>
                </a:solidFill>
              </a:rPr>
              <a:t>user testing of the five templates with a new group of ~6 LPAs over the next two weeks.</a:t>
            </a:r>
            <a:endParaRPr lang="en-GB"/>
          </a:p>
          <a:p>
            <a:pPr marL="285750" lvl="0" indent="-285750">
              <a:lnSpc>
                <a:spcPct val="114999"/>
              </a:lnSpc>
              <a:spcBef>
                <a:spcPts val="0"/>
              </a:spcBef>
              <a:buFont typeface="Arial" panose="020B0604020202020204" pitchFamily="34" charset="0"/>
              <a:buChar char="•"/>
            </a:pPr>
            <a:r>
              <a:rPr lang="en-GB" sz="2000">
                <a:solidFill>
                  <a:srgbClr val="0D0108"/>
                </a:solidFill>
              </a:rPr>
              <a:t>We’re submitting the completed templates to PINS, who will </a:t>
            </a:r>
            <a:r>
              <a:rPr lang="en-GB" sz="2000">
                <a:solidFill>
                  <a:schemeClr val="bg1"/>
                </a:solidFill>
                <a:highlight>
                  <a:srgbClr val="099D9B"/>
                </a:highlight>
              </a:rPr>
              <a:t>review them for soundness </a:t>
            </a:r>
            <a:r>
              <a:rPr lang="en-GB" sz="2000">
                <a:solidFill>
                  <a:srgbClr val="0D0108"/>
                </a:solidFill>
              </a:rPr>
              <a:t>and assess whether the format and guidance support LPAs in successfully submitting their plans.</a:t>
            </a:r>
            <a:endParaRPr lang="en-GB"/>
          </a:p>
          <a:p>
            <a:pPr marL="0" indent="0">
              <a:spcBef>
                <a:spcPts val="0"/>
              </a:spcBef>
              <a:buNone/>
            </a:pPr>
            <a:endParaRPr lang="en-US">
              <a:solidFill>
                <a:srgbClr val="0D0108"/>
              </a:solidFill>
            </a:endParaRPr>
          </a:p>
          <a:p>
            <a:pPr marL="0" indent="0">
              <a:spcBef>
                <a:spcPts val="0"/>
              </a:spcBef>
              <a:buNone/>
            </a:pPr>
            <a:endParaRPr lang="en-US">
              <a:solidFill>
                <a:srgbClr val="0D0108"/>
              </a:solidFill>
            </a:endParaRPr>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7EC188D0-6B0E-3875-4166-833ED7BE90BB}"/>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latin typeface="Roboto Light" panose="02000000000000000000" pitchFamily="2" charset="0"/>
                <a:ea typeface="Roboto Light" panose="02000000000000000000" pitchFamily="2" charset="0"/>
                <a:cs typeface="Roboto Light" panose="02000000000000000000" pitchFamily="2" charset="0"/>
              </a:rPr>
              <a:t>Next steps</a:t>
            </a:r>
            <a:endParaRPr lang="en-GB">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517360072"/>
      </p:ext>
    </p:extLst>
  </p:cSld>
  <p:clrMapOvr>
    <a:masterClrMapping/>
  </p:clrMapOvr>
  <p:transition spd="med">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2534A18F-0AEC-48F3-4288-22DBC9EAD8D1}"/>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50000029-7CBB-43F7-EE60-1FC0D79C3969}"/>
              </a:ext>
            </a:extLst>
          </p:cNvPr>
          <p:cNvSpPr txBox="1">
            <a:spLocks noGrp="1"/>
          </p:cNvSpPr>
          <p:nvPr>
            <p:ph type="body" idx="1"/>
          </p:nvPr>
        </p:nvSpPr>
        <p:spPr>
          <a:xfrm>
            <a:off x="100191" y="1781538"/>
            <a:ext cx="7737974" cy="4180820"/>
          </a:xfrm>
          <a:prstGeom prst="rect">
            <a:avLst/>
          </a:prstGeom>
          <a:noFill/>
          <a:ln>
            <a:noFill/>
          </a:ln>
        </p:spPr>
        <p:txBody>
          <a:bodyPr spcFirstLastPara="1" wrap="square" lIns="91425" tIns="45700" rIns="91425" bIns="45700" anchor="t" anchorCtr="0">
            <a:normAutofit fontScale="77500" lnSpcReduction="20000"/>
          </a:bodyPr>
          <a:lstStyle/>
          <a:p>
            <a:pPr marL="861695" lvl="1" indent="-404495">
              <a:spcBef>
                <a:spcPts val="0"/>
              </a:spcBef>
              <a:buFont typeface="Courier New"/>
              <a:buChar char="o"/>
            </a:pPr>
            <a:endParaRPr lang="en-US" sz="2200"/>
          </a:p>
          <a:p>
            <a:pPr marL="861695" lvl="1">
              <a:spcBef>
                <a:spcPts val="0"/>
              </a:spcBef>
              <a:buSzPts val="3600"/>
              <a:buFont typeface="Arial" panose="020B0604020202020204" pitchFamily="34" charset="0"/>
              <a:buChar char="•"/>
            </a:pPr>
            <a:r>
              <a:rPr lang="en-GB" sz="2200"/>
              <a:t>For those who have already signed up for cross-programme user research, a select number of you may be contacted to support this research through our usual </a:t>
            </a:r>
            <a:r>
              <a:rPr lang="en-GB" sz="2200">
                <a:solidFill>
                  <a:schemeClr val="bg1"/>
                </a:solidFill>
                <a:highlight>
                  <a:srgbClr val="099D9B"/>
                </a:highlight>
              </a:rPr>
              <a:t>recruitment process</a:t>
            </a:r>
            <a:r>
              <a:rPr lang="en-GB" sz="2200">
                <a:solidFill>
                  <a:schemeClr val="bg1"/>
                </a:solidFill>
              </a:rPr>
              <a:t> </a:t>
            </a:r>
            <a:r>
              <a:rPr lang="en-GB" sz="2200">
                <a:solidFill>
                  <a:srgbClr val="0D0108"/>
                </a:solidFill>
              </a:rPr>
              <a:t>in the next week or so</a:t>
            </a:r>
          </a:p>
          <a:p>
            <a:pPr marL="861695" lvl="1">
              <a:spcBef>
                <a:spcPts val="0"/>
              </a:spcBef>
              <a:buSzPts val="3600"/>
              <a:buFont typeface="Arial" panose="020B0604020202020204" pitchFamily="34" charset="0"/>
              <a:buChar char="•"/>
            </a:pPr>
            <a:r>
              <a:rPr lang="en-GB" sz="2200"/>
              <a:t>If you have a particular interest in the model plans work, or know someone who would be interested, </a:t>
            </a:r>
            <a:r>
              <a:rPr lang="en-GB" sz="2200">
                <a:solidFill>
                  <a:schemeClr val="bg1"/>
                </a:solidFill>
                <a:highlight>
                  <a:srgbClr val="099D9B"/>
                </a:highlight>
              </a:rPr>
              <a:t>please contact me via email or Slack</a:t>
            </a:r>
            <a:r>
              <a:rPr lang="en-GB" sz="2200"/>
              <a:t>.</a:t>
            </a:r>
          </a:p>
          <a:p>
            <a:pPr marL="861695" lvl="1">
              <a:spcBef>
                <a:spcPts val="0"/>
              </a:spcBef>
              <a:buSzPts val="3600"/>
              <a:buFont typeface="Arial" panose="020B0604020202020204" pitchFamily="34" charset="0"/>
              <a:buChar char="•"/>
            </a:pPr>
            <a:r>
              <a:rPr lang="en-GB" sz="2200"/>
              <a:t>If you can support our user research, please complete the </a:t>
            </a:r>
            <a:r>
              <a:rPr lang="en-GB" sz="2200">
                <a:solidFill>
                  <a:srgbClr val="FFFFFF"/>
                </a:solidFill>
                <a:highlight>
                  <a:srgbClr val="099D9B"/>
                </a:highlight>
                <a:hlinkClick r:id="rId3">
                  <a:extLst>
                    <a:ext uri="{A12FA001-AC4F-418D-AE19-62706E023703}">
                      <ahyp:hlinkClr xmlns:ahyp="http://schemas.microsoft.com/office/drawing/2018/hyperlinkcolor" val="tx"/>
                    </a:ext>
                  </a:extLst>
                </a:hlinkClick>
              </a:rPr>
              <a:t>expression of interest form</a:t>
            </a:r>
            <a:r>
              <a:rPr lang="en-GB" sz="2200">
                <a:solidFill>
                  <a:srgbClr val="FFFFFF"/>
                </a:solidFill>
                <a:highlight>
                  <a:srgbClr val="099D9B"/>
                </a:highlight>
              </a:rPr>
              <a:t>.</a:t>
            </a:r>
            <a:r>
              <a:rPr lang="en-GB" sz="2200"/>
              <a:t> Your details will be stored securely, and we track participation to ensure no one is contacted too frequently.  This protects your time and helps us avoid testing bias by ensuring we hear from a </a:t>
            </a:r>
            <a:r>
              <a:rPr lang="en-GB" sz="2200">
                <a:solidFill>
                  <a:schemeClr val="bg1"/>
                </a:solidFill>
                <a:highlight>
                  <a:srgbClr val="099D9B"/>
                </a:highlight>
              </a:rPr>
              <a:t>diverse mix</a:t>
            </a:r>
            <a:r>
              <a:rPr lang="en-GB" sz="2200"/>
              <a:t> of users rather than the same voices repeatedly.</a:t>
            </a:r>
          </a:p>
          <a:p>
            <a:pPr marL="861695" lvl="1">
              <a:spcBef>
                <a:spcPts val="0"/>
              </a:spcBef>
              <a:buSzPts val="3600"/>
              <a:buFont typeface="Arial" panose="020B0604020202020204" pitchFamily="34" charset="0"/>
              <a:buChar char="•"/>
            </a:pPr>
            <a:endParaRPr lang="en-US" sz="2200"/>
          </a:p>
          <a:p>
            <a:pPr marL="442595" lvl="1" indent="0">
              <a:spcBef>
                <a:spcPts val="0"/>
              </a:spcBef>
              <a:buSzPts val="3600"/>
              <a:buNone/>
            </a:pPr>
            <a:endParaRPr lang="en-US"/>
          </a:p>
          <a:p>
            <a:pPr marL="442595" lvl="1" indent="0">
              <a:spcBef>
                <a:spcPts val="0"/>
              </a:spcBef>
              <a:buSzPts val="3000"/>
              <a:buNone/>
            </a:pPr>
            <a:endParaRPr lang="en-US"/>
          </a:p>
          <a:p>
            <a:pPr marL="861695" lvl="1">
              <a:spcBef>
                <a:spcPts val="0"/>
              </a:spcBef>
              <a:buFont typeface="Courier New"/>
              <a:buChar char="o"/>
            </a:pPr>
            <a:endParaRPr lang="en-GB">
              <a:solidFill>
                <a:schemeClr val="bg1"/>
              </a:solidFill>
              <a:highlight>
                <a:srgbClr val="099D9B"/>
              </a:highlight>
            </a:endParaRPr>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F7CBD00C-B643-ED37-3977-CDD1F00FF5E2}"/>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latin typeface="Roboto Light" panose="02000000000000000000" pitchFamily="2" charset="0"/>
                <a:ea typeface="Roboto Light" panose="02000000000000000000" pitchFamily="2" charset="0"/>
                <a:cs typeface="Roboto Light" panose="02000000000000000000" pitchFamily="2" charset="0"/>
              </a:rPr>
              <a:t>How you can support user research</a:t>
            </a:r>
            <a:endParaRPr>
              <a:latin typeface="Roboto Light" panose="02000000000000000000" pitchFamily="2" charset="0"/>
              <a:ea typeface="Roboto Light" panose="02000000000000000000" pitchFamily="2" charset="0"/>
              <a:cs typeface="Roboto Light" panose="02000000000000000000" pitchFamily="2" charset="0"/>
            </a:endParaRPr>
          </a:p>
        </p:txBody>
      </p:sp>
      <p:pic>
        <p:nvPicPr>
          <p:cNvPr id="2" name="Picture 1" descr="A screenshot of a computer&#10;&#10;AI-generated content may be incorrect.">
            <a:extLst>
              <a:ext uri="{FF2B5EF4-FFF2-40B4-BE49-F238E27FC236}">
                <a16:creationId xmlns:a16="http://schemas.microsoft.com/office/drawing/2014/main" id="{1CDB81CE-3B81-20BF-47E8-BFA0C702A08B}"/>
              </a:ext>
            </a:extLst>
          </p:cNvPr>
          <p:cNvPicPr>
            <a:picLocks noChangeAspect="1"/>
          </p:cNvPicPr>
          <p:nvPr/>
        </p:nvPicPr>
        <p:blipFill>
          <a:blip r:embed="rId4"/>
          <a:stretch>
            <a:fillRect/>
          </a:stretch>
        </p:blipFill>
        <p:spPr>
          <a:xfrm>
            <a:off x="8005107" y="1935639"/>
            <a:ext cx="3970353" cy="2986722"/>
          </a:xfrm>
          <a:prstGeom prst="rect">
            <a:avLst/>
          </a:prstGeom>
        </p:spPr>
      </p:pic>
    </p:spTree>
    <p:extLst>
      <p:ext uri="{BB962C8B-B14F-4D97-AF65-F5344CB8AC3E}">
        <p14:creationId xmlns:p14="http://schemas.microsoft.com/office/powerpoint/2010/main" val="3937468605"/>
      </p:ext>
    </p:extLst>
  </p:cSld>
  <p:clrMapOvr>
    <a:masterClrMapping/>
  </p:clrMapOvr>
  <p:transition spd="med">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99ACBC74-9B58-7F47-BD0A-A41B4E63EFF5}"/>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6A390D49-C486-1CEF-2662-5151CE8F8EBB}"/>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Strategic Project update: GMCA</a:t>
            </a:r>
          </a:p>
        </p:txBody>
      </p:sp>
    </p:spTree>
    <p:extLst>
      <p:ext uri="{BB962C8B-B14F-4D97-AF65-F5344CB8AC3E}">
        <p14:creationId xmlns:p14="http://schemas.microsoft.com/office/powerpoint/2010/main" val="613862200"/>
      </p:ext>
    </p:extLst>
  </p:cSld>
  <p:clrMapOvr>
    <a:masterClrMapping/>
  </p:clrMapOvr>
  <p:transition spd="med">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57CDB252-845A-40FA-61F6-237EC73D611F}"/>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FF275C18-23B4-92D0-D09A-D6DD442BE1CC}"/>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indent="-404495">
              <a:spcBef>
                <a:spcPts val="0"/>
              </a:spcBef>
            </a:pPr>
            <a:r>
              <a:rPr lang="en-US"/>
              <a:t>City of London Council – Digital Local Plan</a:t>
            </a:r>
            <a:br>
              <a:rPr lang="en-US"/>
            </a:br>
            <a:r>
              <a:rPr lang="en-US" sz="2000">
                <a:solidFill>
                  <a:schemeClr val="tx1"/>
                </a:solidFill>
              </a:rPr>
              <a:t>Nikki Webber</a:t>
            </a:r>
          </a:p>
          <a:p>
            <a:pPr marL="0" indent="0">
              <a:spcBef>
                <a:spcPts val="0"/>
              </a:spcBef>
              <a:buNone/>
            </a:pPr>
            <a:endParaRPr lang="en-US"/>
          </a:p>
          <a:p>
            <a:pPr marL="404495" indent="-404495">
              <a:spcBef>
                <a:spcPts val="0"/>
              </a:spcBef>
            </a:pPr>
            <a:r>
              <a:rPr lang="en-US"/>
              <a:t>Greater Manchester Combined Authority (GMCA) &amp; Greater London Authority (GLA) - Planning Data Hub (discovery)</a:t>
            </a:r>
            <a:br>
              <a:rPr lang="en-US"/>
            </a:br>
            <a:r>
              <a:rPr lang="en-US" sz="2000">
                <a:solidFill>
                  <a:schemeClr val="tx1"/>
                </a:solidFill>
              </a:rPr>
              <a:t>Emma Poolan</a:t>
            </a:r>
          </a:p>
          <a:p>
            <a:pPr marL="0" indent="0">
              <a:spcBef>
                <a:spcPts val="0"/>
              </a:spcBef>
              <a:buNone/>
            </a:pPr>
            <a:endParaRPr lang="en-US"/>
          </a:p>
          <a:p>
            <a:pPr marL="404495" indent="-404495">
              <a:spcBef>
                <a:spcPts val="0"/>
              </a:spcBef>
            </a:pPr>
            <a:r>
              <a:rPr lang="en-US"/>
              <a:t>Lambeth Council – Building Control: Improving the System (alpha)</a:t>
            </a:r>
            <a:br>
              <a:rPr lang="en-US"/>
            </a:br>
            <a:r>
              <a:rPr lang="en-US" sz="2000">
                <a:solidFill>
                  <a:schemeClr val="tx1"/>
                </a:solidFill>
              </a:rPr>
              <a:t>Catherine Neal</a:t>
            </a:r>
          </a:p>
          <a:p>
            <a:pPr marL="0" indent="0">
              <a:spcBef>
                <a:spcPts val="0"/>
              </a:spcBef>
              <a:buNone/>
            </a:pPr>
            <a:endParaRPr lang="en-US"/>
          </a:p>
          <a:p>
            <a:pPr marL="0" indent="0">
              <a:spcBef>
                <a:spcPts val="0"/>
              </a:spcBef>
              <a:buNone/>
            </a:pPr>
            <a:endParaRPr lang="en-US"/>
          </a:p>
          <a:p>
            <a:pPr marL="0" indent="0">
              <a:spcBef>
                <a:spcPts val="0"/>
              </a:spcBef>
              <a:buNone/>
            </a:pPr>
            <a:endParaRPr lang="en-US"/>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B7514757-E96E-B4F3-AF5F-2491E39924FA}"/>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t>Strategic Projects</a:t>
            </a:r>
            <a:endParaRPr/>
          </a:p>
        </p:txBody>
      </p:sp>
    </p:spTree>
    <p:extLst>
      <p:ext uri="{BB962C8B-B14F-4D97-AF65-F5344CB8AC3E}">
        <p14:creationId xmlns:p14="http://schemas.microsoft.com/office/powerpoint/2010/main" val="465568841"/>
      </p:ext>
    </p:extLst>
  </p:cSld>
  <p:clrMapOvr>
    <a:masterClrMapping/>
  </p:clrMapOvr>
  <p:transition spd="med">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461D0-6ABF-AD59-5857-78BFE065EE36}"/>
              </a:ext>
            </a:extLst>
          </p:cNvPr>
          <p:cNvSpPr>
            <a:spLocks noGrp="1"/>
          </p:cNvSpPr>
          <p:nvPr>
            <p:ph type="title"/>
          </p:nvPr>
        </p:nvSpPr>
        <p:spPr>
          <a:xfrm>
            <a:off x="558800" y="2007759"/>
            <a:ext cx="7748859" cy="1325563"/>
          </a:xfrm>
        </p:spPr>
        <p:txBody>
          <a:bodyPr/>
          <a:lstStyle/>
          <a:p>
            <a:r>
              <a:rPr lang="en-GB"/>
              <a:t>GMCA X GLA </a:t>
            </a:r>
            <a:br>
              <a:rPr lang="en-GB"/>
            </a:br>
            <a:r>
              <a:rPr lang="en-GB"/>
              <a:t>ODP Strategic Project</a:t>
            </a:r>
          </a:p>
        </p:txBody>
      </p:sp>
      <p:sp>
        <p:nvSpPr>
          <p:cNvPr id="3" name="Text Placeholder 2">
            <a:extLst>
              <a:ext uri="{FF2B5EF4-FFF2-40B4-BE49-F238E27FC236}">
                <a16:creationId xmlns:a16="http://schemas.microsoft.com/office/drawing/2014/main" id="{D0DB3FDA-F6A0-DD61-180F-E4BE75C4EE7F}"/>
              </a:ext>
            </a:extLst>
          </p:cNvPr>
          <p:cNvSpPr>
            <a:spLocks noGrp="1"/>
          </p:cNvSpPr>
          <p:nvPr>
            <p:ph type="body" sz="quarter" idx="10"/>
          </p:nvPr>
        </p:nvSpPr>
        <p:spPr>
          <a:xfrm>
            <a:off x="558799" y="3428999"/>
            <a:ext cx="7926439" cy="2067233"/>
          </a:xfrm>
        </p:spPr>
        <p:txBody>
          <a:bodyPr>
            <a:normAutofit fontScale="70000" lnSpcReduction="20000"/>
          </a:bodyPr>
          <a:lstStyle/>
          <a:p>
            <a:r>
              <a:rPr lang="en-GB" sz="3200" dirty="0">
                <a:solidFill>
                  <a:schemeClr val="tx1">
                    <a:lumMod val="65000"/>
                    <a:lumOff val="35000"/>
                  </a:schemeClr>
                </a:solidFill>
              </a:rPr>
              <a:t>Emma Poolan, GMCA </a:t>
            </a:r>
          </a:p>
          <a:p>
            <a:r>
              <a:rPr lang="en-GB" sz="3200" dirty="0">
                <a:solidFill>
                  <a:schemeClr val="tx1">
                    <a:lumMod val="65000"/>
                    <a:lumOff val="35000"/>
                  </a:schemeClr>
                </a:solidFill>
              </a:rPr>
              <a:t>Principal, Planning and Housing</a:t>
            </a:r>
          </a:p>
          <a:p>
            <a:r>
              <a:rPr lang="en-GB" sz="3200" dirty="0">
                <a:solidFill>
                  <a:schemeClr val="tx1">
                    <a:lumMod val="65000"/>
                    <a:lumOff val="35000"/>
                  </a:schemeClr>
                </a:solidFill>
              </a:rPr>
              <a:t>Research Programme Manager – Digital Planning</a:t>
            </a:r>
          </a:p>
          <a:p>
            <a:r>
              <a:rPr lang="en-GB" sz="3200" dirty="0">
                <a:solidFill>
                  <a:schemeClr val="tx1">
                    <a:lumMod val="65000"/>
                    <a:lumOff val="35000"/>
                  </a:schemeClr>
                </a:solidFill>
                <a:hlinkClick r:id="rId2"/>
              </a:rPr>
              <a:t>emma.poolan@greatermanchester-ca.gov.uk</a:t>
            </a:r>
            <a:endParaRPr lang="en-GB" sz="3200" dirty="0">
              <a:solidFill>
                <a:schemeClr val="tx1">
                  <a:lumMod val="65000"/>
                  <a:lumOff val="35000"/>
                </a:schemeClr>
              </a:solidFill>
            </a:endParaRPr>
          </a:p>
          <a:p>
            <a:endParaRPr lang="en-GB" sz="3200" dirty="0">
              <a:solidFill>
                <a:schemeClr val="tx1">
                  <a:lumMod val="65000"/>
                  <a:lumOff val="35000"/>
                </a:schemeClr>
              </a:solidFill>
            </a:endParaRPr>
          </a:p>
        </p:txBody>
      </p:sp>
    </p:spTree>
    <p:extLst>
      <p:ext uri="{BB962C8B-B14F-4D97-AF65-F5344CB8AC3E}">
        <p14:creationId xmlns:p14="http://schemas.microsoft.com/office/powerpoint/2010/main" val="1315468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0F74B3-01B3-93C5-64DE-0F9779DA332E}"/>
              </a:ext>
            </a:extLst>
          </p:cNvPr>
          <p:cNvSpPr>
            <a:spLocks noGrp="1"/>
          </p:cNvSpPr>
          <p:nvPr>
            <p:ph type="body" sz="quarter" idx="14"/>
          </p:nvPr>
        </p:nvSpPr>
        <p:spPr/>
        <p:txBody>
          <a:bodyPr/>
          <a:lstStyle/>
          <a:p>
            <a:r>
              <a:rPr lang="en-GB"/>
              <a:t>GMCA X GLA Strategic Project Overview</a:t>
            </a:r>
          </a:p>
        </p:txBody>
      </p:sp>
      <p:sp>
        <p:nvSpPr>
          <p:cNvPr id="3" name="Text Placeholder 2">
            <a:extLst>
              <a:ext uri="{FF2B5EF4-FFF2-40B4-BE49-F238E27FC236}">
                <a16:creationId xmlns:a16="http://schemas.microsoft.com/office/drawing/2014/main" id="{2F52BF49-FFAC-37DA-A156-D95DF2E5EDD6}"/>
              </a:ext>
            </a:extLst>
          </p:cNvPr>
          <p:cNvSpPr>
            <a:spLocks noGrp="1"/>
          </p:cNvSpPr>
          <p:nvPr>
            <p:ph type="body" sz="quarter" idx="17"/>
          </p:nvPr>
        </p:nvSpPr>
        <p:spPr/>
        <p:txBody>
          <a:bodyPr>
            <a:normAutofit fontScale="77500" lnSpcReduction="20000"/>
          </a:bodyPr>
          <a:lstStyle/>
          <a:p>
            <a:pPr marL="457200" indent="-457200">
              <a:lnSpc>
                <a:spcPct val="115000"/>
              </a:lnSpc>
              <a:spcAft>
                <a:spcPts val="800"/>
              </a:spcAft>
              <a:buFont typeface="+mj-lt"/>
              <a:buAutoNum type="arabicPeriod"/>
            </a:pPr>
            <a:r>
              <a:rPr lang="en-GB" sz="3200">
                <a:latin typeface="Aptos" panose="020B0004020202020204" pitchFamily="34" charset="0"/>
              </a:rPr>
              <a:t>A collaboration between the Greater Manchester combined authority and the Mayor of London to deliver a discovery on how to monitor, visualise and report planning data in the built environment. </a:t>
            </a:r>
          </a:p>
          <a:p>
            <a:pPr marL="457200" indent="-457200">
              <a:lnSpc>
                <a:spcPct val="115000"/>
              </a:lnSpc>
              <a:spcAft>
                <a:spcPts val="800"/>
              </a:spcAft>
              <a:buFont typeface="+mj-lt"/>
              <a:buAutoNum type="arabicPeriod"/>
            </a:pPr>
            <a:r>
              <a:rPr lang="en-GB" sz="3200">
                <a:latin typeface="Aptos" panose="020B0004020202020204" pitchFamily="34" charset="0"/>
              </a:rPr>
              <a:t>Building on experience from the Planning London Datahub to explore whether similar principles can work outside of London </a:t>
            </a:r>
          </a:p>
          <a:p>
            <a:pPr marL="457200" indent="-457200">
              <a:lnSpc>
                <a:spcPct val="115000"/>
              </a:lnSpc>
              <a:spcAft>
                <a:spcPts val="800"/>
              </a:spcAft>
              <a:buFont typeface="+mj-lt"/>
              <a:buAutoNum type="arabicPeriod"/>
            </a:pPr>
            <a:r>
              <a:rPr lang="en-GB" sz="3200">
                <a:latin typeface="Aptos" panose="020B0004020202020204" pitchFamily="34" charset="0"/>
              </a:rPr>
              <a:t>Delivering a project through establishing a collaborative working relationship with multiple tiers of  local authorities in both cities, planning back-office system providers and the built environment technology sector.</a:t>
            </a:r>
          </a:p>
        </p:txBody>
      </p:sp>
      <p:grpSp>
        <p:nvGrpSpPr>
          <p:cNvPr id="5" name="Group 4">
            <a:extLst>
              <a:ext uri="{FF2B5EF4-FFF2-40B4-BE49-F238E27FC236}">
                <a16:creationId xmlns:a16="http://schemas.microsoft.com/office/drawing/2014/main" id="{B19BEB8E-815E-6F3F-6665-3D4468AC4B7D}"/>
              </a:ext>
            </a:extLst>
          </p:cNvPr>
          <p:cNvGrpSpPr/>
          <p:nvPr/>
        </p:nvGrpSpPr>
        <p:grpSpPr>
          <a:xfrm>
            <a:off x="8244190" y="146408"/>
            <a:ext cx="3921716" cy="373548"/>
            <a:chOff x="1458888" y="5491404"/>
            <a:chExt cx="3921716" cy="373548"/>
          </a:xfrm>
        </p:grpSpPr>
        <p:pic>
          <p:nvPicPr>
            <p:cNvPr id="6" name="Picture 5" descr="A black background with white text&#10;&#10;AI-generated content may be incorrect.">
              <a:extLst>
                <a:ext uri="{FF2B5EF4-FFF2-40B4-BE49-F238E27FC236}">
                  <a16:creationId xmlns:a16="http://schemas.microsoft.com/office/drawing/2014/main" id="{EBDB58C4-444D-6CF4-1149-44C693FF80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7" name="Picture 6">
              <a:extLst>
                <a:ext uri="{FF2B5EF4-FFF2-40B4-BE49-F238E27FC236}">
                  <a16:creationId xmlns:a16="http://schemas.microsoft.com/office/drawing/2014/main" id="{DD38E15F-D86E-EAF7-0105-C9F51D6E5CAD}"/>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8" name="Straight Connector 7">
              <a:extLst>
                <a:ext uri="{FF2B5EF4-FFF2-40B4-BE49-F238E27FC236}">
                  <a16:creationId xmlns:a16="http://schemas.microsoft.com/office/drawing/2014/main" id="{6E03CD3D-F82C-C071-7F0D-5A3F78D70326}"/>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2888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53AA64-B9B5-D5D1-CB05-4B60D10FF846}"/>
              </a:ext>
            </a:extLst>
          </p:cNvPr>
          <p:cNvSpPr>
            <a:spLocks noGrp="1"/>
          </p:cNvSpPr>
          <p:nvPr>
            <p:ph type="body" sz="quarter" idx="14"/>
          </p:nvPr>
        </p:nvSpPr>
        <p:spPr/>
        <p:txBody>
          <a:bodyPr/>
          <a:lstStyle/>
          <a:p>
            <a:r>
              <a:rPr lang="en-GB"/>
              <a:t>Project Objectives </a:t>
            </a:r>
          </a:p>
        </p:txBody>
      </p:sp>
      <p:sp>
        <p:nvSpPr>
          <p:cNvPr id="3" name="Content Placeholder 2">
            <a:extLst>
              <a:ext uri="{FF2B5EF4-FFF2-40B4-BE49-F238E27FC236}">
                <a16:creationId xmlns:a16="http://schemas.microsoft.com/office/drawing/2014/main" id="{A3804DCE-22E2-1A82-0E73-E919CE5F80FA}"/>
              </a:ext>
            </a:extLst>
          </p:cNvPr>
          <p:cNvSpPr>
            <a:spLocks noGrp="1"/>
          </p:cNvSpPr>
          <p:nvPr>
            <p:ph idx="1"/>
          </p:nvPr>
        </p:nvSpPr>
        <p:spPr>
          <a:xfrm>
            <a:off x="544653" y="1545266"/>
            <a:ext cx="11102693" cy="4231066"/>
          </a:xfrm>
        </p:spPr>
        <p:txBody>
          <a:bodyPr>
            <a:normAutofit fontScale="62500" lnSpcReduction="20000"/>
          </a:bodyPr>
          <a:lstStyle/>
          <a:p>
            <a:pPr marL="457200" indent="-457200" fontAlgn="base">
              <a:buFont typeface="Arial" panose="020B0604020202020204" pitchFamily="34" charset="0"/>
              <a:buChar char="•"/>
            </a:pPr>
            <a:r>
              <a:rPr lang="en-GB"/>
              <a:t>Exploration of current Greater Manchester approach to monitoring development sites through the planning system</a:t>
            </a:r>
            <a:r>
              <a:rPr lang="en-US"/>
              <a:t>​</a:t>
            </a:r>
          </a:p>
          <a:p>
            <a:pPr fontAlgn="base"/>
            <a:endParaRPr lang="en-US" sz="200"/>
          </a:p>
          <a:p>
            <a:pPr marL="457200" indent="-457200" fontAlgn="base">
              <a:buFont typeface="Arial" panose="020B0604020202020204" pitchFamily="34" charset="0"/>
              <a:buChar char="•"/>
            </a:pPr>
            <a:r>
              <a:rPr lang="en-GB"/>
              <a:t>Pilot the application of London planning data hub to Greater Manchester as a tool to monitor development across Greater Manchester</a:t>
            </a:r>
            <a:endParaRPr lang="en-US"/>
          </a:p>
          <a:p>
            <a:pPr fontAlgn="base"/>
            <a:endParaRPr lang="en-US" sz="300"/>
          </a:p>
          <a:p>
            <a:pPr marL="457200" indent="-457200" fontAlgn="base">
              <a:buFont typeface="Arial" panose="020B0604020202020204" pitchFamily="34" charset="0"/>
              <a:buChar char="•"/>
            </a:pPr>
            <a:r>
              <a:rPr lang="en-GB"/>
              <a:t>Develop an understanding of how a shared platform for collecting and sharing data might work</a:t>
            </a:r>
            <a:r>
              <a:rPr lang="en-US"/>
              <a:t>​</a:t>
            </a:r>
          </a:p>
          <a:p>
            <a:pPr marL="457200" indent="-457200" fontAlgn="base">
              <a:buFont typeface="Arial" panose="020B0604020202020204" pitchFamily="34" charset="0"/>
              <a:buChar char="•"/>
            </a:pPr>
            <a:endParaRPr lang="en-US" sz="300"/>
          </a:p>
          <a:p>
            <a:pPr marL="457200" indent="-457200" fontAlgn="base">
              <a:buFont typeface="Arial" panose="020B0604020202020204" pitchFamily="34" charset="0"/>
              <a:buChar char="•"/>
            </a:pPr>
            <a:r>
              <a:rPr lang="en-GB"/>
              <a:t>Build an understanding of how the built environment sector can engage better with development data to deliver quality outputs </a:t>
            </a:r>
            <a:r>
              <a:rPr lang="en-US"/>
              <a:t>​</a:t>
            </a:r>
          </a:p>
          <a:p>
            <a:pPr marL="457200" indent="-457200" fontAlgn="base">
              <a:buFont typeface="Arial" panose="020B0604020202020204" pitchFamily="34" charset="0"/>
              <a:buChar char="•"/>
            </a:pPr>
            <a:endParaRPr lang="en-US" sz="300"/>
          </a:p>
          <a:p>
            <a:pPr marL="457200" indent="-457200" fontAlgn="base">
              <a:buFont typeface="Arial" panose="020B0604020202020204" pitchFamily="34" charset="0"/>
              <a:buChar char="•"/>
            </a:pPr>
            <a:r>
              <a:rPr lang="en-GB"/>
              <a:t>Develop recommendations for how the built environment data work can scale including an initial business case for this work</a:t>
            </a:r>
            <a:endParaRPr lang="en-US"/>
          </a:p>
          <a:p>
            <a:endParaRPr lang="en-GB"/>
          </a:p>
        </p:txBody>
      </p:sp>
      <p:grpSp>
        <p:nvGrpSpPr>
          <p:cNvPr id="4" name="Group 3">
            <a:extLst>
              <a:ext uri="{FF2B5EF4-FFF2-40B4-BE49-F238E27FC236}">
                <a16:creationId xmlns:a16="http://schemas.microsoft.com/office/drawing/2014/main" id="{357DF7A6-7545-3C18-990D-BC77F4F3CDF5}"/>
              </a:ext>
            </a:extLst>
          </p:cNvPr>
          <p:cNvGrpSpPr/>
          <p:nvPr/>
        </p:nvGrpSpPr>
        <p:grpSpPr>
          <a:xfrm>
            <a:off x="8244190" y="146408"/>
            <a:ext cx="3921716" cy="373548"/>
            <a:chOff x="1458888" y="5491404"/>
            <a:chExt cx="3921716" cy="373548"/>
          </a:xfrm>
        </p:grpSpPr>
        <p:pic>
          <p:nvPicPr>
            <p:cNvPr id="5" name="Picture 4" descr="A black background with white text&#10;&#10;AI-generated content may be incorrect.">
              <a:extLst>
                <a:ext uri="{FF2B5EF4-FFF2-40B4-BE49-F238E27FC236}">
                  <a16:creationId xmlns:a16="http://schemas.microsoft.com/office/drawing/2014/main" id="{B3C0D67F-D563-1B14-87AF-38FF49F4B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6" name="Picture 5">
              <a:extLst>
                <a:ext uri="{FF2B5EF4-FFF2-40B4-BE49-F238E27FC236}">
                  <a16:creationId xmlns:a16="http://schemas.microsoft.com/office/drawing/2014/main" id="{83C4CF9D-42F8-1445-258E-8B9C83FF4276}"/>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7" name="Straight Connector 6">
              <a:extLst>
                <a:ext uri="{FF2B5EF4-FFF2-40B4-BE49-F238E27FC236}">
                  <a16:creationId xmlns:a16="http://schemas.microsoft.com/office/drawing/2014/main" id="{B828B1F2-1814-F9D4-7BED-E59C1BAC1BDA}"/>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6950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0" name="Picture 12" descr="Greater Manchester Moving">
            <a:extLst>
              <a:ext uri="{FF2B5EF4-FFF2-40B4-BE49-F238E27FC236}">
                <a16:creationId xmlns:a16="http://schemas.microsoft.com/office/drawing/2014/main" id="{A4A51ED1-9055-3AEC-4B19-DFB306AB5F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094" y="3139325"/>
            <a:ext cx="3876675" cy="29718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FE5D350F-92F3-4BB3-CA4D-D4A977AA9462}"/>
              </a:ext>
            </a:extLst>
          </p:cNvPr>
          <p:cNvSpPr/>
          <p:nvPr/>
        </p:nvSpPr>
        <p:spPr>
          <a:xfrm>
            <a:off x="3056155" y="1293354"/>
            <a:ext cx="1305355" cy="586799"/>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GMCA</a:t>
            </a:r>
          </a:p>
        </p:txBody>
      </p:sp>
      <p:sp>
        <p:nvSpPr>
          <p:cNvPr id="13" name="Rectangle: Rounded Corners 12">
            <a:extLst>
              <a:ext uri="{FF2B5EF4-FFF2-40B4-BE49-F238E27FC236}">
                <a16:creationId xmlns:a16="http://schemas.microsoft.com/office/drawing/2014/main" id="{F0B64B9E-EE2B-E7A8-4EE3-1C80C9EB69C0}"/>
              </a:ext>
            </a:extLst>
          </p:cNvPr>
          <p:cNvSpPr/>
          <p:nvPr/>
        </p:nvSpPr>
        <p:spPr>
          <a:xfrm>
            <a:off x="3056155" y="2085834"/>
            <a:ext cx="1305356" cy="586799"/>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GLA</a:t>
            </a:r>
          </a:p>
        </p:txBody>
      </p:sp>
      <p:cxnSp>
        <p:nvCxnSpPr>
          <p:cNvPr id="14" name="Straight Connector 13">
            <a:extLst>
              <a:ext uri="{FF2B5EF4-FFF2-40B4-BE49-F238E27FC236}">
                <a16:creationId xmlns:a16="http://schemas.microsoft.com/office/drawing/2014/main" id="{9BD8468E-FE9E-3394-F9E2-1D7A4E2499F3}"/>
              </a:ext>
            </a:extLst>
          </p:cNvPr>
          <p:cNvCxnSpPr>
            <a:cxnSpLocks/>
          </p:cNvCxnSpPr>
          <p:nvPr/>
        </p:nvCxnSpPr>
        <p:spPr>
          <a:xfrm flipH="1">
            <a:off x="3708833" y="1988179"/>
            <a:ext cx="1869270"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282578CB-9BB8-F22C-EC98-7DD934B0598D}"/>
              </a:ext>
            </a:extLst>
          </p:cNvPr>
          <p:cNvSpPr/>
          <p:nvPr/>
        </p:nvSpPr>
        <p:spPr>
          <a:xfrm>
            <a:off x="5222909" y="890539"/>
            <a:ext cx="1950496" cy="74989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solidFill>
                  <a:schemeClr val="tx1">
                    <a:lumMod val="65000"/>
                    <a:lumOff val="35000"/>
                  </a:schemeClr>
                </a:solidFill>
              </a:rPr>
              <a:t>ODP Strategic Project</a:t>
            </a:r>
          </a:p>
        </p:txBody>
      </p:sp>
      <p:cxnSp>
        <p:nvCxnSpPr>
          <p:cNvPr id="17" name="Straight Connector 16">
            <a:extLst>
              <a:ext uri="{FF2B5EF4-FFF2-40B4-BE49-F238E27FC236}">
                <a16:creationId xmlns:a16="http://schemas.microsoft.com/office/drawing/2014/main" id="{D0726DF4-C4A0-4E59-486F-D9763A42C066}"/>
              </a:ext>
            </a:extLst>
          </p:cNvPr>
          <p:cNvCxnSpPr>
            <a:cxnSpLocks/>
          </p:cNvCxnSpPr>
          <p:nvPr/>
        </p:nvCxnSpPr>
        <p:spPr>
          <a:xfrm>
            <a:off x="3732680" y="1885338"/>
            <a:ext cx="0" cy="205681"/>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32FBFF6-667A-D134-D7F0-A74EC6C3BC23}"/>
              </a:ext>
            </a:extLst>
          </p:cNvPr>
          <p:cNvCxnSpPr>
            <a:cxnSpLocks/>
          </p:cNvCxnSpPr>
          <p:nvPr/>
        </p:nvCxnSpPr>
        <p:spPr>
          <a:xfrm flipH="1" flipV="1">
            <a:off x="6846709" y="2076032"/>
            <a:ext cx="1495847" cy="5186"/>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sp>
        <p:nvSpPr>
          <p:cNvPr id="19" name="Rectangle: Rounded Corners 18">
            <a:extLst>
              <a:ext uri="{FF2B5EF4-FFF2-40B4-BE49-F238E27FC236}">
                <a16:creationId xmlns:a16="http://schemas.microsoft.com/office/drawing/2014/main" id="{86F6D147-6E76-FF6F-EC5A-786FE1D1C312}"/>
              </a:ext>
            </a:extLst>
          </p:cNvPr>
          <p:cNvSpPr/>
          <p:nvPr/>
        </p:nvSpPr>
        <p:spPr>
          <a:xfrm>
            <a:off x="9394236" y="580133"/>
            <a:ext cx="2697904" cy="72619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lumMod val="65000"/>
                    <a:lumOff val="35000"/>
                  </a:schemeClr>
                </a:solidFill>
              </a:rPr>
              <a:t>Local Authorities</a:t>
            </a:r>
          </a:p>
        </p:txBody>
      </p:sp>
      <p:sp>
        <p:nvSpPr>
          <p:cNvPr id="20" name="Rectangle: Rounded Corners 19">
            <a:extLst>
              <a:ext uri="{FF2B5EF4-FFF2-40B4-BE49-F238E27FC236}">
                <a16:creationId xmlns:a16="http://schemas.microsoft.com/office/drawing/2014/main" id="{FB482AA7-4440-1B08-6E9C-D5BEBD8B5D09}"/>
              </a:ext>
            </a:extLst>
          </p:cNvPr>
          <p:cNvSpPr/>
          <p:nvPr/>
        </p:nvSpPr>
        <p:spPr>
          <a:xfrm>
            <a:off x="9494096" y="2001358"/>
            <a:ext cx="2697904" cy="68964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lumMod val="65000"/>
                    <a:lumOff val="35000"/>
                  </a:schemeClr>
                </a:solidFill>
              </a:rPr>
              <a:t>Planning Portal and Back Office Providers</a:t>
            </a:r>
          </a:p>
        </p:txBody>
      </p:sp>
      <p:sp>
        <p:nvSpPr>
          <p:cNvPr id="21" name="Rectangle: Rounded Corners 20">
            <a:extLst>
              <a:ext uri="{FF2B5EF4-FFF2-40B4-BE49-F238E27FC236}">
                <a16:creationId xmlns:a16="http://schemas.microsoft.com/office/drawing/2014/main" id="{4B2CDDC8-2D99-347D-E007-2C151C5441DE}"/>
              </a:ext>
            </a:extLst>
          </p:cNvPr>
          <p:cNvSpPr/>
          <p:nvPr/>
        </p:nvSpPr>
        <p:spPr>
          <a:xfrm>
            <a:off x="9457394" y="3356181"/>
            <a:ext cx="2697904" cy="68964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lumMod val="65000"/>
                    <a:lumOff val="35000"/>
                  </a:schemeClr>
                </a:solidFill>
              </a:rPr>
              <a:t>Build a connector for a database (Atkins)</a:t>
            </a:r>
          </a:p>
        </p:txBody>
      </p:sp>
      <p:cxnSp>
        <p:nvCxnSpPr>
          <p:cNvPr id="22" name="Straight Connector 21">
            <a:extLst>
              <a:ext uri="{FF2B5EF4-FFF2-40B4-BE49-F238E27FC236}">
                <a16:creationId xmlns:a16="http://schemas.microsoft.com/office/drawing/2014/main" id="{C235D84E-C035-5CA8-F3EA-10B819EA5A07}"/>
              </a:ext>
            </a:extLst>
          </p:cNvPr>
          <p:cNvCxnSpPr>
            <a:cxnSpLocks/>
          </p:cNvCxnSpPr>
          <p:nvPr/>
        </p:nvCxnSpPr>
        <p:spPr>
          <a:xfrm flipV="1">
            <a:off x="7879337" y="854338"/>
            <a:ext cx="0" cy="2877012"/>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E722D1F-C8B5-6DC3-E7F5-B54E000D47BE}"/>
              </a:ext>
            </a:extLst>
          </p:cNvPr>
          <p:cNvCxnSpPr>
            <a:cxnSpLocks/>
          </p:cNvCxnSpPr>
          <p:nvPr/>
        </p:nvCxnSpPr>
        <p:spPr>
          <a:xfrm flipH="1">
            <a:off x="7853726" y="854338"/>
            <a:ext cx="463219"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B20BC6D-AA37-2F0F-2168-422686510D23}"/>
              </a:ext>
            </a:extLst>
          </p:cNvPr>
          <p:cNvCxnSpPr>
            <a:cxnSpLocks/>
          </p:cNvCxnSpPr>
          <p:nvPr/>
        </p:nvCxnSpPr>
        <p:spPr>
          <a:xfrm flipH="1">
            <a:off x="7853726" y="3731350"/>
            <a:ext cx="463219"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sp>
        <p:nvSpPr>
          <p:cNvPr id="25" name="TextBox 12">
            <a:extLst>
              <a:ext uri="{FF2B5EF4-FFF2-40B4-BE49-F238E27FC236}">
                <a16:creationId xmlns:a16="http://schemas.microsoft.com/office/drawing/2014/main" id="{F3726CC3-72AA-C2D6-FD75-B07BD5066FB9}"/>
              </a:ext>
            </a:extLst>
          </p:cNvPr>
          <p:cNvSpPr txBox="1"/>
          <p:nvPr/>
        </p:nvSpPr>
        <p:spPr>
          <a:xfrm>
            <a:off x="353659" y="1054782"/>
            <a:ext cx="2547613" cy="206210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600">
                <a:solidFill>
                  <a:srgbClr val="2D5161"/>
                </a:solidFill>
              </a:rPr>
              <a:t>Delivering a MHCLG funded discovery project through collaborative working, building on experience from Planning London Data Hub, testing applicability beyond London.</a:t>
            </a:r>
          </a:p>
        </p:txBody>
      </p:sp>
      <p:cxnSp>
        <p:nvCxnSpPr>
          <p:cNvPr id="26" name="Straight Connector 25">
            <a:extLst>
              <a:ext uri="{FF2B5EF4-FFF2-40B4-BE49-F238E27FC236}">
                <a16:creationId xmlns:a16="http://schemas.microsoft.com/office/drawing/2014/main" id="{E80CD848-A0D3-80FE-5FA3-A86821913B7F}"/>
              </a:ext>
            </a:extLst>
          </p:cNvPr>
          <p:cNvCxnSpPr>
            <a:cxnSpLocks/>
          </p:cNvCxnSpPr>
          <p:nvPr/>
        </p:nvCxnSpPr>
        <p:spPr>
          <a:xfrm>
            <a:off x="4921691" y="1989593"/>
            <a:ext cx="0" cy="2849335"/>
          </a:xfrm>
          <a:prstGeom prst="line">
            <a:avLst/>
          </a:prstGeom>
          <a:ln w="57150">
            <a:solidFill>
              <a:srgbClr val="2D5161"/>
            </a:solidFill>
            <a:prstDash val="dash"/>
          </a:ln>
        </p:spPr>
        <p:style>
          <a:lnRef idx="2">
            <a:schemeClr val="accent1"/>
          </a:lnRef>
          <a:fillRef idx="0">
            <a:schemeClr val="accent1"/>
          </a:fillRef>
          <a:effectRef idx="1">
            <a:schemeClr val="accent1"/>
          </a:effectRef>
          <a:fontRef idx="minor">
            <a:schemeClr val="tx1"/>
          </a:fontRef>
        </p:style>
      </p:cxnSp>
      <p:sp>
        <p:nvSpPr>
          <p:cNvPr id="27" name="Rectangle: Rounded Corners 26">
            <a:extLst>
              <a:ext uri="{FF2B5EF4-FFF2-40B4-BE49-F238E27FC236}">
                <a16:creationId xmlns:a16="http://schemas.microsoft.com/office/drawing/2014/main" id="{5D070741-2D50-2BC1-63C4-F524FD6DA206}"/>
              </a:ext>
            </a:extLst>
          </p:cNvPr>
          <p:cNvSpPr/>
          <p:nvPr/>
        </p:nvSpPr>
        <p:spPr>
          <a:xfrm>
            <a:off x="5395845" y="4310629"/>
            <a:ext cx="1895570" cy="1578578"/>
          </a:xfrm>
          <a:prstGeom prst="roundRect">
            <a:avLst/>
          </a:prstGeom>
          <a:solidFill>
            <a:srgbClr val="2D516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br>
              <a:rPr lang="en-GB" sz="1400" b="1">
                <a:solidFill>
                  <a:schemeClr val="bg1"/>
                </a:solidFill>
              </a:rPr>
            </a:br>
            <a:r>
              <a:rPr lang="en-GB" sz="1400" b="1">
                <a:solidFill>
                  <a:schemeClr val="bg1"/>
                </a:solidFill>
              </a:rPr>
              <a:t>Pilot Adopters</a:t>
            </a:r>
          </a:p>
          <a:p>
            <a:pPr marL="285750" indent="-285750">
              <a:buFont typeface="Arial" panose="020B0604020202020204" pitchFamily="34" charset="0"/>
              <a:buChar char="•"/>
            </a:pPr>
            <a:r>
              <a:rPr lang="en-GB" sz="1400">
                <a:solidFill>
                  <a:schemeClr val="bg1"/>
                </a:solidFill>
              </a:rPr>
              <a:t>Salford</a:t>
            </a:r>
          </a:p>
          <a:p>
            <a:pPr marL="285750" indent="-285750">
              <a:buFont typeface="Arial" panose="020B0604020202020204" pitchFamily="34" charset="0"/>
              <a:buChar char="•"/>
            </a:pPr>
            <a:r>
              <a:rPr lang="en-GB" sz="1400">
                <a:solidFill>
                  <a:schemeClr val="bg1"/>
                </a:solidFill>
              </a:rPr>
              <a:t>Dorset</a:t>
            </a:r>
          </a:p>
          <a:p>
            <a:pPr marL="285750" indent="-285750">
              <a:buFont typeface="Arial" panose="020B0604020202020204" pitchFamily="34" charset="0"/>
              <a:buChar char="•"/>
            </a:pPr>
            <a:r>
              <a:rPr lang="en-GB" sz="1400">
                <a:solidFill>
                  <a:schemeClr val="bg1"/>
                </a:solidFill>
              </a:rPr>
              <a:t>Redbridge</a:t>
            </a:r>
          </a:p>
          <a:p>
            <a:pPr marL="285750" indent="-285750">
              <a:buFont typeface="Arial" panose="020B0604020202020204" pitchFamily="34" charset="0"/>
              <a:buChar char="•"/>
            </a:pPr>
            <a:r>
              <a:rPr lang="en-GB" sz="1400">
                <a:solidFill>
                  <a:schemeClr val="bg1"/>
                </a:solidFill>
              </a:rPr>
              <a:t>Leeds</a:t>
            </a:r>
          </a:p>
          <a:p>
            <a:pPr marL="285750" indent="-285750">
              <a:buFont typeface="Arial" panose="020B0604020202020204" pitchFamily="34" charset="0"/>
              <a:buChar char="•"/>
            </a:pPr>
            <a:r>
              <a:rPr lang="en-GB" sz="1400">
                <a:solidFill>
                  <a:schemeClr val="bg1"/>
                </a:solidFill>
              </a:rPr>
              <a:t>Hounslow</a:t>
            </a:r>
          </a:p>
          <a:p>
            <a:endParaRPr lang="en-GB" sz="1600" b="1">
              <a:solidFill>
                <a:schemeClr val="bg1"/>
              </a:solidFill>
            </a:endParaRPr>
          </a:p>
        </p:txBody>
      </p:sp>
      <p:cxnSp>
        <p:nvCxnSpPr>
          <p:cNvPr id="28" name="Straight Connector 27">
            <a:extLst>
              <a:ext uri="{FF2B5EF4-FFF2-40B4-BE49-F238E27FC236}">
                <a16:creationId xmlns:a16="http://schemas.microsoft.com/office/drawing/2014/main" id="{76ACE727-AF69-635F-C90E-B7046E030B77}"/>
              </a:ext>
            </a:extLst>
          </p:cNvPr>
          <p:cNvCxnSpPr>
            <a:cxnSpLocks/>
            <a:endCxn id="27" idx="3"/>
          </p:cNvCxnSpPr>
          <p:nvPr/>
        </p:nvCxnSpPr>
        <p:spPr>
          <a:xfrm flipH="1">
            <a:off x="7291415" y="5099918"/>
            <a:ext cx="602400"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86B9CF6-DA3C-2319-4F13-2A48D655CC87}"/>
              </a:ext>
            </a:extLst>
          </p:cNvPr>
          <p:cNvCxnSpPr>
            <a:cxnSpLocks/>
          </p:cNvCxnSpPr>
          <p:nvPr/>
        </p:nvCxnSpPr>
        <p:spPr>
          <a:xfrm flipV="1">
            <a:off x="7913424" y="4625225"/>
            <a:ext cx="5337" cy="1176615"/>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5ACDCDB-FE33-E988-E750-70C363B3A8E8}"/>
              </a:ext>
            </a:extLst>
          </p:cNvPr>
          <p:cNvCxnSpPr>
            <a:cxnSpLocks/>
          </p:cNvCxnSpPr>
          <p:nvPr/>
        </p:nvCxnSpPr>
        <p:spPr>
          <a:xfrm flipH="1">
            <a:off x="7893815" y="4655565"/>
            <a:ext cx="455557"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67B9D0-EBC8-5D41-0524-729849C07941}"/>
              </a:ext>
            </a:extLst>
          </p:cNvPr>
          <p:cNvCxnSpPr>
            <a:cxnSpLocks/>
          </p:cNvCxnSpPr>
          <p:nvPr/>
        </p:nvCxnSpPr>
        <p:spPr>
          <a:xfrm flipH="1">
            <a:off x="7886047" y="5801840"/>
            <a:ext cx="455557" cy="0"/>
          </a:xfrm>
          <a:prstGeom prst="line">
            <a:avLst/>
          </a:prstGeom>
          <a:ln w="57150">
            <a:solidFill>
              <a:srgbClr val="2D516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32A4860-14C6-F8B9-B5F1-B11ADE4B924C}"/>
              </a:ext>
            </a:extLst>
          </p:cNvPr>
          <p:cNvCxnSpPr>
            <a:cxnSpLocks/>
          </p:cNvCxnSpPr>
          <p:nvPr/>
        </p:nvCxnSpPr>
        <p:spPr>
          <a:xfrm flipH="1">
            <a:off x="4862639" y="4820921"/>
            <a:ext cx="648064" cy="3055"/>
          </a:xfrm>
          <a:prstGeom prst="line">
            <a:avLst/>
          </a:prstGeom>
          <a:ln w="57150">
            <a:solidFill>
              <a:srgbClr val="2D5161"/>
            </a:solidFill>
            <a:prstDash val="dash"/>
          </a:ln>
        </p:spPr>
        <p:style>
          <a:lnRef idx="2">
            <a:schemeClr val="accent1"/>
          </a:lnRef>
          <a:fillRef idx="0">
            <a:schemeClr val="accent1"/>
          </a:fillRef>
          <a:effectRef idx="1">
            <a:schemeClr val="accent1"/>
          </a:effectRef>
          <a:fontRef idx="minor">
            <a:schemeClr val="tx1"/>
          </a:fontRef>
        </p:style>
      </p:cxnSp>
      <p:sp>
        <p:nvSpPr>
          <p:cNvPr id="33" name="Rectangle: Rounded Corners 32">
            <a:extLst>
              <a:ext uri="{FF2B5EF4-FFF2-40B4-BE49-F238E27FC236}">
                <a16:creationId xmlns:a16="http://schemas.microsoft.com/office/drawing/2014/main" id="{C84A8623-94B5-3ABF-2D7A-20905A6040D1}"/>
              </a:ext>
            </a:extLst>
          </p:cNvPr>
          <p:cNvSpPr/>
          <p:nvPr/>
        </p:nvSpPr>
        <p:spPr>
          <a:xfrm>
            <a:off x="9340313" y="4321391"/>
            <a:ext cx="2893056" cy="68964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lumMod val="65000"/>
                    <a:lumOff val="35000"/>
                  </a:schemeClr>
                </a:solidFill>
              </a:rPr>
              <a:t>Strategic GM Project &amp; Pilot adopter's link</a:t>
            </a:r>
          </a:p>
        </p:txBody>
      </p:sp>
      <p:sp>
        <p:nvSpPr>
          <p:cNvPr id="34" name="Rectangle: Rounded Corners 33">
            <a:extLst>
              <a:ext uri="{FF2B5EF4-FFF2-40B4-BE49-F238E27FC236}">
                <a16:creationId xmlns:a16="http://schemas.microsoft.com/office/drawing/2014/main" id="{7AFF91E0-3088-3FDB-6992-3F2ACA0490CD}"/>
              </a:ext>
            </a:extLst>
          </p:cNvPr>
          <p:cNvSpPr/>
          <p:nvPr/>
        </p:nvSpPr>
        <p:spPr>
          <a:xfrm>
            <a:off x="9494096" y="5440982"/>
            <a:ext cx="2693337" cy="5868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chemeClr val="tx1">
                    <a:lumMod val="65000"/>
                    <a:lumOff val="35000"/>
                  </a:schemeClr>
                </a:solidFill>
              </a:rPr>
              <a:t>Risk without co-ordination</a:t>
            </a:r>
          </a:p>
        </p:txBody>
      </p:sp>
      <p:grpSp>
        <p:nvGrpSpPr>
          <p:cNvPr id="35" name="Group 34">
            <a:extLst>
              <a:ext uri="{FF2B5EF4-FFF2-40B4-BE49-F238E27FC236}">
                <a16:creationId xmlns:a16="http://schemas.microsoft.com/office/drawing/2014/main" id="{AE48232B-7A63-0A35-D814-359DEA14E215}"/>
              </a:ext>
            </a:extLst>
          </p:cNvPr>
          <p:cNvGrpSpPr/>
          <p:nvPr/>
        </p:nvGrpSpPr>
        <p:grpSpPr>
          <a:xfrm>
            <a:off x="8233582" y="147549"/>
            <a:ext cx="3921716" cy="373548"/>
            <a:chOff x="1458888" y="5491404"/>
            <a:chExt cx="3921716" cy="373548"/>
          </a:xfrm>
        </p:grpSpPr>
        <p:pic>
          <p:nvPicPr>
            <p:cNvPr id="36" name="Picture 35" descr="A black background with white text&#10;&#10;AI-generated content may be incorrect.">
              <a:extLst>
                <a:ext uri="{FF2B5EF4-FFF2-40B4-BE49-F238E27FC236}">
                  <a16:creationId xmlns:a16="http://schemas.microsoft.com/office/drawing/2014/main" id="{0AE52C10-7BB8-7CA9-7875-61AD072AC9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37" name="Picture 36">
              <a:extLst>
                <a:ext uri="{FF2B5EF4-FFF2-40B4-BE49-F238E27FC236}">
                  <a16:creationId xmlns:a16="http://schemas.microsoft.com/office/drawing/2014/main" id="{4BB73EAE-CC29-C39D-22E0-C062B3605D90}"/>
                </a:ext>
              </a:extLst>
            </p:cNvPr>
            <p:cNvPicPr>
              <a:picLocks noChangeAspect="1"/>
            </p:cNvPicPr>
            <p:nvPr/>
          </p:nvPicPr>
          <p:blipFill>
            <a:blip r:embed="rId4"/>
            <a:stretch>
              <a:fillRect/>
            </a:stretch>
          </p:blipFill>
          <p:spPr>
            <a:xfrm>
              <a:off x="3416019" y="5491404"/>
              <a:ext cx="1964585" cy="373548"/>
            </a:xfrm>
            <a:prstGeom prst="rect">
              <a:avLst/>
            </a:prstGeom>
          </p:spPr>
        </p:pic>
        <p:cxnSp>
          <p:nvCxnSpPr>
            <p:cNvPr id="38" name="Straight Connector 37">
              <a:extLst>
                <a:ext uri="{FF2B5EF4-FFF2-40B4-BE49-F238E27FC236}">
                  <a16:creationId xmlns:a16="http://schemas.microsoft.com/office/drawing/2014/main" id="{A6CBC3B3-6988-108A-BF95-8E5E9FA17420}"/>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pic>
        <p:nvPicPr>
          <p:cNvPr id="40" name="Graphic 39" descr="Meeting with solid fill">
            <a:extLst>
              <a:ext uri="{FF2B5EF4-FFF2-40B4-BE49-F238E27FC236}">
                <a16:creationId xmlns:a16="http://schemas.microsoft.com/office/drawing/2014/main" id="{C3CB6012-91C5-ED81-4870-98222F18AF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40957" y="1464833"/>
            <a:ext cx="914400" cy="914400"/>
          </a:xfrm>
          <a:prstGeom prst="rect">
            <a:avLst/>
          </a:prstGeom>
        </p:spPr>
      </p:pic>
      <p:pic>
        <p:nvPicPr>
          <p:cNvPr id="42" name="Graphic 41" descr="Online meeting with solid fill">
            <a:extLst>
              <a:ext uri="{FF2B5EF4-FFF2-40B4-BE49-F238E27FC236}">
                <a16:creationId xmlns:a16="http://schemas.microsoft.com/office/drawing/2014/main" id="{38AF7A7F-EF52-90A2-622D-FE766FDC19A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65677" y="531665"/>
            <a:ext cx="914400" cy="914400"/>
          </a:xfrm>
          <a:prstGeom prst="rect">
            <a:avLst/>
          </a:prstGeom>
        </p:spPr>
      </p:pic>
      <p:pic>
        <p:nvPicPr>
          <p:cNvPr id="46" name="Graphic 45" descr="Cloud Computing with solid fill">
            <a:extLst>
              <a:ext uri="{FF2B5EF4-FFF2-40B4-BE49-F238E27FC236}">
                <a16:creationId xmlns:a16="http://schemas.microsoft.com/office/drawing/2014/main" id="{D2E5DAFF-43C3-5FD0-225C-11613D973FD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13860" y="1831580"/>
            <a:ext cx="914400" cy="914400"/>
          </a:xfrm>
          <a:prstGeom prst="rect">
            <a:avLst/>
          </a:prstGeom>
        </p:spPr>
      </p:pic>
      <p:pic>
        <p:nvPicPr>
          <p:cNvPr id="48" name="Graphic 47" descr="Ethernet with solid fill">
            <a:extLst>
              <a:ext uri="{FF2B5EF4-FFF2-40B4-BE49-F238E27FC236}">
                <a16:creationId xmlns:a16="http://schemas.microsoft.com/office/drawing/2014/main" id="{76D90C61-A72C-D6BE-0595-C7D3ADECDEA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585270" y="3222246"/>
            <a:ext cx="914400" cy="914400"/>
          </a:xfrm>
          <a:prstGeom prst="rect">
            <a:avLst/>
          </a:prstGeom>
        </p:spPr>
      </p:pic>
      <p:pic>
        <p:nvPicPr>
          <p:cNvPr id="50" name="Graphic 49" descr="Link with solid fill">
            <a:extLst>
              <a:ext uri="{FF2B5EF4-FFF2-40B4-BE49-F238E27FC236}">
                <a16:creationId xmlns:a16="http://schemas.microsoft.com/office/drawing/2014/main" id="{50A41914-1DDC-635F-ACE6-CD5CD7D546A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628876" y="4209011"/>
            <a:ext cx="914400" cy="914400"/>
          </a:xfrm>
          <a:prstGeom prst="rect">
            <a:avLst/>
          </a:prstGeom>
        </p:spPr>
      </p:pic>
      <p:pic>
        <p:nvPicPr>
          <p:cNvPr id="52" name="Graphic 51" descr="Gears with solid fill">
            <a:extLst>
              <a:ext uri="{FF2B5EF4-FFF2-40B4-BE49-F238E27FC236}">
                <a16:creationId xmlns:a16="http://schemas.microsoft.com/office/drawing/2014/main" id="{0EEE8424-7F9E-0C50-CD42-2D4F6C1BE30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820614" y="5277182"/>
            <a:ext cx="914400" cy="914400"/>
          </a:xfrm>
          <a:prstGeom prst="rect">
            <a:avLst/>
          </a:prstGeom>
        </p:spPr>
      </p:pic>
      <p:sp>
        <p:nvSpPr>
          <p:cNvPr id="53" name="Rectangle: Rounded Corners 52">
            <a:extLst>
              <a:ext uri="{FF2B5EF4-FFF2-40B4-BE49-F238E27FC236}">
                <a16:creationId xmlns:a16="http://schemas.microsoft.com/office/drawing/2014/main" id="{000EF645-C154-2890-1012-7FC8D7D875F1}"/>
              </a:ext>
            </a:extLst>
          </p:cNvPr>
          <p:cNvSpPr/>
          <p:nvPr/>
        </p:nvSpPr>
        <p:spPr>
          <a:xfrm>
            <a:off x="5340919" y="3494898"/>
            <a:ext cx="1950496" cy="74989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solidFill>
                  <a:schemeClr val="tx1">
                    <a:lumMod val="65000"/>
                    <a:lumOff val="35000"/>
                  </a:schemeClr>
                </a:solidFill>
              </a:rPr>
              <a:t>ODP Development Management Software Fund</a:t>
            </a:r>
          </a:p>
        </p:txBody>
      </p:sp>
    </p:spTree>
    <p:extLst>
      <p:ext uri="{BB962C8B-B14F-4D97-AF65-F5344CB8AC3E}">
        <p14:creationId xmlns:p14="http://schemas.microsoft.com/office/powerpoint/2010/main" val="1911158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832AB32-FAF8-4347-8CD4-217A40A207A6}"/>
              </a:ext>
            </a:extLst>
          </p:cNvPr>
          <p:cNvGrpSpPr/>
          <p:nvPr/>
        </p:nvGrpSpPr>
        <p:grpSpPr>
          <a:xfrm>
            <a:off x="975837" y="335974"/>
            <a:ext cx="10008831" cy="5283228"/>
            <a:chOff x="739916" y="701708"/>
            <a:chExt cx="10008831" cy="5283228"/>
          </a:xfrm>
        </p:grpSpPr>
        <p:cxnSp>
          <p:nvCxnSpPr>
            <p:cNvPr id="5" name="Straight Connector 4">
              <a:extLst>
                <a:ext uri="{FF2B5EF4-FFF2-40B4-BE49-F238E27FC236}">
                  <a16:creationId xmlns:a16="http://schemas.microsoft.com/office/drawing/2014/main" id="{E3292E2C-CA04-FD25-A860-5B2D0F711933}"/>
                </a:ext>
              </a:extLst>
            </p:cNvPr>
            <p:cNvCxnSpPr>
              <a:cxnSpLocks/>
            </p:cNvCxnSpPr>
            <p:nvPr/>
          </p:nvCxnSpPr>
          <p:spPr>
            <a:xfrm flipV="1">
              <a:off x="2223182" y="5760543"/>
              <a:ext cx="8470346" cy="49560"/>
            </a:xfrm>
            <a:prstGeom prst="line">
              <a:avLst/>
            </a:prstGeom>
            <a:ln w="38100">
              <a:solidFill>
                <a:srgbClr val="8D9293"/>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5C3B3DE-573A-3EA6-3312-A2C93C012841}"/>
                </a:ext>
              </a:extLst>
            </p:cNvPr>
            <p:cNvCxnSpPr>
              <a:cxnSpLocks/>
            </p:cNvCxnSpPr>
            <p:nvPr/>
          </p:nvCxnSpPr>
          <p:spPr>
            <a:xfrm flipV="1">
              <a:off x="7783159" y="2825917"/>
              <a:ext cx="0" cy="1135130"/>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2EBD2ED-406E-4BE9-2A21-D2030EEAB80E}"/>
                </a:ext>
              </a:extLst>
            </p:cNvPr>
            <p:cNvCxnSpPr>
              <a:cxnSpLocks/>
            </p:cNvCxnSpPr>
            <p:nvPr/>
          </p:nvCxnSpPr>
          <p:spPr>
            <a:xfrm flipV="1">
              <a:off x="8230834" y="2933414"/>
              <a:ext cx="0" cy="2059472"/>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68085969-5107-E7EC-160F-0F2B541CFEE2}"/>
                </a:ext>
              </a:extLst>
            </p:cNvPr>
            <p:cNvSpPr/>
            <p:nvPr/>
          </p:nvSpPr>
          <p:spPr>
            <a:xfrm>
              <a:off x="2420384" y="1961690"/>
              <a:ext cx="1635977" cy="971724"/>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Planning Portal</a:t>
              </a:r>
            </a:p>
          </p:txBody>
        </p:sp>
        <p:sp>
          <p:nvSpPr>
            <p:cNvPr id="9" name="Rectangle: Rounded Corners 8">
              <a:extLst>
                <a:ext uri="{FF2B5EF4-FFF2-40B4-BE49-F238E27FC236}">
                  <a16:creationId xmlns:a16="http://schemas.microsoft.com/office/drawing/2014/main" id="{569089CC-D38A-0FC9-5AD1-4DA1AA5F26A6}"/>
                </a:ext>
              </a:extLst>
            </p:cNvPr>
            <p:cNvSpPr/>
            <p:nvPr/>
          </p:nvSpPr>
          <p:spPr>
            <a:xfrm>
              <a:off x="4633813" y="1961690"/>
              <a:ext cx="1635977" cy="971724"/>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Back Office Providers</a:t>
              </a:r>
            </a:p>
          </p:txBody>
        </p:sp>
        <p:sp>
          <p:nvSpPr>
            <p:cNvPr id="10" name="Rectangle: Rounded Corners 9">
              <a:extLst>
                <a:ext uri="{FF2B5EF4-FFF2-40B4-BE49-F238E27FC236}">
                  <a16:creationId xmlns:a16="http://schemas.microsoft.com/office/drawing/2014/main" id="{166B77EE-773D-EAA9-D0D8-EA3C48B9202D}"/>
                </a:ext>
              </a:extLst>
            </p:cNvPr>
            <p:cNvSpPr/>
            <p:nvPr/>
          </p:nvSpPr>
          <p:spPr>
            <a:xfrm>
              <a:off x="6847242" y="1935925"/>
              <a:ext cx="1635977" cy="971724"/>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Atkins</a:t>
              </a:r>
            </a:p>
          </p:txBody>
        </p:sp>
        <p:sp>
          <p:nvSpPr>
            <p:cNvPr id="11" name="Rectangle: Rounded Corners 10">
              <a:extLst>
                <a:ext uri="{FF2B5EF4-FFF2-40B4-BE49-F238E27FC236}">
                  <a16:creationId xmlns:a16="http://schemas.microsoft.com/office/drawing/2014/main" id="{2305179A-73A7-AFEE-1B36-24B6684FCA6A}"/>
                </a:ext>
              </a:extLst>
            </p:cNvPr>
            <p:cNvSpPr/>
            <p:nvPr/>
          </p:nvSpPr>
          <p:spPr>
            <a:xfrm>
              <a:off x="9060671" y="1961690"/>
              <a:ext cx="1635977" cy="971724"/>
            </a:xfrm>
            <a:prstGeom prst="roundRect">
              <a:avLst/>
            </a:prstGeom>
            <a:solidFill>
              <a:srgbClr val="2D516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Aptos" panose="02110004020202020204"/>
                  <a:ea typeface="+mn-ea"/>
                  <a:cs typeface="+mn-cs"/>
                </a:rPr>
                <a:t>GMCA</a:t>
              </a:r>
            </a:p>
          </p:txBody>
        </p:sp>
        <p:cxnSp>
          <p:nvCxnSpPr>
            <p:cNvPr id="12" name="Straight Arrow Connector 11">
              <a:extLst>
                <a:ext uri="{FF2B5EF4-FFF2-40B4-BE49-F238E27FC236}">
                  <a16:creationId xmlns:a16="http://schemas.microsoft.com/office/drawing/2014/main" id="{345737D8-6D5E-64E2-D66F-5D67275DAD35}"/>
                </a:ext>
              </a:extLst>
            </p:cNvPr>
            <p:cNvCxnSpPr>
              <a:cxnSpLocks/>
              <a:stCxn id="8" idx="3"/>
              <a:endCxn id="9" idx="1"/>
            </p:cNvCxnSpPr>
            <p:nvPr/>
          </p:nvCxnSpPr>
          <p:spPr>
            <a:xfrm>
              <a:off x="4056361" y="2447552"/>
              <a:ext cx="577452" cy="0"/>
            </a:xfrm>
            <a:prstGeom prst="straightConnector1">
              <a:avLst/>
            </a:prstGeom>
            <a:ln w="38100">
              <a:solidFill>
                <a:srgbClr val="8D929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E2802A0-D2A2-704C-1313-60D1B8425FD5}"/>
                </a:ext>
              </a:extLst>
            </p:cNvPr>
            <p:cNvCxnSpPr>
              <a:cxnSpLocks/>
            </p:cNvCxnSpPr>
            <p:nvPr/>
          </p:nvCxnSpPr>
          <p:spPr>
            <a:xfrm>
              <a:off x="6269790" y="2447552"/>
              <a:ext cx="577452" cy="0"/>
            </a:xfrm>
            <a:prstGeom prst="straightConnector1">
              <a:avLst/>
            </a:prstGeom>
            <a:ln w="38100">
              <a:solidFill>
                <a:srgbClr val="8D9293"/>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B06470C-72CF-E37E-9DC4-12027B4880D3}"/>
                </a:ext>
              </a:extLst>
            </p:cNvPr>
            <p:cNvCxnSpPr>
              <a:cxnSpLocks/>
            </p:cNvCxnSpPr>
            <p:nvPr/>
          </p:nvCxnSpPr>
          <p:spPr>
            <a:xfrm>
              <a:off x="8483219" y="2447552"/>
              <a:ext cx="577452" cy="0"/>
            </a:xfrm>
            <a:prstGeom prst="straightConnector1">
              <a:avLst/>
            </a:prstGeom>
            <a:ln w="38100">
              <a:solidFill>
                <a:srgbClr val="8D9293"/>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CAAF559-4FD0-0962-78F5-A8198C5F03A8}"/>
                </a:ext>
              </a:extLst>
            </p:cNvPr>
            <p:cNvCxnSpPr>
              <a:cxnSpLocks/>
            </p:cNvCxnSpPr>
            <p:nvPr/>
          </p:nvCxnSpPr>
          <p:spPr>
            <a:xfrm flipV="1">
              <a:off x="7633922" y="2933414"/>
              <a:ext cx="0" cy="511628"/>
            </a:xfrm>
            <a:prstGeom prst="straightConnector1">
              <a:avLst/>
            </a:prstGeom>
            <a:ln w="38100">
              <a:solidFill>
                <a:srgbClr val="8D9293"/>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B2C0383-0528-E42B-A49B-0426C1F0C590}"/>
                </a:ext>
              </a:extLst>
            </p:cNvPr>
            <p:cNvCxnSpPr>
              <a:cxnSpLocks/>
            </p:cNvCxnSpPr>
            <p:nvPr/>
          </p:nvCxnSpPr>
          <p:spPr>
            <a:xfrm>
              <a:off x="3215440" y="3419276"/>
              <a:ext cx="4418482" cy="0"/>
            </a:xfrm>
            <a:prstGeom prst="line">
              <a:avLst/>
            </a:prstGeom>
            <a:ln w="38100">
              <a:solidFill>
                <a:srgbClr val="8D929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5C1901C-7AE9-3306-1EFB-9B3023E3B29B}"/>
                </a:ext>
              </a:extLst>
            </p:cNvPr>
            <p:cNvCxnSpPr>
              <a:cxnSpLocks/>
              <a:endCxn id="8" idx="2"/>
            </p:cNvCxnSpPr>
            <p:nvPr/>
          </p:nvCxnSpPr>
          <p:spPr>
            <a:xfrm flipV="1">
              <a:off x="3238373" y="2933414"/>
              <a:ext cx="0" cy="485862"/>
            </a:xfrm>
            <a:prstGeom prst="line">
              <a:avLst/>
            </a:prstGeom>
            <a:ln w="38100">
              <a:solidFill>
                <a:srgbClr val="8D9293"/>
              </a:solidFill>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9AF75349-0C57-726A-4194-AD78A37D71BF}"/>
                </a:ext>
              </a:extLst>
            </p:cNvPr>
            <p:cNvSpPr/>
            <p:nvPr/>
          </p:nvSpPr>
          <p:spPr>
            <a:xfrm>
              <a:off x="4678887" y="3253750"/>
              <a:ext cx="1545828" cy="382584"/>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10% of application information</a:t>
              </a:r>
            </a:p>
          </p:txBody>
        </p:sp>
        <p:sp>
          <p:nvSpPr>
            <p:cNvPr id="19" name="Rectangle: Rounded Corners 18">
              <a:extLst>
                <a:ext uri="{FF2B5EF4-FFF2-40B4-BE49-F238E27FC236}">
                  <a16:creationId xmlns:a16="http://schemas.microsoft.com/office/drawing/2014/main" id="{525BC43C-CEF3-58DE-E785-CD1A77DDA965}"/>
                </a:ext>
              </a:extLst>
            </p:cNvPr>
            <p:cNvSpPr/>
            <p:nvPr/>
          </p:nvSpPr>
          <p:spPr>
            <a:xfrm>
              <a:off x="5785602" y="1383744"/>
              <a:ext cx="1545828" cy="382584"/>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90% of application information</a:t>
              </a:r>
            </a:p>
          </p:txBody>
        </p:sp>
        <p:cxnSp>
          <p:nvCxnSpPr>
            <p:cNvPr id="20" name="Straight Connector 19">
              <a:extLst>
                <a:ext uri="{FF2B5EF4-FFF2-40B4-BE49-F238E27FC236}">
                  <a16:creationId xmlns:a16="http://schemas.microsoft.com/office/drawing/2014/main" id="{2593461A-D7D9-24A2-4EB6-9F81491D6003}"/>
                </a:ext>
              </a:extLst>
            </p:cNvPr>
            <p:cNvCxnSpPr>
              <a:cxnSpLocks/>
              <a:endCxn id="19" idx="2"/>
            </p:cNvCxnSpPr>
            <p:nvPr/>
          </p:nvCxnSpPr>
          <p:spPr>
            <a:xfrm flipV="1">
              <a:off x="6558516" y="1766328"/>
              <a:ext cx="0" cy="655459"/>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4CB105D-2F30-F700-2FAF-1F2E0BD6AC12}"/>
                </a:ext>
              </a:extLst>
            </p:cNvPr>
            <p:cNvCxnSpPr>
              <a:cxnSpLocks/>
            </p:cNvCxnSpPr>
            <p:nvPr/>
          </p:nvCxnSpPr>
          <p:spPr>
            <a:xfrm flipV="1">
              <a:off x="9878659" y="2956161"/>
              <a:ext cx="0" cy="655459"/>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49F4AC00-2DC2-88E3-CEC9-43553ADD2B0E}"/>
                </a:ext>
              </a:extLst>
            </p:cNvPr>
            <p:cNvSpPr/>
            <p:nvPr/>
          </p:nvSpPr>
          <p:spPr>
            <a:xfrm>
              <a:off x="9229400" y="3634367"/>
              <a:ext cx="1298518" cy="345051"/>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Visualisation</a:t>
              </a:r>
            </a:p>
          </p:txBody>
        </p:sp>
        <p:sp>
          <p:nvSpPr>
            <p:cNvPr id="23" name="Rectangle: Rounded Corners 22">
              <a:extLst>
                <a:ext uri="{FF2B5EF4-FFF2-40B4-BE49-F238E27FC236}">
                  <a16:creationId xmlns:a16="http://schemas.microsoft.com/office/drawing/2014/main" id="{B95AA2D2-F61E-2587-94A0-017A404D81DA}"/>
                </a:ext>
              </a:extLst>
            </p:cNvPr>
            <p:cNvSpPr/>
            <p:nvPr/>
          </p:nvSpPr>
          <p:spPr>
            <a:xfrm>
              <a:off x="6965172" y="3956669"/>
              <a:ext cx="1635973" cy="820679"/>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1 Connector per back-office provider</a:t>
              </a:r>
            </a:p>
          </p:txBody>
        </p:sp>
        <p:sp>
          <p:nvSpPr>
            <p:cNvPr id="24" name="Rectangle: Rounded Corners 23">
              <a:extLst>
                <a:ext uri="{FF2B5EF4-FFF2-40B4-BE49-F238E27FC236}">
                  <a16:creationId xmlns:a16="http://schemas.microsoft.com/office/drawing/2014/main" id="{B6A5D344-AE99-2C8E-89F8-068CF92255DE}"/>
                </a:ext>
              </a:extLst>
            </p:cNvPr>
            <p:cNvSpPr/>
            <p:nvPr/>
          </p:nvSpPr>
          <p:spPr>
            <a:xfrm>
              <a:off x="7762153" y="4992886"/>
              <a:ext cx="1467247" cy="488355"/>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Elasticsearch database</a:t>
              </a:r>
            </a:p>
          </p:txBody>
        </p:sp>
        <p:cxnSp>
          <p:nvCxnSpPr>
            <p:cNvPr id="25" name="Straight Connector 24">
              <a:extLst>
                <a:ext uri="{FF2B5EF4-FFF2-40B4-BE49-F238E27FC236}">
                  <a16:creationId xmlns:a16="http://schemas.microsoft.com/office/drawing/2014/main" id="{B2673C90-4046-3A25-5C16-EC3967494DFB}"/>
                </a:ext>
              </a:extLst>
            </p:cNvPr>
            <p:cNvCxnSpPr>
              <a:cxnSpLocks/>
            </p:cNvCxnSpPr>
            <p:nvPr/>
          </p:nvCxnSpPr>
          <p:spPr>
            <a:xfrm>
              <a:off x="2019101" y="2447552"/>
              <a:ext cx="401283" cy="0"/>
            </a:xfrm>
            <a:prstGeom prst="line">
              <a:avLst/>
            </a:prstGeom>
            <a:ln w="38100">
              <a:solidFill>
                <a:srgbClr val="8D9293"/>
              </a:solidFill>
              <a:prstDash val="sysDash"/>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E29BAF99-A033-BEC1-F308-EED1926F6643}"/>
                </a:ext>
              </a:extLst>
            </p:cNvPr>
            <p:cNvSpPr/>
            <p:nvPr/>
          </p:nvSpPr>
          <p:spPr>
            <a:xfrm>
              <a:off x="1110415" y="2275026"/>
              <a:ext cx="1052512" cy="345051"/>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Application</a:t>
              </a:r>
            </a:p>
          </p:txBody>
        </p:sp>
        <p:sp>
          <p:nvSpPr>
            <p:cNvPr id="27" name="Rectangle: Rounded Corners 26">
              <a:extLst>
                <a:ext uri="{FF2B5EF4-FFF2-40B4-BE49-F238E27FC236}">
                  <a16:creationId xmlns:a16="http://schemas.microsoft.com/office/drawing/2014/main" id="{CAA1CF96-CE5E-98F8-A316-FBAD60BE6CDC}"/>
                </a:ext>
              </a:extLst>
            </p:cNvPr>
            <p:cNvSpPr/>
            <p:nvPr/>
          </p:nvSpPr>
          <p:spPr>
            <a:xfrm>
              <a:off x="5498471" y="5602352"/>
              <a:ext cx="1545828" cy="382584"/>
            </a:xfrm>
            <a:prstGeom prst="roundRect">
              <a:avLst/>
            </a:prstGeom>
            <a:solidFill>
              <a:schemeClr val="bg1">
                <a:lumMod val="65000"/>
              </a:schemeClr>
            </a:solidFill>
            <a:ln>
              <a:solidFill>
                <a:srgbClr val="8D929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Aptos" panose="02110004020202020204"/>
                  <a:ea typeface="+mn-ea"/>
                  <a:cs typeface="+mn-cs"/>
                </a:rPr>
                <a:t>JSON Connectors</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8" name="Straight Connector 27">
              <a:extLst>
                <a:ext uri="{FF2B5EF4-FFF2-40B4-BE49-F238E27FC236}">
                  <a16:creationId xmlns:a16="http://schemas.microsoft.com/office/drawing/2014/main" id="{8AEDE0ED-C09C-139B-AE4E-D40E85A63E09}"/>
                </a:ext>
              </a:extLst>
            </p:cNvPr>
            <p:cNvCxnSpPr>
              <a:cxnSpLocks/>
            </p:cNvCxnSpPr>
            <p:nvPr/>
          </p:nvCxnSpPr>
          <p:spPr>
            <a:xfrm flipH="1" flipV="1">
              <a:off x="2223181" y="5429239"/>
              <a:ext cx="1" cy="358776"/>
            </a:xfrm>
            <a:prstGeom prst="line">
              <a:avLst/>
            </a:prstGeom>
            <a:ln w="38100">
              <a:solidFill>
                <a:srgbClr val="8D9293"/>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AEA16D6-B0E6-0C13-977E-5D50E7C300E9}"/>
                </a:ext>
              </a:extLst>
            </p:cNvPr>
            <p:cNvCxnSpPr>
              <a:cxnSpLocks/>
            </p:cNvCxnSpPr>
            <p:nvPr/>
          </p:nvCxnSpPr>
          <p:spPr>
            <a:xfrm flipH="1" flipV="1">
              <a:off x="10748746" y="5429239"/>
              <a:ext cx="1" cy="358776"/>
            </a:xfrm>
            <a:prstGeom prst="line">
              <a:avLst/>
            </a:prstGeom>
            <a:ln w="38100">
              <a:solidFill>
                <a:srgbClr val="8D9293"/>
              </a:solidFill>
              <a:prstDash val="sysDot"/>
            </a:ln>
          </p:spPr>
          <p:style>
            <a:lnRef idx="1">
              <a:schemeClr val="accent1"/>
            </a:lnRef>
            <a:fillRef idx="0">
              <a:schemeClr val="accent1"/>
            </a:fillRef>
            <a:effectRef idx="0">
              <a:schemeClr val="accent1"/>
            </a:effectRef>
            <a:fontRef idx="minor">
              <a:schemeClr val="tx1"/>
            </a:fontRef>
          </p:style>
        </p:cxnSp>
        <p:sp>
          <p:nvSpPr>
            <p:cNvPr id="30" name="Text Placeholder 2">
              <a:extLst>
                <a:ext uri="{FF2B5EF4-FFF2-40B4-BE49-F238E27FC236}">
                  <a16:creationId xmlns:a16="http://schemas.microsoft.com/office/drawing/2014/main" id="{EB27445E-EED7-F63F-3E68-22A106FDD8E2}"/>
                </a:ext>
              </a:extLst>
            </p:cNvPr>
            <p:cNvSpPr txBox="1">
              <a:spLocks/>
            </p:cNvSpPr>
            <p:nvPr/>
          </p:nvSpPr>
          <p:spPr>
            <a:xfrm>
              <a:off x="739916" y="701708"/>
              <a:ext cx="7755860" cy="590335"/>
            </a:xfrm>
            <a:prstGeom prst="rect">
              <a:avLst/>
            </a:prstGeom>
          </p:spPr>
          <p:txBody>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D6573B"/>
                  </a:solidFill>
                  <a:effectLst/>
                  <a:uLnTx/>
                  <a:uFillTx/>
                  <a:latin typeface="Aptos" panose="02110004020202020204"/>
                  <a:ea typeface="+mn-ea"/>
                  <a:cs typeface="+mn-cs"/>
                </a:rPr>
                <a:t>Our task</a:t>
              </a:r>
            </a:p>
          </p:txBody>
        </p:sp>
      </p:grpSp>
      <p:grpSp>
        <p:nvGrpSpPr>
          <p:cNvPr id="31" name="Group 30">
            <a:extLst>
              <a:ext uri="{FF2B5EF4-FFF2-40B4-BE49-F238E27FC236}">
                <a16:creationId xmlns:a16="http://schemas.microsoft.com/office/drawing/2014/main" id="{8944A6BC-996E-2F58-C3C9-58759F8CAA70}"/>
              </a:ext>
            </a:extLst>
          </p:cNvPr>
          <p:cNvGrpSpPr/>
          <p:nvPr/>
        </p:nvGrpSpPr>
        <p:grpSpPr>
          <a:xfrm>
            <a:off x="8153722" y="173599"/>
            <a:ext cx="3921716" cy="373548"/>
            <a:chOff x="1458888" y="5491404"/>
            <a:chExt cx="3921716" cy="373548"/>
          </a:xfrm>
        </p:grpSpPr>
        <p:pic>
          <p:nvPicPr>
            <p:cNvPr id="32" name="Picture 31" descr="A black background with white text&#10;&#10;AI-generated content may be incorrect.">
              <a:extLst>
                <a:ext uri="{FF2B5EF4-FFF2-40B4-BE49-F238E27FC236}">
                  <a16:creationId xmlns:a16="http://schemas.microsoft.com/office/drawing/2014/main" id="{322AE645-08EE-53FC-F824-D852FE5BE3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33" name="Picture 32">
              <a:extLst>
                <a:ext uri="{FF2B5EF4-FFF2-40B4-BE49-F238E27FC236}">
                  <a16:creationId xmlns:a16="http://schemas.microsoft.com/office/drawing/2014/main" id="{A36D8718-785C-12D7-9238-C91444C4F794}"/>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34" name="Straight Connector 33">
              <a:extLst>
                <a:ext uri="{FF2B5EF4-FFF2-40B4-BE49-F238E27FC236}">
                  <a16:creationId xmlns:a16="http://schemas.microsoft.com/office/drawing/2014/main" id="{EF135F87-A40E-2DC1-F83A-3A85A99B2379}"/>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58395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5">
            <a:extLst>
              <a:ext uri="{FF2B5EF4-FFF2-40B4-BE49-F238E27FC236}">
                <a16:creationId xmlns:a16="http://schemas.microsoft.com/office/drawing/2014/main" id="{32BD6914-AD8D-EDB4-E6D9-BD96A6D189B1}"/>
              </a:ext>
            </a:extLst>
          </p:cNvPr>
          <p:cNvSpPr/>
          <p:nvPr/>
        </p:nvSpPr>
        <p:spPr>
          <a:xfrm>
            <a:off x="3647062" y="1288609"/>
            <a:ext cx="1415143" cy="1306283"/>
          </a:xfrm>
          <a:prstGeom prst="ellips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t>Summer 2025</a:t>
            </a:r>
          </a:p>
        </p:txBody>
      </p:sp>
      <p:sp>
        <p:nvSpPr>
          <p:cNvPr id="37" name="Oval 36">
            <a:extLst>
              <a:ext uri="{FF2B5EF4-FFF2-40B4-BE49-F238E27FC236}">
                <a16:creationId xmlns:a16="http://schemas.microsoft.com/office/drawing/2014/main" id="{39BE4064-EAFC-3468-3B65-AC6401992EC1}"/>
              </a:ext>
            </a:extLst>
          </p:cNvPr>
          <p:cNvSpPr/>
          <p:nvPr/>
        </p:nvSpPr>
        <p:spPr>
          <a:xfrm>
            <a:off x="9975744" y="1473332"/>
            <a:ext cx="1415143" cy="1306283"/>
          </a:xfrm>
          <a:prstGeom prst="ellips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b="1"/>
              <a:t>2026</a:t>
            </a:r>
          </a:p>
        </p:txBody>
      </p:sp>
      <p:sp>
        <p:nvSpPr>
          <p:cNvPr id="38" name="Oval 37">
            <a:extLst>
              <a:ext uri="{FF2B5EF4-FFF2-40B4-BE49-F238E27FC236}">
                <a16:creationId xmlns:a16="http://schemas.microsoft.com/office/drawing/2014/main" id="{6FC423FA-A739-F8D0-0066-390F2EEB7785}"/>
              </a:ext>
            </a:extLst>
          </p:cNvPr>
          <p:cNvSpPr/>
          <p:nvPr/>
        </p:nvSpPr>
        <p:spPr>
          <a:xfrm>
            <a:off x="6625658" y="4758062"/>
            <a:ext cx="1415143" cy="1306283"/>
          </a:xfrm>
          <a:prstGeom prst="ellips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t>Winter 2025</a:t>
            </a:r>
          </a:p>
        </p:txBody>
      </p:sp>
      <p:sp>
        <p:nvSpPr>
          <p:cNvPr id="39" name="TextBox 6">
            <a:extLst>
              <a:ext uri="{FF2B5EF4-FFF2-40B4-BE49-F238E27FC236}">
                <a16:creationId xmlns:a16="http://schemas.microsoft.com/office/drawing/2014/main" id="{F26E032C-D7C1-629D-676D-07573070698F}"/>
              </a:ext>
            </a:extLst>
          </p:cNvPr>
          <p:cNvSpPr txBox="1"/>
          <p:nvPr/>
        </p:nvSpPr>
        <p:spPr>
          <a:xfrm>
            <a:off x="-9866" y="1536533"/>
            <a:ext cx="2028827"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Awarded funding and resourced Programme Manager</a:t>
            </a:r>
          </a:p>
        </p:txBody>
      </p:sp>
      <p:sp>
        <p:nvSpPr>
          <p:cNvPr id="40" name="TextBox 7">
            <a:extLst>
              <a:ext uri="{FF2B5EF4-FFF2-40B4-BE49-F238E27FC236}">
                <a16:creationId xmlns:a16="http://schemas.microsoft.com/office/drawing/2014/main" id="{8EA9AC18-A5B5-4C54-8716-12A33D18B143}"/>
              </a:ext>
            </a:extLst>
          </p:cNvPr>
          <p:cNvSpPr txBox="1"/>
          <p:nvPr/>
        </p:nvSpPr>
        <p:spPr>
          <a:xfrm>
            <a:off x="2027806" y="4018868"/>
            <a:ext cx="2066927"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Engaged with all 10 GM Local Authorities, Back Office Providers and Planning portal</a:t>
            </a:r>
          </a:p>
        </p:txBody>
      </p:sp>
      <p:sp>
        <p:nvSpPr>
          <p:cNvPr id="41" name="Oval 40">
            <a:extLst>
              <a:ext uri="{FF2B5EF4-FFF2-40B4-BE49-F238E27FC236}">
                <a16:creationId xmlns:a16="http://schemas.microsoft.com/office/drawing/2014/main" id="{838612A3-5B8E-A68E-1D97-ECFF4891593A}"/>
              </a:ext>
            </a:extLst>
          </p:cNvPr>
          <p:cNvSpPr/>
          <p:nvPr/>
        </p:nvSpPr>
        <p:spPr>
          <a:xfrm>
            <a:off x="188123" y="4399206"/>
            <a:ext cx="1415143" cy="1306283"/>
          </a:xfrm>
          <a:prstGeom prst="ellips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1"/>
              <a:t>April – June 2025</a:t>
            </a:r>
          </a:p>
        </p:txBody>
      </p:sp>
      <p:sp>
        <p:nvSpPr>
          <p:cNvPr id="42" name="TextBox 9">
            <a:extLst>
              <a:ext uri="{FF2B5EF4-FFF2-40B4-BE49-F238E27FC236}">
                <a16:creationId xmlns:a16="http://schemas.microsoft.com/office/drawing/2014/main" id="{C0E6DC5E-DC4B-4775-8F37-D0688ADF6D30}"/>
              </a:ext>
            </a:extLst>
          </p:cNvPr>
          <p:cNvSpPr txBox="1"/>
          <p:nvPr/>
        </p:nvSpPr>
        <p:spPr>
          <a:xfrm>
            <a:off x="3034736" y="5325972"/>
            <a:ext cx="2435681"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Co-ordinate with MHCLG National Data Standards Project to ensure projects were aligned </a:t>
            </a:r>
          </a:p>
        </p:txBody>
      </p:sp>
      <p:sp>
        <p:nvSpPr>
          <p:cNvPr id="43" name="TextBox 10">
            <a:extLst>
              <a:ext uri="{FF2B5EF4-FFF2-40B4-BE49-F238E27FC236}">
                <a16:creationId xmlns:a16="http://schemas.microsoft.com/office/drawing/2014/main" id="{8BA6886C-6D9F-770A-6B00-C838DF0BE615}"/>
              </a:ext>
            </a:extLst>
          </p:cNvPr>
          <p:cNvSpPr txBox="1"/>
          <p:nvPr/>
        </p:nvSpPr>
        <p:spPr>
          <a:xfrm>
            <a:off x="4791418" y="4347215"/>
            <a:ext cx="1415144"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Develop a scope for the project</a:t>
            </a:r>
          </a:p>
        </p:txBody>
      </p:sp>
      <p:cxnSp>
        <p:nvCxnSpPr>
          <p:cNvPr id="44" name="Straight Connector 43">
            <a:extLst>
              <a:ext uri="{FF2B5EF4-FFF2-40B4-BE49-F238E27FC236}">
                <a16:creationId xmlns:a16="http://schemas.microsoft.com/office/drawing/2014/main" id="{8101B0CA-0AB4-4C8F-F476-01A713822091}"/>
              </a:ext>
            </a:extLst>
          </p:cNvPr>
          <p:cNvCxnSpPr/>
          <p:nvPr/>
        </p:nvCxnSpPr>
        <p:spPr>
          <a:xfrm>
            <a:off x="895695" y="2325472"/>
            <a:ext cx="0" cy="209005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430CD2F3-A105-724B-6584-BB426E601D71}"/>
              </a:ext>
            </a:extLst>
          </p:cNvPr>
          <p:cNvCxnSpPr>
            <a:cxnSpLocks/>
          </p:cNvCxnSpPr>
          <p:nvPr/>
        </p:nvCxnSpPr>
        <p:spPr>
          <a:xfrm>
            <a:off x="4343747" y="2594892"/>
            <a:ext cx="0" cy="2669724"/>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A853F76B-D5C8-A074-9B30-8B884D285CD2}"/>
              </a:ext>
            </a:extLst>
          </p:cNvPr>
          <p:cNvCxnSpPr>
            <a:cxnSpLocks/>
          </p:cNvCxnSpPr>
          <p:nvPr/>
        </p:nvCxnSpPr>
        <p:spPr>
          <a:xfrm flipH="1" flipV="1">
            <a:off x="-84019" y="3434107"/>
            <a:ext cx="12192000" cy="16322"/>
          </a:xfrm>
          <a:prstGeom prst="line">
            <a:avLst/>
          </a:prstGeom>
          <a:ln w="10160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2AC74E54-9BD8-4B46-574A-8D9C28A0738F}"/>
              </a:ext>
            </a:extLst>
          </p:cNvPr>
          <p:cNvCxnSpPr>
            <a:cxnSpLocks/>
          </p:cNvCxnSpPr>
          <p:nvPr/>
        </p:nvCxnSpPr>
        <p:spPr>
          <a:xfrm flipH="1">
            <a:off x="3135431" y="3751502"/>
            <a:ext cx="2363559" cy="0"/>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480A5A3B-8CB9-E040-E87C-6A9307448888}"/>
              </a:ext>
            </a:extLst>
          </p:cNvPr>
          <p:cNvCxnSpPr>
            <a:cxnSpLocks/>
          </p:cNvCxnSpPr>
          <p:nvPr/>
        </p:nvCxnSpPr>
        <p:spPr>
          <a:xfrm>
            <a:off x="3166719" y="3730039"/>
            <a:ext cx="1" cy="29548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04D29C7E-24D2-0566-02F8-0B0521EE93CB}"/>
              </a:ext>
            </a:extLst>
          </p:cNvPr>
          <p:cNvCxnSpPr>
            <a:cxnSpLocks/>
          </p:cNvCxnSpPr>
          <p:nvPr/>
        </p:nvCxnSpPr>
        <p:spPr>
          <a:xfrm>
            <a:off x="5470417" y="3723381"/>
            <a:ext cx="0" cy="552928"/>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DEE151D2-F6E3-4D77-387C-EBAEBF60440C}"/>
              </a:ext>
            </a:extLst>
          </p:cNvPr>
          <p:cNvCxnSpPr>
            <a:cxnSpLocks/>
            <a:stCxn id="51" idx="2"/>
            <a:endCxn id="38" idx="0"/>
          </p:cNvCxnSpPr>
          <p:nvPr/>
        </p:nvCxnSpPr>
        <p:spPr>
          <a:xfrm>
            <a:off x="7333229" y="1316585"/>
            <a:ext cx="1" cy="344147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sp>
        <p:nvSpPr>
          <p:cNvPr id="51" name="TextBox 18">
            <a:extLst>
              <a:ext uri="{FF2B5EF4-FFF2-40B4-BE49-F238E27FC236}">
                <a16:creationId xmlns:a16="http://schemas.microsoft.com/office/drawing/2014/main" id="{252911EA-F737-9F41-B475-D1F01D717EA1}"/>
              </a:ext>
            </a:extLst>
          </p:cNvPr>
          <p:cNvSpPr txBox="1"/>
          <p:nvPr/>
        </p:nvSpPr>
        <p:spPr>
          <a:xfrm>
            <a:off x="6115388" y="577921"/>
            <a:ext cx="2435681"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Prepare the LAs and Back Office Systems for the connectors</a:t>
            </a:r>
          </a:p>
        </p:txBody>
      </p:sp>
      <p:sp>
        <p:nvSpPr>
          <p:cNvPr id="52" name="TextBox 19">
            <a:extLst>
              <a:ext uri="{FF2B5EF4-FFF2-40B4-BE49-F238E27FC236}">
                <a16:creationId xmlns:a16="http://schemas.microsoft.com/office/drawing/2014/main" id="{5CC2F469-900E-8846-9331-B3AE4D61D480}"/>
              </a:ext>
            </a:extLst>
          </p:cNvPr>
          <p:cNvSpPr txBox="1"/>
          <p:nvPr/>
        </p:nvSpPr>
        <p:spPr>
          <a:xfrm>
            <a:off x="5470417" y="1562233"/>
            <a:ext cx="1689986"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Engage with Atkins (database provider)</a:t>
            </a:r>
          </a:p>
        </p:txBody>
      </p:sp>
      <p:sp>
        <p:nvSpPr>
          <p:cNvPr id="53" name="TextBox 20">
            <a:extLst>
              <a:ext uri="{FF2B5EF4-FFF2-40B4-BE49-F238E27FC236}">
                <a16:creationId xmlns:a16="http://schemas.microsoft.com/office/drawing/2014/main" id="{6C72337F-7341-4933-9F6A-848A47D3949F}"/>
              </a:ext>
            </a:extLst>
          </p:cNvPr>
          <p:cNvSpPr txBox="1"/>
          <p:nvPr/>
        </p:nvSpPr>
        <p:spPr>
          <a:xfrm>
            <a:off x="7420994" y="1597715"/>
            <a:ext cx="2077806"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Host breakout sessions at the ODP Winter Event</a:t>
            </a:r>
          </a:p>
        </p:txBody>
      </p:sp>
      <p:cxnSp>
        <p:nvCxnSpPr>
          <p:cNvPr id="54" name="Straight Connector 53">
            <a:extLst>
              <a:ext uri="{FF2B5EF4-FFF2-40B4-BE49-F238E27FC236}">
                <a16:creationId xmlns:a16="http://schemas.microsoft.com/office/drawing/2014/main" id="{CCD72371-93FC-E258-C74B-E4076E3F248C}"/>
              </a:ext>
            </a:extLst>
          </p:cNvPr>
          <p:cNvCxnSpPr>
            <a:cxnSpLocks/>
          </p:cNvCxnSpPr>
          <p:nvPr/>
        </p:nvCxnSpPr>
        <p:spPr>
          <a:xfrm flipH="1">
            <a:off x="6206562" y="2864679"/>
            <a:ext cx="2269673" cy="0"/>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DFBF96EE-E75A-CE84-6FC2-AF4BEF4F7B2A}"/>
              </a:ext>
            </a:extLst>
          </p:cNvPr>
          <p:cNvCxnSpPr>
            <a:cxnSpLocks/>
          </p:cNvCxnSpPr>
          <p:nvPr/>
        </p:nvCxnSpPr>
        <p:spPr>
          <a:xfrm>
            <a:off x="6223231" y="2325472"/>
            <a:ext cx="0" cy="552928"/>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0848256A-FA79-2702-253C-E67768B8EC00}"/>
              </a:ext>
            </a:extLst>
          </p:cNvPr>
          <p:cNvCxnSpPr>
            <a:cxnSpLocks/>
          </p:cNvCxnSpPr>
          <p:nvPr/>
        </p:nvCxnSpPr>
        <p:spPr>
          <a:xfrm>
            <a:off x="8448379" y="2336379"/>
            <a:ext cx="0" cy="552928"/>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sp>
        <p:nvSpPr>
          <p:cNvPr id="57" name="TextBox 24">
            <a:extLst>
              <a:ext uri="{FF2B5EF4-FFF2-40B4-BE49-F238E27FC236}">
                <a16:creationId xmlns:a16="http://schemas.microsoft.com/office/drawing/2014/main" id="{53F24AD8-B203-7199-991B-539EAA7B8081}"/>
              </a:ext>
            </a:extLst>
          </p:cNvPr>
          <p:cNvSpPr txBox="1"/>
          <p:nvPr/>
        </p:nvSpPr>
        <p:spPr>
          <a:xfrm>
            <a:off x="8748372" y="4313683"/>
            <a:ext cx="1376800"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Procurement and go live of connectors</a:t>
            </a:r>
          </a:p>
        </p:txBody>
      </p:sp>
      <p:sp>
        <p:nvSpPr>
          <p:cNvPr id="58" name="TextBox 25">
            <a:extLst>
              <a:ext uri="{FF2B5EF4-FFF2-40B4-BE49-F238E27FC236}">
                <a16:creationId xmlns:a16="http://schemas.microsoft.com/office/drawing/2014/main" id="{725815A9-CB94-DBC5-2974-546B5F19B0AF}"/>
              </a:ext>
            </a:extLst>
          </p:cNvPr>
          <p:cNvSpPr txBox="1"/>
          <p:nvPr/>
        </p:nvSpPr>
        <p:spPr>
          <a:xfrm>
            <a:off x="9615827" y="5469234"/>
            <a:ext cx="206692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Data reporting and visualisation</a:t>
            </a:r>
          </a:p>
        </p:txBody>
      </p:sp>
      <p:sp>
        <p:nvSpPr>
          <p:cNvPr id="59" name="TextBox 26">
            <a:extLst>
              <a:ext uri="{FF2B5EF4-FFF2-40B4-BE49-F238E27FC236}">
                <a16:creationId xmlns:a16="http://schemas.microsoft.com/office/drawing/2014/main" id="{2E13223F-0386-9EA4-48BA-4D5D22068D0A}"/>
              </a:ext>
            </a:extLst>
          </p:cNvPr>
          <p:cNvSpPr txBox="1"/>
          <p:nvPr/>
        </p:nvSpPr>
        <p:spPr>
          <a:xfrm>
            <a:off x="10725492" y="4476312"/>
            <a:ext cx="1550528"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400" b="1">
                <a:solidFill>
                  <a:srgbClr val="2D5161"/>
                </a:solidFill>
              </a:rPr>
              <a:t>Review and assessment</a:t>
            </a:r>
          </a:p>
        </p:txBody>
      </p:sp>
      <p:cxnSp>
        <p:nvCxnSpPr>
          <p:cNvPr id="60" name="Straight Connector 59">
            <a:extLst>
              <a:ext uri="{FF2B5EF4-FFF2-40B4-BE49-F238E27FC236}">
                <a16:creationId xmlns:a16="http://schemas.microsoft.com/office/drawing/2014/main" id="{C1DEDF9D-F55F-2C34-1CCD-6DADFD642E3E}"/>
              </a:ext>
            </a:extLst>
          </p:cNvPr>
          <p:cNvCxnSpPr>
            <a:cxnSpLocks/>
          </p:cNvCxnSpPr>
          <p:nvPr/>
        </p:nvCxnSpPr>
        <p:spPr>
          <a:xfrm>
            <a:off x="10675828" y="2777806"/>
            <a:ext cx="0" cy="2669724"/>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AF51DFC1-BE6A-0CBF-5D12-4CC1BF9B6B34}"/>
              </a:ext>
            </a:extLst>
          </p:cNvPr>
          <p:cNvCxnSpPr>
            <a:cxnSpLocks/>
          </p:cNvCxnSpPr>
          <p:nvPr/>
        </p:nvCxnSpPr>
        <p:spPr>
          <a:xfrm flipH="1">
            <a:off x="9467512" y="3929754"/>
            <a:ext cx="2059444" cy="4662"/>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01894F8C-AB0A-A725-B605-A204BFE12419}"/>
              </a:ext>
            </a:extLst>
          </p:cNvPr>
          <p:cNvCxnSpPr>
            <a:cxnSpLocks/>
          </p:cNvCxnSpPr>
          <p:nvPr/>
        </p:nvCxnSpPr>
        <p:spPr>
          <a:xfrm>
            <a:off x="9498800" y="3912953"/>
            <a:ext cx="1" cy="29548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7B94EAB1-BEC6-3C22-B7D9-715528843CEE}"/>
              </a:ext>
            </a:extLst>
          </p:cNvPr>
          <p:cNvCxnSpPr>
            <a:cxnSpLocks/>
          </p:cNvCxnSpPr>
          <p:nvPr/>
        </p:nvCxnSpPr>
        <p:spPr>
          <a:xfrm>
            <a:off x="11500756" y="3912953"/>
            <a:ext cx="0" cy="544867"/>
          </a:xfrm>
          <a:prstGeom prst="line">
            <a:avLst/>
          </a:prstGeom>
          <a:ln w="57150">
            <a:solidFill>
              <a:srgbClr val="2D5161"/>
            </a:solidFill>
          </a:ln>
        </p:spPr>
        <p:style>
          <a:lnRef idx="2">
            <a:schemeClr val="accent1"/>
          </a:lnRef>
          <a:fillRef idx="0">
            <a:schemeClr val="accent1"/>
          </a:fillRef>
          <a:effectRef idx="1">
            <a:schemeClr val="accent1"/>
          </a:effectRef>
          <a:fontRef idx="minor">
            <a:schemeClr val="tx1"/>
          </a:fontRef>
        </p:style>
      </p:cxnSp>
      <p:grpSp>
        <p:nvGrpSpPr>
          <p:cNvPr id="3072" name="Group 3071">
            <a:extLst>
              <a:ext uri="{FF2B5EF4-FFF2-40B4-BE49-F238E27FC236}">
                <a16:creationId xmlns:a16="http://schemas.microsoft.com/office/drawing/2014/main" id="{79A15554-8963-7A28-55FB-AF5B58B34728}"/>
              </a:ext>
            </a:extLst>
          </p:cNvPr>
          <p:cNvGrpSpPr/>
          <p:nvPr/>
        </p:nvGrpSpPr>
        <p:grpSpPr>
          <a:xfrm>
            <a:off x="8153722" y="173599"/>
            <a:ext cx="3921716" cy="373548"/>
            <a:chOff x="1458888" y="5491404"/>
            <a:chExt cx="3921716" cy="373548"/>
          </a:xfrm>
        </p:grpSpPr>
        <p:pic>
          <p:nvPicPr>
            <p:cNvPr id="3073" name="Picture 3072" descr="A black background with white text&#10;&#10;AI-generated content may be incorrect.">
              <a:extLst>
                <a:ext uri="{FF2B5EF4-FFF2-40B4-BE49-F238E27FC236}">
                  <a16:creationId xmlns:a16="http://schemas.microsoft.com/office/drawing/2014/main" id="{9B145D88-AB7C-13C6-82B2-073DA5AC3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3075" name="Picture 3074">
              <a:extLst>
                <a:ext uri="{FF2B5EF4-FFF2-40B4-BE49-F238E27FC236}">
                  <a16:creationId xmlns:a16="http://schemas.microsoft.com/office/drawing/2014/main" id="{EF44CED2-9E59-EEE7-5CB6-CAEAB3806D67}"/>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3077" name="Straight Connector 3076">
              <a:extLst>
                <a:ext uri="{FF2B5EF4-FFF2-40B4-BE49-F238E27FC236}">
                  <a16:creationId xmlns:a16="http://schemas.microsoft.com/office/drawing/2014/main" id="{03973FBE-E76C-C8BD-B7BD-6B4B9EDF7FB1}"/>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87245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CB5B2A-6B71-6147-4CB3-7E6488BDCA44}"/>
              </a:ext>
            </a:extLst>
          </p:cNvPr>
          <p:cNvSpPr>
            <a:spLocks noGrp="1"/>
          </p:cNvSpPr>
          <p:nvPr>
            <p:ph type="body" sz="quarter" idx="14"/>
          </p:nvPr>
        </p:nvSpPr>
        <p:spPr/>
        <p:txBody>
          <a:bodyPr/>
          <a:lstStyle/>
          <a:p>
            <a:r>
              <a:rPr lang="en-GB"/>
              <a:t>Strategic and business user cases </a:t>
            </a:r>
          </a:p>
        </p:txBody>
      </p:sp>
      <p:grpSp>
        <p:nvGrpSpPr>
          <p:cNvPr id="4" name="Group 3">
            <a:extLst>
              <a:ext uri="{FF2B5EF4-FFF2-40B4-BE49-F238E27FC236}">
                <a16:creationId xmlns:a16="http://schemas.microsoft.com/office/drawing/2014/main" id="{8E4273A4-DA17-D036-E96D-237BBF6FBFE7}"/>
              </a:ext>
            </a:extLst>
          </p:cNvPr>
          <p:cNvGrpSpPr/>
          <p:nvPr/>
        </p:nvGrpSpPr>
        <p:grpSpPr>
          <a:xfrm>
            <a:off x="8153722" y="173599"/>
            <a:ext cx="3921716" cy="373548"/>
            <a:chOff x="1458888" y="5491404"/>
            <a:chExt cx="3921716" cy="373548"/>
          </a:xfrm>
        </p:grpSpPr>
        <p:pic>
          <p:nvPicPr>
            <p:cNvPr id="5" name="Picture 4" descr="A black background with white text&#10;&#10;AI-generated content may be incorrect.">
              <a:extLst>
                <a:ext uri="{FF2B5EF4-FFF2-40B4-BE49-F238E27FC236}">
                  <a16:creationId xmlns:a16="http://schemas.microsoft.com/office/drawing/2014/main" id="{BB633851-04F7-918B-622F-FC4362184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6" name="Picture 5">
              <a:extLst>
                <a:ext uri="{FF2B5EF4-FFF2-40B4-BE49-F238E27FC236}">
                  <a16:creationId xmlns:a16="http://schemas.microsoft.com/office/drawing/2014/main" id="{C77C4120-F940-A95F-758B-ED117363EEB6}"/>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7" name="Straight Connector 6">
              <a:extLst>
                <a:ext uri="{FF2B5EF4-FFF2-40B4-BE49-F238E27FC236}">
                  <a16:creationId xmlns:a16="http://schemas.microsoft.com/office/drawing/2014/main" id="{FFA29725-D42A-E3D6-BD28-BE7D48F7D589}"/>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8" name="TextBox 9">
            <a:extLst>
              <a:ext uri="{FF2B5EF4-FFF2-40B4-BE49-F238E27FC236}">
                <a16:creationId xmlns:a16="http://schemas.microsoft.com/office/drawing/2014/main" id="{DB4B88E7-81E0-08CC-513F-ED136814DAE6}"/>
              </a:ext>
            </a:extLst>
          </p:cNvPr>
          <p:cNvSpPr txBox="1"/>
          <p:nvPr/>
        </p:nvSpPr>
        <p:spPr>
          <a:xfrm>
            <a:off x="558799" y="1905530"/>
            <a:ext cx="4767148" cy="376436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2D5161"/>
                </a:solidFill>
                <a:effectLst/>
                <a:uLnTx/>
                <a:uFillTx/>
                <a:latin typeface="Aptos" panose="020B0004020202020204" pitchFamily="34" charset="0"/>
              </a:rPr>
              <a:t>“What is the pipeline of affordable homes over the next 5 years?”</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2D5161"/>
              </a:solidFill>
              <a:effectLst/>
              <a:uLnTx/>
              <a:uFillTx/>
              <a:latin typeface="Aptos" panose="020B00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2D5161"/>
                </a:solidFill>
                <a:effectLst/>
                <a:uLnTx/>
                <a:uFillTx/>
                <a:latin typeface="Aptos" panose="020B0004020202020204" pitchFamily="34" charset="0"/>
              </a:rPr>
              <a:t>“Which developers are developing schemes across the city region and to what volume?”</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2D5161"/>
              </a:solidFill>
              <a:effectLst/>
              <a:uLnTx/>
              <a:uFillTx/>
              <a:latin typeface="Aptos" panose="020B00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2D5161"/>
                </a:solidFill>
                <a:effectLst/>
                <a:uLnTx/>
                <a:uFillTx/>
                <a:latin typeface="Aptos" panose="020B0004020202020204" pitchFamily="34" charset="0"/>
              </a:rPr>
              <a:t>“How many stalled sites are there and who are the developers with stalled sites?”</a:t>
            </a:r>
            <a:endParaRPr kumimoji="0" lang="en-GB" sz="3200" b="1" i="0" u="none" strike="noStrike" kern="1200" cap="none" spc="0" normalizeH="0" baseline="0" noProof="0" dirty="0">
              <a:ln>
                <a:noFill/>
              </a:ln>
              <a:solidFill>
                <a:srgbClr val="2D5161"/>
              </a:solidFill>
              <a:effectLst/>
              <a:uLnTx/>
              <a:uFillTx/>
              <a:latin typeface="Aptos" panose="020B0004020202020204" pitchFamily="34" charset="0"/>
            </a:endParaRPr>
          </a:p>
        </p:txBody>
      </p:sp>
      <p:sp>
        <p:nvSpPr>
          <p:cNvPr id="10" name="TextBox 9">
            <a:extLst>
              <a:ext uri="{FF2B5EF4-FFF2-40B4-BE49-F238E27FC236}">
                <a16:creationId xmlns:a16="http://schemas.microsoft.com/office/drawing/2014/main" id="{FE7039EB-C75C-C06A-DF70-45FC80A3616C}"/>
              </a:ext>
            </a:extLst>
          </p:cNvPr>
          <p:cNvSpPr txBox="1"/>
          <p:nvPr/>
        </p:nvSpPr>
        <p:spPr>
          <a:xfrm>
            <a:off x="5557747" y="2123244"/>
            <a:ext cx="6069850" cy="413369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GB" sz="2000" b="1" i="0" u="none" strike="noStrike" kern="1200" cap="none" spc="0" normalizeH="0" baseline="0" noProof="0">
                <a:ln>
                  <a:noFill/>
                </a:ln>
                <a:solidFill>
                  <a:srgbClr val="D6573B"/>
                </a:solidFill>
                <a:effectLst/>
                <a:uLnTx/>
                <a:uFillTx/>
                <a:latin typeface="Aptos" panose="020B0004020202020204" pitchFamily="34" charset="0"/>
              </a:rPr>
              <a:t>Bring together planning application data across GM into a single data set, where we can see the life cycle of an application in the planning system seeing a pipeline view rather than a retrospective snapshot</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D6573B"/>
              </a:solidFill>
              <a:effectLst/>
              <a:uLnTx/>
              <a:uFillTx/>
              <a:latin typeface="Aptos" panose="020B00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lang="en-GB" sz="2000" b="1">
                <a:solidFill>
                  <a:srgbClr val="D6573B"/>
                </a:solidFill>
                <a:latin typeface="Aptos" panose="020B0004020202020204" pitchFamily="34" charset="0"/>
              </a:rPr>
              <a:t>Cross-boundary analysis, which is currently difficult without coordination or shared data across local authorities </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D6573B"/>
              </a:solidFill>
              <a:effectLst/>
              <a:uLnTx/>
              <a:uFillTx/>
              <a:latin typeface="Aptos" panose="020B000402020202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D6573B"/>
              </a:solidFill>
              <a:effectLst/>
              <a:uLnTx/>
              <a:uFillTx/>
              <a:latin typeface="Aptos" panose="020B0004020202020204" pitchFamily="34" charset="0"/>
            </a:endParaRPr>
          </a:p>
        </p:txBody>
      </p:sp>
    </p:spTree>
    <p:extLst>
      <p:ext uri="{BB962C8B-B14F-4D97-AF65-F5344CB8AC3E}">
        <p14:creationId xmlns:p14="http://schemas.microsoft.com/office/powerpoint/2010/main" val="2665888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43B89-1ED8-B123-D4C1-7B02AAFA3863}"/>
            </a:ext>
          </a:extLst>
        </p:cNvPr>
        <p:cNvGrpSpPr/>
        <p:nvPr/>
      </p:nvGrpSpPr>
      <p:grpSpPr>
        <a:xfrm>
          <a:off x="0" y="0"/>
          <a:ext cx="0" cy="0"/>
          <a:chOff x="0" y="0"/>
          <a:chExt cx="0" cy="0"/>
        </a:xfrm>
      </p:grpSpPr>
      <p:grpSp>
        <p:nvGrpSpPr>
          <p:cNvPr id="31" name="Group 30">
            <a:extLst>
              <a:ext uri="{FF2B5EF4-FFF2-40B4-BE49-F238E27FC236}">
                <a16:creationId xmlns:a16="http://schemas.microsoft.com/office/drawing/2014/main" id="{BDFD3D1A-5120-8542-E792-FE59E873F477}"/>
              </a:ext>
            </a:extLst>
          </p:cNvPr>
          <p:cNvGrpSpPr/>
          <p:nvPr/>
        </p:nvGrpSpPr>
        <p:grpSpPr>
          <a:xfrm>
            <a:off x="8153722" y="173599"/>
            <a:ext cx="3921716" cy="373548"/>
            <a:chOff x="1458888" y="5491404"/>
            <a:chExt cx="3921716" cy="373548"/>
          </a:xfrm>
        </p:grpSpPr>
        <p:pic>
          <p:nvPicPr>
            <p:cNvPr id="32" name="Picture 31" descr="A black background with white text&#10;&#10;AI-generated content may be incorrect.">
              <a:extLst>
                <a:ext uri="{FF2B5EF4-FFF2-40B4-BE49-F238E27FC236}">
                  <a16:creationId xmlns:a16="http://schemas.microsoft.com/office/drawing/2014/main" id="{39A117BC-927A-45E0-9B87-75160F8F9C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33" name="Picture 32">
              <a:extLst>
                <a:ext uri="{FF2B5EF4-FFF2-40B4-BE49-F238E27FC236}">
                  <a16:creationId xmlns:a16="http://schemas.microsoft.com/office/drawing/2014/main" id="{0D8C2BF5-7791-A9AA-9269-C807491F2094}"/>
                </a:ext>
              </a:extLst>
            </p:cNvPr>
            <p:cNvPicPr>
              <a:picLocks noChangeAspect="1"/>
            </p:cNvPicPr>
            <p:nvPr/>
          </p:nvPicPr>
          <p:blipFill>
            <a:blip r:embed="rId3"/>
            <a:stretch>
              <a:fillRect/>
            </a:stretch>
          </p:blipFill>
          <p:spPr>
            <a:xfrm>
              <a:off x="3416019" y="5491404"/>
              <a:ext cx="1964585" cy="373548"/>
            </a:xfrm>
            <a:prstGeom prst="rect">
              <a:avLst/>
            </a:prstGeom>
          </p:spPr>
        </p:pic>
        <p:cxnSp>
          <p:nvCxnSpPr>
            <p:cNvPr id="34" name="Straight Connector 33">
              <a:extLst>
                <a:ext uri="{FF2B5EF4-FFF2-40B4-BE49-F238E27FC236}">
                  <a16:creationId xmlns:a16="http://schemas.microsoft.com/office/drawing/2014/main" id="{46FBC710-85FC-E4E4-8AF9-90E06C23B763}"/>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37" name="Text Placeholder 2">
            <a:extLst>
              <a:ext uri="{FF2B5EF4-FFF2-40B4-BE49-F238E27FC236}">
                <a16:creationId xmlns:a16="http://schemas.microsoft.com/office/drawing/2014/main" id="{B50C8482-8C0C-FA5A-4BE7-F694942DDE83}"/>
              </a:ext>
            </a:extLst>
          </p:cNvPr>
          <p:cNvSpPr txBox="1">
            <a:spLocks/>
          </p:cNvSpPr>
          <p:nvPr/>
        </p:nvSpPr>
        <p:spPr>
          <a:xfrm>
            <a:off x="558800" y="591251"/>
            <a:ext cx="7755860" cy="5903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D6573B"/>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000"/>
              <a:t>Future use</a:t>
            </a:r>
          </a:p>
        </p:txBody>
      </p:sp>
      <p:sp>
        <p:nvSpPr>
          <p:cNvPr id="39" name="TextBox 38">
            <a:extLst>
              <a:ext uri="{FF2B5EF4-FFF2-40B4-BE49-F238E27FC236}">
                <a16:creationId xmlns:a16="http://schemas.microsoft.com/office/drawing/2014/main" id="{396A01CD-2150-AA9E-3EEC-6FEAE89C6985}"/>
              </a:ext>
            </a:extLst>
          </p:cNvPr>
          <p:cNvSpPr txBox="1"/>
          <p:nvPr/>
        </p:nvSpPr>
        <p:spPr>
          <a:xfrm>
            <a:off x="1976582" y="1611335"/>
            <a:ext cx="8558143" cy="707886"/>
          </a:xfrm>
          <a:prstGeom prst="rect">
            <a:avLst/>
          </a:prstGeom>
          <a:noFill/>
        </p:spPr>
        <p:txBody>
          <a:bodyPr wrap="square">
            <a:spAutoFit/>
          </a:bodyPr>
          <a:lstStyle/>
          <a:p>
            <a:pPr lvl="0"/>
            <a:r>
              <a:rPr lang="en-GB" sz="2000" b="1">
                <a:solidFill>
                  <a:srgbClr val="2D5161"/>
                </a:solidFill>
                <a:latin typeface="Aptos" panose="020B0004020202020204" pitchFamily="34" charset="0"/>
              </a:rPr>
              <a:t>How Planners can play a more impactful role in producing data through using their back-office systems to host and manage data </a:t>
            </a:r>
          </a:p>
        </p:txBody>
      </p:sp>
      <p:sp>
        <p:nvSpPr>
          <p:cNvPr id="41" name="TextBox 40">
            <a:extLst>
              <a:ext uri="{FF2B5EF4-FFF2-40B4-BE49-F238E27FC236}">
                <a16:creationId xmlns:a16="http://schemas.microsoft.com/office/drawing/2014/main" id="{9B2FD37C-AD7D-3EF4-2B62-79940DD6DA34}"/>
              </a:ext>
            </a:extLst>
          </p:cNvPr>
          <p:cNvSpPr txBox="1"/>
          <p:nvPr/>
        </p:nvSpPr>
        <p:spPr>
          <a:xfrm>
            <a:off x="1976582" y="5355987"/>
            <a:ext cx="9107709" cy="707886"/>
          </a:xfrm>
          <a:prstGeom prst="rect">
            <a:avLst/>
          </a:prstGeom>
          <a:noFill/>
        </p:spPr>
        <p:txBody>
          <a:bodyPr wrap="square">
            <a:spAutoFit/>
          </a:bodyPr>
          <a:lstStyle/>
          <a:p>
            <a:pPr lvl="0"/>
            <a:r>
              <a:rPr lang="en-GB" sz="2000" b="1">
                <a:solidFill>
                  <a:srgbClr val="2D5161"/>
                </a:solidFill>
                <a:latin typeface="Aptos" panose="020B0004020202020204" pitchFamily="34" charset="0"/>
              </a:rPr>
              <a:t>A deeper understanding of how built environment professionals can engage with the process of producing data to a standard </a:t>
            </a:r>
          </a:p>
        </p:txBody>
      </p:sp>
      <p:sp>
        <p:nvSpPr>
          <p:cNvPr id="43" name="TextBox 42">
            <a:extLst>
              <a:ext uri="{FF2B5EF4-FFF2-40B4-BE49-F238E27FC236}">
                <a16:creationId xmlns:a16="http://schemas.microsoft.com/office/drawing/2014/main" id="{6FB42730-C0CF-1F41-F9FE-BB52B824D950}"/>
              </a:ext>
            </a:extLst>
          </p:cNvPr>
          <p:cNvSpPr txBox="1"/>
          <p:nvPr/>
        </p:nvSpPr>
        <p:spPr>
          <a:xfrm>
            <a:off x="1976582" y="2883531"/>
            <a:ext cx="9358087" cy="707886"/>
          </a:xfrm>
          <a:prstGeom prst="rect">
            <a:avLst/>
          </a:prstGeom>
          <a:noFill/>
        </p:spPr>
        <p:txBody>
          <a:bodyPr wrap="square">
            <a:spAutoFit/>
          </a:bodyPr>
          <a:lstStyle/>
          <a:p>
            <a:pPr lvl="0"/>
            <a:r>
              <a:rPr lang="en-GB" sz="2000" b="1">
                <a:solidFill>
                  <a:srgbClr val="2D5161"/>
                </a:solidFill>
                <a:latin typeface="Aptos" panose="020B0004020202020204" pitchFamily="34" charset="0"/>
              </a:rPr>
              <a:t>A better understanding of the business case for standardised data in the built environment </a:t>
            </a:r>
          </a:p>
        </p:txBody>
      </p:sp>
      <p:sp>
        <p:nvSpPr>
          <p:cNvPr id="45" name="TextBox 44">
            <a:extLst>
              <a:ext uri="{FF2B5EF4-FFF2-40B4-BE49-F238E27FC236}">
                <a16:creationId xmlns:a16="http://schemas.microsoft.com/office/drawing/2014/main" id="{7DCEAE6C-88AE-EDEC-5857-D0FCC6D4C38B}"/>
              </a:ext>
            </a:extLst>
          </p:cNvPr>
          <p:cNvSpPr txBox="1"/>
          <p:nvPr/>
        </p:nvSpPr>
        <p:spPr>
          <a:xfrm>
            <a:off x="1976582" y="4098494"/>
            <a:ext cx="8265884" cy="707886"/>
          </a:xfrm>
          <a:prstGeom prst="rect">
            <a:avLst/>
          </a:prstGeom>
          <a:noFill/>
        </p:spPr>
        <p:txBody>
          <a:bodyPr wrap="square">
            <a:spAutoFit/>
          </a:bodyPr>
          <a:lstStyle/>
          <a:p>
            <a:pPr lvl="0"/>
            <a:r>
              <a:rPr lang="en-GB" sz="2000" b="1">
                <a:solidFill>
                  <a:srgbClr val="2D5161"/>
                </a:solidFill>
                <a:latin typeface="Aptos" panose="020B0004020202020204" pitchFamily="34" charset="0"/>
              </a:rPr>
              <a:t>Recommendations for improvements on the robustness of a Data Hubs Infrastructure</a:t>
            </a:r>
          </a:p>
        </p:txBody>
      </p:sp>
      <p:pic>
        <p:nvPicPr>
          <p:cNvPr id="47" name="Graphic 46" descr="Online meeting with solid fill">
            <a:extLst>
              <a:ext uri="{FF2B5EF4-FFF2-40B4-BE49-F238E27FC236}">
                <a16:creationId xmlns:a16="http://schemas.microsoft.com/office/drawing/2014/main" id="{08EFD092-7FCE-7DFE-9D22-341F4C309CA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8800" y="1385233"/>
            <a:ext cx="1214964" cy="1214964"/>
          </a:xfrm>
          <a:prstGeom prst="rect">
            <a:avLst/>
          </a:prstGeom>
        </p:spPr>
      </p:pic>
      <p:pic>
        <p:nvPicPr>
          <p:cNvPr id="49" name="Graphic 48" descr="Architecture with solid fill">
            <a:extLst>
              <a:ext uri="{FF2B5EF4-FFF2-40B4-BE49-F238E27FC236}">
                <a16:creationId xmlns:a16="http://schemas.microsoft.com/office/drawing/2014/main" id="{E200FE22-F33C-41A3-1ED6-04B3F61CFF1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0962" y="2629993"/>
            <a:ext cx="1214963" cy="1214963"/>
          </a:xfrm>
          <a:prstGeom prst="rect">
            <a:avLst/>
          </a:prstGeom>
        </p:spPr>
      </p:pic>
      <p:pic>
        <p:nvPicPr>
          <p:cNvPr id="51" name="Graphic 50" descr="Social network with solid fill">
            <a:extLst>
              <a:ext uri="{FF2B5EF4-FFF2-40B4-BE49-F238E27FC236}">
                <a16:creationId xmlns:a16="http://schemas.microsoft.com/office/drawing/2014/main" id="{0AA44667-3148-D905-3AD4-DF17C054D90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8433" y="3844956"/>
            <a:ext cx="1214963" cy="1214963"/>
          </a:xfrm>
          <a:prstGeom prst="rect">
            <a:avLst/>
          </a:prstGeom>
        </p:spPr>
      </p:pic>
      <p:pic>
        <p:nvPicPr>
          <p:cNvPr id="53" name="Graphic 52" descr="Badge Question Mark with solid fill">
            <a:extLst>
              <a:ext uri="{FF2B5EF4-FFF2-40B4-BE49-F238E27FC236}">
                <a16:creationId xmlns:a16="http://schemas.microsoft.com/office/drawing/2014/main" id="{E9015BFE-45BB-180A-4DCB-53A7B6BCA1C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83493" y="5144979"/>
            <a:ext cx="1129903" cy="1129903"/>
          </a:xfrm>
          <a:prstGeom prst="rect">
            <a:avLst/>
          </a:prstGeom>
        </p:spPr>
      </p:pic>
    </p:spTree>
    <p:extLst>
      <p:ext uri="{BB962C8B-B14F-4D97-AF65-F5344CB8AC3E}">
        <p14:creationId xmlns:p14="http://schemas.microsoft.com/office/powerpoint/2010/main" val="481290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C3A9D7F0-4467-644B-371F-FA658BB71C7A}"/>
              </a:ext>
            </a:extLst>
          </p:cNvPr>
          <p:cNvSpPr>
            <a:spLocks noGrp="1"/>
          </p:cNvSpPr>
          <p:nvPr>
            <p:ph type="body" sz="quarter" idx="14"/>
          </p:nvPr>
        </p:nvSpPr>
        <p:spPr>
          <a:xfrm>
            <a:off x="558799" y="818774"/>
            <a:ext cx="8617857" cy="1271283"/>
          </a:xfrm>
        </p:spPr>
        <p:txBody>
          <a:bodyPr/>
          <a:lstStyle/>
          <a:p>
            <a:r>
              <a:rPr lang="en-US" dirty="0"/>
              <a:t>Integration into current GMCA work</a:t>
            </a:r>
          </a:p>
        </p:txBody>
      </p:sp>
      <p:sp>
        <p:nvSpPr>
          <p:cNvPr id="7" name="TextBox 6">
            <a:extLst>
              <a:ext uri="{FF2B5EF4-FFF2-40B4-BE49-F238E27FC236}">
                <a16:creationId xmlns:a16="http://schemas.microsoft.com/office/drawing/2014/main" id="{2F0D35D7-932B-D672-CCC9-F59D3F25FB2D}"/>
              </a:ext>
            </a:extLst>
          </p:cNvPr>
          <p:cNvSpPr txBox="1"/>
          <p:nvPr/>
        </p:nvSpPr>
        <p:spPr>
          <a:xfrm>
            <a:off x="558800" y="1582225"/>
            <a:ext cx="7393978" cy="1015663"/>
          </a:xfrm>
          <a:prstGeom prst="rect">
            <a:avLst/>
          </a:prstGeom>
          <a:noFill/>
        </p:spPr>
        <p:txBody>
          <a:bodyPr wrap="square">
            <a:spAutoFit/>
          </a:bodyPr>
          <a:lstStyle/>
          <a:p>
            <a:r>
              <a:rPr lang="en-GB" sz="2000" dirty="0">
                <a:solidFill>
                  <a:srgbClr val="2D5161"/>
                </a:solidFill>
                <a:latin typeface="Aptos" panose="020B0004020202020204" pitchFamily="34" charset="0"/>
              </a:rPr>
              <a:t>The GM</a:t>
            </a:r>
            <a:r>
              <a:rPr lang="en-GB" sz="2000" b="1" dirty="0">
                <a:solidFill>
                  <a:srgbClr val="D6573B"/>
                </a:solidFill>
                <a:latin typeface="Aptos" panose="020B0004020202020204" pitchFamily="34" charset="0"/>
              </a:rPr>
              <a:t> </a:t>
            </a:r>
            <a:r>
              <a:rPr lang="en-GB" sz="2000" b="1" dirty="0">
                <a:solidFill>
                  <a:srgbClr val="D6573B"/>
                </a:solidFill>
                <a:latin typeface="Aptos" panose="020B0004020202020204" pitchFamily="34" charset="0"/>
                <a:hlinkClick r:id="rId2">
                  <a:extLst>
                    <a:ext uri="{A12FA001-AC4F-418D-AE19-62706E023703}">
                      <ahyp:hlinkClr xmlns:ahyp="http://schemas.microsoft.com/office/drawing/2018/hyperlinkcolor" val="tx"/>
                    </a:ext>
                  </a:extLst>
                </a:hlinkClick>
              </a:rPr>
              <a:t>Integrated Pipeline</a:t>
            </a:r>
            <a:r>
              <a:rPr lang="en-GB" sz="2000" b="1" dirty="0">
                <a:solidFill>
                  <a:srgbClr val="D6573B"/>
                </a:solidFill>
                <a:latin typeface="Aptos" panose="020B0004020202020204" pitchFamily="34" charset="0"/>
              </a:rPr>
              <a:t> </a:t>
            </a:r>
            <a:r>
              <a:rPr lang="en-GB" sz="2000" dirty="0">
                <a:solidFill>
                  <a:srgbClr val="2D5161"/>
                </a:solidFill>
                <a:latin typeface="Aptos" panose="020B0004020202020204" pitchFamily="34" charset="0"/>
              </a:rPr>
              <a:t>sets out the infrastructure and physical development needed to deliver GM’s growth ambition over the next 10 years. </a:t>
            </a:r>
            <a:endParaRPr lang="en-GB" dirty="0">
              <a:solidFill>
                <a:srgbClr val="2D5161"/>
              </a:solidFill>
            </a:endParaRPr>
          </a:p>
        </p:txBody>
      </p:sp>
      <p:pic>
        <p:nvPicPr>
          <p:cNvPr id="9" name="Picture 8">
            <a:extLst>
              <a:ext uri="{FF2B5EF4-FFF2-40B4-BE49-F238E27FC236}">
                <a16:creationId xmlns:a16="http://schemas.microsoft.com/office/drawing/2014/main" id="{95CFF396-F59B-793B-6C64-7FB6E9865389}"/>
              </a:ext>
            </a:extLst>
          </p:cNvPr>
          <p:cNvPicPr>
            <a:picLocks noChangeAspect="1"/>
          </p:cNvPicPr>
          <p:nvPr/>
        </p:nvPicPr>
        <p:blipFill>
          <a:blip r:embed="rId3"/>
          <a:stretch>
            <a:fillRect/>
          </a:stretch>
        </p:blipFill>
        <p:spPr>
          <a:xfrm>
            <a:off x="6635369" y="2777854"/>
            <a:ext cx="4901148" cy="3113765"/>
          </a:xfrm>
          <a:prstGeom prst="rect">
            <a:avLst/>
          </a:prstGeom>
        </p:spPr>
      </p:pic>
      <p:pic>
        <p:nvPicPr>
          <p:cNvPr id="11" name="Picture 10">
            <a:extLst>
              <a:ext uri="{FF2B5EF4-FFF2-40B4-BE49-F238E27FC236}">
                <a16:creationId xmlns:a16="http://schemas.microsoft.com/office/drawing/2014/main" id="{4FC1F393-9D14-53B2-A2A6-5F75E4E979D3}"/>
              </a:ext>
            </a:extLst>
          </p:cNvPr>
          <p:cNvPicPr>
            <a:picLocks noChangeAspect="1"/>
          </p:cNvPicPr>
          <p:nvPr/>
        </p:nvPicPr>
        <p:blipFill>
          <a:blip r:embed="rId4"/>
          <a:stretch>
            <a:fillRect/>
          </a:stretch>
        </p:blipFill>
        <p:spPr>
          <a:xfrm>
            <a:off x="655483" y="3024064"/>
            <a:ext cx="5706576" cy="2867555"/>
          </a:xfrm>
          <a:prstGeom prst="rect">
            <a:avLst/>
          </a:prstGeom>
          <a:noFill/>
        </p:spPr>
      </p:pic>
      <p:grpSp>
        <p:nvGrpSpPr>
          <p:cNvPr id="13" name="Group 12">
            <a:extLst>
              <a:ext uri="{FF2B5EF4-FFF2-40B4-BE49-F238E27FC236}">
                <a16:creationId xmlns:a16="http://schemas.microsoft.com/office/drawing/2014/main" id="{E0621471-A415-E3F7-FE4A-36F5D712C3EF}"/>
              </a:ext>
            </a:extLst>
          </p:cNvPr>
          <p:cNvGrpSpPr/>
          <p:nvPr/>
        </p:nvGrpSpPr>
        <p:grpSpPr>
          <a:xfrm>
            <a:off x="8153722" y="173599"/>
            <a:ext cx="3921716" cy="373548"/>
            <a:chOff x="1458888" y="5491404"/>
            <a:chExt cx="3921716" cy="373548"/>
          </a:xfrm>
        </p:grpSpPr>
        <p:pic>
          <p:nvPicPr>
            <p:cNvPr id="14" name="Picture 13" descr="A black background with white text&#10;&#10;AI-generated content may be incorrect.">
              <a:extLst>
                <a:ext uri="{FF2B5EF4-FFF2-40B4-BE49-F238E27FC236}">
                  <a16:creationId xmlns:a16="http://schemas.microsoft.com/office/drawing/2014/main" id="{A49E3735-2DD2-0C19-2F8A-B4A2FDF17E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8888" y="5536395"/>
              <a:ext cx="1971450" cy="283030"/>
            </a:xfrm>
            <a:prstGeom prst="rect">
              <a:avLst/>
            </a:prstGeom>
          </p:spPr>
        </p:pic>
        <p:pic>
          <p:nvPicPr>
            <p:cNvPr id="15" name="Picture 14">
              <a:extLst>
                <a:ext uri="{FF2B5EF4-FFF2-40B4-BE49-F238E27FC236}">
                  <a16:creationId xmlns:a16="http://schemas.microsoft.com/office/drawing/2014/main" id="{D8AAADD1-D8E9-7894-2ACF-70F5B2EA4DED}"/>
                </a:ext>
              </a:extLst>
            </p:cNvPr>
            <p:cNvPicPr>
              <a:picLocks noChangeAspect="1"/>
            </p:cNvPicPr>
            <p:nvPr/>
          </p:nvPicPr>
          <p:blipFill>
            <a:blip r:embed="rId6"/>
            <a:stretch>
              <a:fillRect/>
            </a:stretch>
          </p:blipFill>
          <p:spPr>
            <a:xfrm>
              <a:off x="3416019" y="5491404"/>
              <a:ext cx="1964585" cy="373548"/>
            </a:xfrm>
            <a:prstGeom prst="rect">
              <a:avLst/>
            </a:prstGeom>
          </p:spPr>
        </p:pic>
        <p:cxnSp>
          <p:nvCxnSpPr>
            <p:cNvPr id="16" name="Straight Connector 15">
              <a:extLst>
                <a:ext uri="{FF2B5EF4-FFF2-40B4-BE49-F238E27FC236}">
                  <a16:creationId xmlns:a16="http://schemas.microsoft.com/office/drawing/2014/main" id="{911A202B-7A67-1A46-D6E6-44749EAF3070}"/>
                </a:ext>
              </a:extLst>
            </p:cNvPr>
            <p:cNvCxnSpPr/>
            <p:nvPr/>
          </p:nvCxnSpPr>
          <p:spPr>
            <a:xfrm>
              <a:off x="3487546" y="5536395"/>
              <a:ext cx="0" cy="283029"/>
            </a:xfrm>
            <a:prstGeom prst="line">
              <a:avLst/>
            </a:prstGeom>
            <a:ln w="1905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187285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BD10-9941-A279-70FF-3A4381794793}"/>
              </a:ext>
            </a:extLst>
          </p:cNvPr>
          <p:cNvSpPr>
            <a:spLocks noGrp="1"/>
          </p:cNvSpPr>
          <p:nvPr>
            <p:ph type="title"/>
          </p:nvPr>
        </p:nvSpPr>
        <p:spPr/>
        <p:txBody>
          <a:bodyPr/>
          <a:lstStyle/>
          <a:p>
            <a:r>
              <a:rPr lang="en-GB"/>
              <a:t>Thank you</a:t>
            </a:r>
          </a:p>
        </p:txBody>
      </p:sp>
      <p:sp>
        <p:nvSpPr>
          <p:cNvPr id="3" name="Text Placeholder 2">
            <a:extLst>
              <a:ext uri="{FF2B5EF4-FFF2-40B4-BE49-F238E27FC236}">
                <a16:creationId xmlns:a16="http://schemas.microsoft.com/office/drawing/2014/main" id="{75B79A09-BD38-4E3C-F69B-9643A5D09F65}"/>
              </a:ext>
            </a:extLst>
          </p:cNvPr>
          <p:cNvSpPr>
            <a:spLocks noGrp="1"/>
          </p:cNvSpPr>
          <p:nvPr>
            <p:ph type="body" sz="quarter" idx="11"/>
          </p:nvPr>
        </p:nvSpPr>
        <p:spPr>
          <a:xfrm>
            <a:off x="838200" y="4635686"/>
            <a:ext cx="10515600" cy="1626047"/>
          </a:xfrm>
        </p:spPr>
        <p:txBody>
          <a:bodyPr/>
          <a:lstStyle/>
          <a:p>
            <a:r>
              <a:rPr lang="en-GB"/>
              <a:t>emma.poolan@greatermanchester-ca.gov.uk</a:t>
            </a:r>
          </a:p>
        </p:txBody>
      </p:sp>
    </p:spTree>
    <p:extLst>
      <p:ext uri="{BB962C8B-B14F-4D97-AF65-F5344CB8AC3E}">
        <p14:creationId xmlns:p14="http://schemas.microsoft.com/office/powerpoint/2010/main" val="1412792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EE6F8FB3-07B4-609F-A5FA-EA32BCA480A4}"/>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7C348A10-9BE1-6EB6-5A67-D8E578619D3F}"/>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Spring event: Lake District National Park Authority (Josh)</a:t>
            </a:r>
          </a:p>
        </p:txBody>
      </p:sp>
    </p:spTree>
    <p:extLst>
      <p:ext uri="{BB962C8B-B14F-4D97-AF65-F5344CB8AC3E}">
        <p14:creationId xmlns:p14="http://schemas.microsoft.com/office/powerpoint/2010/main" val="3416333603"/>
      </p:ext>
    </p:extLst>
  </p:cSld>
  <p:clrMapOvr>
    <a:masterClrMapping/>
  </p:clrMapOvr>
  <p:transition spd="med">
    <p:push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B55189-E933-4F25-4690-EA22F0EB2767}"/>
              </a:ext>
            </a:extLst>
          </p:cNvPr>
          <p:cNvSpPr>
            <a:spLocks noGrp="1"/>
          </p:cNvSpPr>
          <p:nvPr>
            <p:ph type="title"/>
          </p:nvPr>
        </p:nvSpPr>
        <p:spPr>
          <a:xfrm>
            <a:off x="604838" y="235821"/>
            <a:ext cx="10980145" cy="1213152"/>
          </a:xfrm>
        </p:spPr>
        <p:txBody>
          <a:bodyPr wrap="square" anchor="ctr">
            <a:normAutofit/>
          </a:bodyPr>
          <a:lstStyle/>
          <a:p>
            <a:r>
              <a:rPr lang="en-GB"/>
              <a:t>Lake District National Park Authority - Keswick</a:t>
            </a:r>
          </a:p>
        </p:txBody>
      </p:sp>
      <p:pic>
        <p:nvPicPr>
          <p:cNvPr id="7" name="Picture 6" descr="Boats On Derwent Water photographic card">
            <a:extLst>
              <a:ext uri="{FF2B5EF4-FFF2-40B4-BE49-F238E27FC236}">
                <a16:creationId xmlns:a16="http://schemas.microsoft.com/office/drawing/2014/main" id="{943AC725-1FCC-A737-5F72-83F4E047526C}"/>
              </a:ext>
            </a:extLst>
          </p:cNvPr>
          <p:cNvPicPr>
            <a:picLocks noChangeAspect="1"/>
          </p:cNvPicPr>
          <p:nvPr/>
        </p:nvPicPr>
        <p:blipFill>
          <a:blip r:embed="rId3"/>
          <a:srcRect t="17870" r="1" b="1"/>
          <a:stretch>
            <a:fillRect/>
          </a:stretch>
        </p:blipFill>
        <p:spPr>
          <a:xfrm>
            <a:off x="611190" y="3454652"/>
            <a:ext cx="3007510" cy="2551742"/>
          </a:xfrm>
          <a:prstGeom prst="rect">
            <a:avLst/>
          </a:prstGeom>
          <a:noFill/>
          <a:ln>
            <a:noFill/>
          </a:ln>
        </p:spPr>
      </p:pic>
      <p:pic>
        <p:nvPicPr>
          <p:cNvPr id="4" name="Picture 3" descr="The Pencil Factory - Keswick - Visit Lake District">
            <a:extLst>
              <a:ext uri="{FF2B5EF4-FFF2-40B4-BE49-F238E27FC236}">
                <a16:creationId xmlns:a16="http://schemas.microsoft.com/office/drawing/2014/main" id="{7C88357D-CF64-45F9-65C9-2C29E2766007}"/>
              </a:ext>
            </a:extLst>
          </p:cNvPr>
          <p:cNvPicPr>
            <a:picLocks noChangeAspect="1"/>
          </p:cNvPicPr>
          <p:nvPr/>
        </p:nvPicPr>
        <p:blipFill>
          <a:blip r:embed="rId4"/>
          <a:srcRect l="5104" r="23669" b="2"/>
          <a:stretch>
            <a:fillRect/>
          </a:stretch>
        </p:blipFill>
        <p:spPr>
          <a:xfrm>
            <a:off x="4457024" y="3461776"/>
            <a:ext cx="3002330" cy="2544620"/>
          </a:xfrm>
          <a:prstGeom prst="rect">
            <a:avLst/>
          </a:prstGeom>
          <a:noFill/>
          <a:ln>
            <a:noFill/>
          </a:ln>
        </p:spPr>
      </p:pic>
      <p:pic>
        <p:nvPicPr>
          <p:cNvPr id="8" name="Picture 7" descr="A qr code on a blue background&#10;&#10;AI-generated content may be incorrect.">
            <a:extLst>
              <a:ext uri="{FF2B5EF4-FFF2-40B4-BE49-F238E27FC236}">
                <a16:creationId xmlns:a16="http://schemas.microsoft.com/office/drawing/2014/main" id="{89968C8C-212B-9F45-232B-4761D21A1D47}"/>
              </a:ext>
            </a:extLst>
          </p:cNvPr>
          <p:cNvPicPr>
            <a:picLocks noChangeAspect="1"/>
          </p:cNvPicPr>
          <p:nvPr/>
        </p:nvPicPr>
        <p:blipFill>
          <a:blip r:embed="rId5"/>
          <a:stretch>
            <a:fillRect/>
          </a:stretch>
        </p:blipFill>
        <p:spPr>
          <a:xfrm>
            <a:off x="8085750" y="3441411"/>
            <a:ext cx="2704526" cy="2645857"/>
          </a:xfrm>
          <a:prstGeom prst="rect">
            <a:avLst/>
          </a:prstGeom>
        </p:spPr>
      </p:pic>
      <p:sp>
        <p:nvSpPr>
          <p:cNvPr id="6" name="TextBox 5">
            <a:extLst>
              <a:ext uri="{FF2B5EF4-FFF2-40B4-BE49-F238E27FC236}">
                <a16:creationId xmlns:a16="http://schemas.microsoft.com/office/drawing/2014/main" id="{56BEF93E-9B03-7B05-B358-30C9AD041912}"/>
              </a:ext>
            </a:extLst>
          </p:cNvPr>
          <p:cNvSpPr txBox="1"/>
          <p:nvPr/>
        </p:nvSpPr>
        <p:spPr>
          <a:xfrm>
            <a:off x="624702" y="1736810"/>
            <a:ext cx="10681729"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ighlight>
                  <a:srgbClr val="FFFFFF"/>
                </a:highlight>
                <a:latin typeface="Roboto Light"/>
                <a:cs typeface="Segoe UI"/>
              </a:rPr>
              <a:t>We’re excited to bring the Open Digital Planning community together for our next away day, hosted by the brilliant Lake District National Park Authority on </a:t>
            </a:r>
            <a:r>
              <a:rPr lang="en-US" b="1">
                <a:highlight>
                  <a:srgbClr val="FFFFFF"/>
                </a:highlight>
                <a:latin typeface="Roboto Light"/>
                <a:cs typeface="Segoe UI"/>
              </a:rPr>
              <a:t>Thursday 26th March 2026, 10am – 4pm. </a:t>
            </a:r>
            <a:br>
              <a:rPr lang="en-US" b="1">
                <a:highlight>
                  <a:srgbClr val="FFFFFF"/>
                </a:highlight>
                <a:latin typeface="Roboto Light"/>
                <a:cs typeface="Segoe UI"/>
              </a:rPr>
            </a:br>
            <a:endParaRPr lang="en-US" b="1">
              <a:latin typeface="Roboto Light"/>
            </a:endParaRPr>
          </a:p>
          <a:p>
            <a:r>
              <a:rPr lang="en-US">
                <a:highlight>
                  <a:srgbClr val="FFFFFF"/>
                </a:highlight>
                <a:latin typeface="Roboto Light"/>
                <a:cs typeface="Segoe UI"/>
              </a:rPr>
              <a:t>Nestled in one of the UK’s most stunning landscapes, where tranquil lakes meet dramatic fells, this gathering will be a chance to step out of the everyday and into a space of fresh ideas, collaboration, and inspiration.</a:t>
            </a:r>
          </a:p>
          <a:p>
            <a:br>
              <a:rPr lang="en-US" b="1">
                <a:highlight>
                  <a:srgbClr val="FFFFFF"/>
                </a:highlight>
                <a:latin typeface="Roboto Light"/>
                <a:cs typeface="Segoe UI"/>
              </a:rPr>
            </a:br>
            <a:r>
              <a:rPr lang="en-US" b="1">
                <a:highlight>
                  <a:srgbClr val="FFFFFF"/>
                </a:highlight>
                <a:latin typeface="Roboto Light"/>
                <a:cs typeface="Segoe UI"/>
              </a:rPr>
              <a:t>Venue:</a:t>
            </a:r>
            <a:r>
              <a:rPr lang="en-US">
                <a:highlight>
                  <a:srgbClr val="FFFFFF"/>
                </a:highlight>
                <a:latin typeface="Roboto Light"/>
                <a:cs typeface="Segoe UI"/>
              </a:rPr>
              <a:t> The Pencil Factory, Carding Mill Lane, Keswick, CA12 5NG. </a:t>
            </a:r>
          </a:p>
        </p:txBody>
      </p:sp>
    </p:spTree>
    <p:extLst>
      <p:ext uri="{BB962C8B-B14F-4D97-AF65-F5344CB8AC3E}">
        <p14:creationId xmlns:p14="http://schemas.microsoft.com/office/powerpoint/2010/main" val="3310936281"/>
      </p:ext>
    </p:extLst>
  </p:cSld>
  <p:clrMapOvr>
    <a:masterClrMapping/>
  </p:clrMapOvr>
  <p:transition spd="med">
    <p:push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0B94B8E4-BED8-5DE2-D064-D883020D8BE5}"/>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91E76665-1322-CBCC-4BAA-445C47976EF9}"/>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Learning and Development (Phil)</a:t>
            </a:r>
          </a:p>
        </p:txBody>
      </p:sp>
    </p:spTree>
    <p:extLst>
      <p:ext uri="{BB962C8B-B14F-4D97-AF65-F5344CB8AC3E}">
        <p14:creationId xmlns:p14="http://schemas.microsoft.com/office/powerpoint/2010/main" val="3715412436"/>
      </p:ext>
    </p:extLst>
  </p:cSld>
  <p:clrMapOvr>
    <a:masterClrMapping/>
  </p:clrMapOvr>
  <p:transition spd="med">
    <p:push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F3134-1071-0C61-1F38-76425EC133F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073381F-1447-2D71-3F19-FC98D531362E}"/>
              </a:ext>
            </a:extLst>
          </p:cNvPr>
          <p:cNvSpPr>
            <a:spLocks noGrp="1"/>
          </p:cNvSpPr>
          <p:nvPr>
            <p:ph type="body" idx="1"/>
          </p:nvPr>
        </p:nvSpPr>
        <p:spPr>
          <a:xfrm>
            <a:off x="604837" y="1617971"/>
            <a:ext cx="10980145" cy="4399542"/>
          </a:xfrm>
        </p:spPr>
        <p:txBody>
          <a:bodyPr/>
          <a:lstStyle/>
          <a:p>
            <a:r>
              <a:rPr lang="en-GB"/>
              <a:t>Final L&amp;D 101 session of the current series on Wednesay 4 Feb - Procurement 11:30 to 12:30 </a:t>
            </a:r>
            <a:br>
              <a:rPr lang="en-GB"/>
            </a:br>
            <a:r>
              <a:rPr lang="en-GB" sz="1800"/>
              <a:t>(send us aSslack message if you need the invite)</a:t>
            </a:r>
            <a:endParaRPr lang="en-US" sz="1800"/>
          </a:p>
          <a:p>
            <a:r>
              <a:rPr lang="en-GB"/>
              <a:t>GIS courses for Feb are live and links to register were posted in LPA General</a:t>
            </a:r>
            <a:br>
              <a:rPr lang="en-GB" sz="1800"/>
            </a:br>
            <a:r>
              <a:rPr lang="en-GB" sz="1800"/>
              <a:t>Clean Your Data – 5th February</a:t>
            </a:r>
            <a:br>
              <a:rPr lang="en-GB" sz="1800"/>
            </a:br>
            <a:r>
              <a:rPr lang="en-GB" sz="1800"/>
              <a:t>Publish your Data – 10th February</a:t>
            </a:r>
            <a:br>
              <a:rPr lang="en-GB" sz="1800"/>
            </a:br>
            <a:r>
              <a:rPr lang="en-GB" sz="1800"/>
              <a:t>Geospatical Basics – 19th February</a:t>
            </a:r>
            <a:br>
              <a:rPr lang="en-GB" sz="1800"/>
            </a:br>
            <a:r>
              <a:rPr lang="en-GB" sz="1800"/>
              <a:t>Intermediate QGIS Training – 26th February </a:t>
            </a:r>
          </a:p>
          <a:p>
            <a:r>
              <a:rPr lang="en-GB"/>
              <a:t>Agile 101 being finalised for March in Newcastle</a:t>
            </a:r>
          </a:p>
          <a:p>
            <a:endParaRPr lang="en-GB"/>
          </a:p>
        </p:txBody>
      </p:sp>
      <p:sp>
        <p:nvSpPr>
          <p:cNvPr id="3" name="Title 2">
            <a:extLst>
              <a:ext uri="{FF2B5EF4-FFF2-40B4-BE49-F238E27FC236}">
                <a16:creationId xmlns:a16="http://schemas.microsoft.com/office/drawing/2014/main" id="{58518B5F-66DB-FEA1-6D02-76BBB43FBEF4}"/>
              </a:ext>
            </a:extLst>
          </p:cNvPr>
          <p:cNvSpPr>
            <a:spLocks noGrp="1"/>
          </p:cNvSpPr>
          <p:nvPr>
            <p:ph type="title"/>
          </p:nvPr>
        </p:nvSpPr>
        <p:spPr>
          <a:xfrm>
            <a:off x="604838" y="235821"/>
            <a:ext cx="10980145" cy="846264"/>
          </a:xfrm>
        </p:spPr>
        <p:txBody>
          <a:bodyPr/>
          <a:lstStyle/>
          <a:p>
            <a:r>
              <a:rPr lang="en-GB"/>
              <a:t>L&amp;D </a:t>
            </a:r>
          </a:p>
        </p:txBody>
      </p:sp>
    </p:spTree>
    <p:extLst>
      <p:ext uri="{BB962C8B-B14F-4D97-AF65-F5344CB8AC3E}">
        <p14:creationId xmlns:p14="http://schemas.microsoft.com/office/powerpoint/2010/main" val="313116"/>
      </p:ext>
    </p:extLst>
  </p:cSld>
  <p:clrMapOvr>
    <a:masterClrMapping/>
  </p:clrMapOvr>
  <p:transition spd="med">
    <p:push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9D7F0-E79D-44AF-1CCA-D31D43497E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ACF34F7-D75C-EC95-7D27-A53631A83E07}"/>
              </a:ext>
            </a:extLst>
          </p:cNvPr>
          <p:cNvSpPr>
            <a:spLocks noGrp="1"/>
          </p:cNvSpPr>
          <p:nvPr>
            <p:ph type="body" idx="1"/>
          </p:nvPr>
        </p:nvSpPr>
        <p:spPr/>
        <p:txBody>
          <a:bodyPr/>
          <a:lstStyle/>
          <a:p>
            <a:r>
              <a:rPr lang="en-GB"/>
              <a:t>We'd like to continue LPA showcase slots at future General Meetings</a:t>
            </a:r>
          </a:p>
          <a:p>
            <a:r>
              <a:rPr lang="en-GB"/>
              <a:t>If you'd like to take a 10 minute showcase slot, please get in touch with Tom</a:t>
            </a:r>
          </a:p>
          <a:p>
            <a:r>
              <a:rPr lang="en-GB"/>
              <a:t>Showcases are the same short story-telling moments we have at our in-person events, opportunities to hear from the range of LPAs in ODP and all the interesting work happening!</a:t>
            </a:r>
          </a:p>
        </p:txBody>
      </p:sp>
      <p:sp>
        <p:nvSpPr>
          <p:cNvPr id="3" name="Title 2">
            <a:extLst>
              <a:ext uri="{FF2B5EF4-FFF2-40B4-BE49-F238E27FC236}">
                <a16:creationId xmlns:a16="http://schemas.microsoft.com/office/drawing/2014/main" id="{9101B352-EE5F-AEDC-911C-13A3CB3C55CC}"/>
              </a:ext>
            </a:extLst>
          </p:cNvPr>
          <p:cNvSpPr>
            <a:spLocks noGrp="1"/>
          </p:cNvSpPr>
          <p:nvPr>
            <p:ph type="title"/>
          </p:nvPr>
        </p:nvSpPr>
        <p:spPr/>
        <p:txBody>
          <a:bodyPr/>
          <a:lstStyle/>
          <a:p>
            <a:r>
              <a:rPr lang="en-GB"/>
              <a:t>Tell your story!</a:t>
            </a:r>
          </a:p>
        </p:txBody>
      </p:sp>
    </p:spTree>
    <p:extLst>
      <p:ext uri="{BB962C8B-B14F-4D97-AF65-F5344CB8AC3E}">
        <p14:creationId xmlns:p14="http://schemas.microsoft.com/office/powerpoint/2010/main" val="23711977"/>
      </p:ext>
    </p:extLst>
  </p:cSld>
  <p:clrMapOvr>
    <a:masterClrMapping/>
  </p:clrMapOvr>
  <p:transition spd="med">
    <p:push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33">
          <a:extLst>
            <a:ext uri="{FF2B5EF4-FFF2-40B4-BE49-F238E27FC236}">
              <a16:creationId xmlns:a16="http://schemas.microsoft.com/office/drawing/2014/main" id="{F0CB8EAF-4C78-E8F9-4C21-A2E5C8E53477}"/>
            </a:ext>
          </a:extLst>
        </p:cNvPr>
        <p:cNvGrpSpPr/>
        <p:nvPr/>
      </p:nvGrpSpPr>
      <p:grpSpPr>
        <a:xfrm>
          <a:off x="0" y="0"/>
          <a:ext cx="0" cy="0"/>
          <a:chOff x="0" y="0"/>
          <a:chExt cx="0" cy="0"/>
        </a:xfrm>
      </p:grpSpPr>
      <p:sp>
        <p:nvSpPr>
          <p:cNvPr id="234" name="Google Shape;234;g33a88ab4cb0_2_16">
            <a:extLst>
              <a:ext uri="{FF2B5EF4-FFF2-40B4-BE49-F238E27FC236}">
                <a16:creationId xmlns:a16="http://schemas.microsoft.com/office/drawing/2014/main" id="{AA0233EE-780F-25C4-7E1C-A6567AC7C536}"/>
              </a:ext>
            </a:extLst>
          </p:cNvPr>
          <p:cNvSpPr txBox="1">
            <a:spLocks noGrp="1"/>
          </p:cNvSpPr>
          <p:nvPr>
            <p:ph type="title"/>
          </p:nvPr>
        </p:nvSpPr>
        <p:spPr>
          <a:xfrm>
            <a:off x="502707" y="1580092"/>
            <a:ext cx="7889700" cy="2259900"/>
          </a:xfrm>
          <a:prstGeom prst="rect">
            <a:avLst/>
          </a:prstGeom>
          <a:noFill/>
          <a:ln>
            <a:noFill/>
          </a:ln>
        </p:spPr>
        <p:txBody>
          <a:bodyPr spcFirstLastPara="1" wrap="square" lIns="91425" tIns="45700" rIns="91425" bIns="45700" anchor="b" anchorCtr="0">
            <a:noAutofit/>
          </a:bodyPr>
          <a:lstStyle/>
          <a:p>
            <a:r>
              <a:rPr lang="en-US"/>
              <a:t>Thank you!</a:t>
            </a:r>
            <a:br>
              <a:rPr lang="en-US"/>
            </a:br>
            <a:br>
              <a:rPr lang="en-US"/>
            </a:br>
            <a:r>
              <a:rPr lang="en-GB" sz="3200">
                <a:solidFill>
                  <a:schemeClr val="bg1"/>
                </a:solidFill>
                <a:hlinkClick r:id="rId3">
                  <a:extLst>
                    <a:ext uri="{A12FA001-AC4F-418D-AE19-62706E023703}">
                      <ahyp:hlinkClr xmlns:ahyp="http://schemas.microsoft.com/office/drawing/2018/hyperlinkcolor" val="tx"/>
                    </a:ext>
                  </a:extLst>
                </a:hlinkClick>
              </a:rPr>
              <a:t>#all-lpa-general</a:t>
            </a:r>
            <a:endParaRPr lang="en-US" sz="3200">
              <a:solidFill>
                <a:schemeClr val="bg1"/>
              </a:solidFill>
            </a:endParaRPr>
          </a:p>
        </p:txBody>
      </p:sp>
    </p:spTree>
    <p:extLst>
      <p:ext uri="{BB962C8B-B14F-4D97-AF65-F5344CB8AC3E}">
        <p14:creationId xmlns:p14="http://schemas.microsoft.com/office/powerpoint/2010/main" val="2682300835"/>
      </p:ext>
    </p:extLst>
  </p:cSld>
  <p:clrMapOvr>
    <a:masterClrMapping/>
  </p:clrMapOvr>
  <p:transition spd="med">
    <p:push dir="r"/>
  </p:transition>
</p:sld>
</file>

<file path=ppt/theme/theme1.xml><?xml version="1.0" encoding="utf-8"?>
<a:theme xmlns:a="http://schemas.openxmlformats.org/drawingml/2006/main" name="Office Theme">
  <a:themeElements>
    <a:clrScheme name="Open Digital Planning">
      <a:dk1>
        <a:srgbClr val="C70D77"/>
      </a:dk1>
      <a:lt1>
        <a:srgbClr val="FFFFFF"/>
      </a:lt1>
      <a:dk2>
        <a:srgbClr val="3267CF"/>
      </a:dk2>
      <a:lt2>
        <a:srgbClr val="E6E6E6"/>
      </a:lt2>
      <a:accent1>
        <a:srgbClr val="772EC6"/>
      </a:accent1>
      <a:accent2>
        <a:srgbClr val="FF83B3"/>
      </a:accent2>
      <a:accent3>
        <a:srgbClr val="2BB3E7"/>
      </a:accent3>
      <a:accent4>
        <a:srgbClr val="CBAFFF"/>
      </a:accent4>
      <a:accent5>
        <a:srgbClr val="F7696B"/>
      </a:accent5>
      <a:accent6>
        <a:srgbClr val="45D2BA"/>
      </a:accent6>
      <a:hlink>
        <a:srgbClr val="2BB3E7"/>
      </a:hlink>
      <a:folHlink>
        <a:srgbClr val="F7696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7E0674B7ECCF4FAE513D5AA2BA6C00" ma:contentTypeVersion="24" ma:contentTypeDescription="Create a new document." ma:contentTypeScope="" ma:versionID="9ebea7a2f0c0952ccac5b65b66066b2a">
  <xsd:schema xmlns:xsd="http://www.w3.org/2001/XMLSchema" xmlns:xs="http://www.w3.org/2001/XMLSchema" xmlns:p="http://schemas.microsoft.com/office/2006/metadata/properties" xmlns:ns1="http://schemas.microsoft.com/sharepoint/v3" xmlns:ns2="e468bc3a-0932-43db-bf8a-b77355745b15" xmlns:ns3="3578dcc0-0e54-419e-84cc-db2bec5f9468" xmlns:ns4="83a87e31-bf32-46ab-8e70-9fa18461fa4d" targetNamespace="http://schemas.microsoft.com/office/2006/metadata/properties" ma:root="true" ma:fieldsID="1bc00f5de558b2254e46121df3c1b847" ns1:_="" ns2:_="" ns3:_="" ns4:_="">
    <xsd:import namespace="http://schemas.microsoft.com/sharepoint/v3"/>
    <xsd:import namespace="e468bc3a-0932-43db-bf8a-b77355745b15"/>
    <xsd:import namespace="3578dcc0-0e54-419e-84cc-db2bec5f9468"/>
    <xsd:import namespace="83a87e31-bf32-46ab-8e70-9fa18461fa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element ref="ns2:_Flow_SignoffStatus" minOccurs="0"/>
                <xsd:element ref="ns2:celi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68bc3a-0932-43db-bf8a-b77355745b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56ca3a0-e5c0-40d7-8522-e7aae8be60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_Flow_SignoffStatus" ma:index="29" nillable="true" ma:displayName="Sign-off status" ma:internalName="_x0024_Resources_x003a_core_x002c_Signoff_Status">
      <xsd:simpleType>
        <xsd:restriction base="dms:Text"/>
      </xsd:simpleType>
    </xsd:element>
    <xsd:element name="celia" ma:index="30" nillable="true" ma:displayName="celia" ma:format="Dropdown" ma:list="UserInfo" ma:SharePointGroup="0" ma:internalName="celia">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578dcc0-0e54-419e-84cc-db2bec5f946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a87e31-bf32-46ab-8e70-9fa18461fa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062abfc-7a79-4296-b392-ab83ace3918c}" ma:internalName="TaxCatchAll" ma:showField="CatchAllData" ma:web="3578dcc0-0e54-419e-84cc-db2bec5f94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468bc3a-0932-43db-bf8a-b77355745b15">
      <Terms xmlns="http://schemas.microsoft.com/office/infopath/2007/PartnerControls"/>
    </lcf76f155ced4ddcb4097134ff3c332f>
    <TaxCatchAll xmlns="83a87e31-bf32-46ab-8e70-9fa18461fa4d" xsi:nil="true"/>
    <_Flow_SignoffStatus xmlns="e468bc3a-0932-43db-bf8a-b77355745b15" xsi:nil="true"/>
    <celia xmlns="e468bc3a-0932-43db-bf8a-b77355745b15">
      <UserInfo>
        <DisplayName/>
        <AccountId xsi:nil="true"/>
        <AccountType/>
      </UserInfo>
    </celia>
  </documentManagement>
</p:properties>
</file>

<file path=customXml/itemProps1.xml><?xml version="1.0" encoding="utf-8"?>
<ds:datastoreItem xmlns:ds="http://schemas.openxmlformats.org/officeDocument/2006/customXml" ds:itemID="{4AA9F0BE-1EB4-4DA8-80C9-3946360352EA}">
  <ds:schemaRefs>
    <ds:schemaRef ds:uri="3578dcc0-0e54-419e-84cc-db2bec5f9468"/>
    <ds:schemaRef ds:uri="83a87e31-bf32-46ab-8e70-9fa18461fa4d"/>
    <ds:schemaRef ds:uri="e468bc3a-0932-43db-bf8a-b77355745b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A94F445-05BE-424A-A2E1-C8F44E408D8B}">
  <ds:schemaRefs>
    <ds:schemaRef ds:uri="http://schemas.microsoft.com/sharepoint/v3/contenttype/forms"/>
  </ds:schemaRefs>
</ds:datastoreItem>
</file>

<file path=customXml/itemProps3.xml><?xml version="1.0" encoding="utf-8"?>
<ds:datastoreItem xmlns:ds="http://schemas.openxmlformats.org/officeDocument/2006/customXml" ds:itemID="{8D75C5CC-31AD-482E-82B3-28658A249293}">
  <ds:schemaRefs>
    <ds:schemaRef ds:uri="http://schemas.microsoft.com/sharepoint/v3"/>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3578dcc0-0e54-419e-84cc-db2bec5f9468"/>
    <ds:schemaRef ds:uri="http://schemas.microsoft.com/office/2006/metadata/properties"/>
    <ds:schemaRef ds:uri="http://purl.org/dc/elements/1.1/"/>
    <ds:schemaRef ds:uri="83a87e31-bf32-46ab-8e70-9fa18461fa4d"/>
    <ds:schemaRef ds:uri="e468bc3a-0932-43db-bf8a-b77355745b15"/>
    <ds:schemaRef ds:uri="http://www.w3.org/XML/1998/namespace"/>
    <ds:schemaRef ds:uri="http://purl.org/dc/dcmitype/"/>
  </ds:schemaRefs>
</ds:datastoreItem>
</file>

<file path=docMetadata/LabelInfo.xml><?xml version="1.0" encoding="utf-8"?>
<clbl:labelList xmlns:clbl="http://schemas.microsoft.com/office/2020/mipLabelMetadata">
  <clbl:label id="{fbd41ebe-fca6-4f2c-aecb-bf3a17e72416}" enabled="1" method="Privileged" siteId="{bf346810-9c7d-43de-a872-24a2ef3995a8}" removed="0"/>
</clbl:labelList>
</file>

<file path=docProps/app.xml><?xml version="1.0" encoding="utf-8"?>
<Properties xmlns="http://schemas.openxmlformats.org/officeDocument/2006/extended-properties" xmlns:vt="http://schemas.openxmlformats.org/officeDocument/2006/docPropsVTypes">
  <TotalTime>0</TotalTime>
  <Words>1852</Words>
  <Application>Microsoft Office PowerPoint</Application>
  <PresentationFormat>Widescreen</PresentationFormat>
  <Paragraphs>265</Paragraphs>
  <Slides>39</Slides>
  <Notes>21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39</vt:i4>
      </vt:variant>
    </vt:vector>
  </HeadingPairs>
  <TitlesOfParts>
    <vt:vector size="50" baseType="lpstr">
      <vt:lpstr>Courier New,monospace</vt:lpstr>
      <vt:lpstr>Aptos</vt:lpstr>
      <vt:lpstr>Arial</vt:lpstr>
      <vt:lpstr>Courier New</vt:lpstr>
      <vt:lpstr>Roboto Light</vt:lpstr>
      <vt:lpstr>Lexend Medium</vt:lpstr>
      <vt:lpstr>Inter</vt:lpstr>
      <vt:lpstr>Calibri</vt:lpstr>
      <vt:lpstr>Colfax Light</vt:lpstr>
      <vt:lpstr>Lexend</vt:lpstr>
      <vt:lpstr>Office Theme</vt:lpstr>
      <vt:lpstr>PowerPoint Presentation</vt:lpstr>
      <vt:lpstr>What's the purpose of this meeting?</vt:lpstr>
      <vt:lpstr>Agenda</vt:lpstr>
      <vt:lpstr>Data Drop in Hijack</vt:lpstr>
      <vt:lpstr>PowerPoint Presentation</vt:lpstr>
      <vt:lpstr>Lean Coffee</vt:lpstr>
      <vt:lpstr>Intended outcomes</vt:lpstr>
      <vt:lpstr>This will be an open session</vt:lpstr>
      <vt:lpstr>Newcastle : Policy Monitoring Improvement </vt:lpstr>
      <vt:lpstr>PowerPoint Presentation</vt:lpstr>
      <vt:lpstr>PowerPoint Presentation</vt:lpstr>
      <vt:lpstr>PowerPoint Presentation</vt:lpstr>
      <vt:lpstr>PowerPoint Presentation</vt:lpstr>
      <vt:lpstr>PowerPoint Presentation</vt:lpstr>
      <vt:lpstr>PowerPoint Presentation</vt:lpstr>
      <vt:lpstr>Model local plans project</vt:lpstr>
      <vt:lpstr>Model local plans</vt:lpstr>
      <vt:lpstr>Templates</vt:lpstr>
      <vt:lpstr>PowerPoint Presentation</vt:lpstr>
      <vt:lpstr>Next steps</vt:lpstr>
      <vt:lpstr>How you can support user research</vt:lpstr>
      <vt:lpstr>Strategic Project update: GMCA</vt:lpstr>
      <vt:lpstr>Strategic Projects</vt:lpstr>
      <vt:lpstr>GMCA X GLA  ODP Strategic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Spring event: Lake District National Park Authority (Josh)</vt:lpstr>
      <vt:lpstr>Lake District National Park Authority - Keswick</vt:lpstr>
      <vt:lpstr>Learning and Development (Phil)</vt:lpstr>
      <vt:lpstr>L&amp;D </vt:lpstr>
      <vt:lpstr>Tell your story!</vt:lpstr>
      <vt:lpstr>Thank you!  #all-lpa-general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Seaton-Smith</dc:creator>
  <cp:lastModifiedBy>Tom Lowndes</cp:lastModifiedBy>
  <cp:revision>1</cp:revision>
  <dcterms:created xsi:type="dcterms:W3CDTF">2024-04-19T10:37:52Z</dcterms:created>
  <dcterms:modified xsi:type="dcterms:W3CDTF">2026-02-03T09:18:18Z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0x0101004F7E0674B7ECCF4FAE513D5AA2BA6C00</vt:lpwstr>
  </property>
  <property fmtid="{D5CDD505-2E9C-101B-9397-08002B2CF9AE}" pid="3" name="ClassificationContentMarkingFooterLocations">
    <vt:lpwstr>Office Theme:5</vt:lpwstr>
  </property>
  <property fmtid="{D5CDD505-2E9C-101B-9397-08002B2CF9AE}" pid="4" name="ClassificationContentMarkingFooterText">
    <vt:lpwstr>OFFICIAL</vt:lpwstr>
  </property>
  <property fmtid="{D5CDD505-2E9C-101B-9397-08002B2CF9AE}" pid="5" name="ClassificationContentMarkingHeaderLocations">
    <vt:lpwstr>Office Theme:4</vt:lpwstr>
  </property>
  <property fmtid="{D5CDD505-2E9C-101B-9397-08002B2CF9AE}" pid="6" name="ClassificationContentMarkingHeaderText">
    <vt:lpwstr>OFFICIAL</vt:lpwstr>
  </property>
  <property fmtid="{D5CDD505-2E9C-101B-9397-08002B2CF9AE}" pid="7" name="MediaServiceImageTags">
    <vt:lpwstr/>
  </property>
</Properties>
</file>